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66"/>
  </p:notesMasterIdLst>
  <p:sldIdLst>
    <p:sldId id="256" r:id="rId3"/>
    <p:sldId id="635" r:id="rId4"/>
    <p:sldId id="616" r:id="rId5"/>
    <p:sldId id="258" r:id="rId6"/>
    <p:sldId id="634" r:id="rId7"/>
    <p:sldId id="328" r:id="rId8"/>
    <p:sldId id="481" r:id="rId9"/>
    <p:sldId id="502" r:id="rId10"/>
    <p:sldId id="525" r:id="rId11"/>
    <p:sldId id="536" r:id="rId12"/>
    <p:sldId id="543" r:id="rId13"/>
    <p:sldId id="544" r:id="rId14"/>
    <p:sldId id="545" r:id="rId15"/>
    <p:sldId id="547" r:id="rId16"/>
    <p:sldId id="549" r:id="rId17"/>
    <p:sldId id="636" r:id="rId18"/>
    <p:sldId id="638" r:id="rId19"/>
    <p:sldId id="639" r:id="rId20"/>
    <p:sldId id="640" r:id="rId21"/>
    <p:sldId id="641" r:id="rId22"/>
    <p:sldId id="642" r:id="rId23"/>
    <p:sldId id="643" r:id="rId24"/>
    <p:sldId id="644" r:id="rId25"/>
    <p:sldId id="645" r:id="rId26"/>
    <p:sldId id="637" r:id="rId27"/>
    <p:sldId id="647" r:id="rId28"/>
    <p:sldId id="648" r:id="rId29"/>
    <p:sldId id="649" r:id="rId30"/>
    <p:sldId id="650" r:id="rId31"/>
    <p:sldId id="646" r:id="rId32"/>
    <p:sldId id="1302" r:id="rId33"/>
    <p:sldId id="257" r:id="rId34"/>
    <p:sldId id="277" r:id="rId35"/>
    <p:sldId id="334" r:id="rId36"/>
    <p:sldId id="336" r:id="rId37"/>
    <p:sldId id="259" r:id="rId38"/>
    <p:sldId id="278" r:id="rId39"/>
    <p:sldId id="363" r:id="rId40"/>
    <p:sldId id="364" r:id="rId41"/>
    <p:sldId id="302" r:id="rId42"/>
    <p:sldId id="282" r:id="rId43"/>
    <p:sldId id="348" r:id="rId44"/>
    <p:sldId id="284" r:id="rId45"/>
    <p:sldId id="285" r:id="rId46"/>
    <p:sldId id="274" r:id="rId47"/>
    <p:sldId id="370" r:id="rId48"/>
    <p:sldId id="362" r:id="rId49"/>
    <p:sldId id="279" r:id="rId50"/>
    <p:sldId id="280" r:id="rId51"/>
    <p:sldId id="281" r:id="rId52"/>
    <p:sldId id="1289" r:id="rId53"/>
    <p:sldId id="1290" r:id="rId54"/>
    <p:sldId id="1291" r:id="rId55"/>
    <p:sldId id="1292" r:id="rId56"/>
    <p:sldId id="1293" r:id="rId57"/>
    <p:sldId id="1294" r:id="rId58"/>
    <p:sldId id="1295" r:id="rId59"/>
    <p:sldId id="1296" r:id="rId60"/>
    <p:sldId id="1297" r:id="rId61"/>
    <p:sldId id="1298" r:id="rId62"/>
    <p:sldId id="1299" r:id="rId63"/>
    <p:sldId id="1300" r:id="rId64"/>
    <p:sldId id="1301" r:id="rId65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CC"/>
    <a:srgbClr val="0033CC"/>
    <a:srgbClr val="FF00FF"/>
    <a:srgbClr val="CC0000"/>
    <a:srgbClr val="FF6600"/>
    <a:srgbClr val="6633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8464" autoAdjust="0"/>
    <p:restoredTop sz="90075" autoAdjust="0"/>
  </p:normalViewPr>
  <p:slideViewPr>
    <p:cSldViewPr>
      <p:cViewPr varScale="1">
        <p:scale>
          <a:sx n="77" d="100"/>
          <a:sy n="77" d="100"/>
        </p:scale>
        <p:origin x="1488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31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35376B-79EB-40A7-82F4-A28B87C4FFAE}" type="datetimeFigureOut">
              <a:rPr lang="tr-TR" smtClean="0"/>
              <a:pPr/>
              <a:t>27.11.2020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6ABF24-7792-4B43-A91D-0DC7DD1DE1E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52989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8D6E9A5-5708-4E09-8D8C-35B52855DFD3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581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99EDB-E662-4130-8E52-8D8CB80D9D9F}" type="datetimeFigureOut">
              <a:rPr lang="tr-TR" smtClean="0"/>
              <a:pPr/>
              <a:t>27.11.2020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AB7D5-3983-4F34-869D-B08066391BF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99EDB-E662-4130-8E52-8D8CB80D9D9F}" type="datetimeFigureOut">
              <a:rPr lang="tr-TR" smtClean="0"/>
              <a:pPr/>
              <a:t>27.11.2020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AB7D5-3983-4F34-869D-B08066391BF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99EDB-E662-4130-8E52-8D8CB80D9D9F}" type="datetimeFigureOut">
              <a:rPr lang="tr-TR" smtClean="0"/>
              <a:pPr/>
              <a:t>27.11.2020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AB7D5-3983-4F34-869D-B08066391BF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D3B61-9D4B-42F9-9EBF-FC665FE6FDDC}" type="datetimeFigureOut">
              <a:rPr lang="tr-TR" smtClean="0"/>
              <a:pPr/>
              <a:t>27.11.2020</a:t>
            </a:fld>
            <a:endParaRPr lang="tr-TR" dirty="0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69BB4-2FA8-4C2C-B267-F3BA04B5E553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728962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D3B61-9D4B-42F9-9EBF-FC665FE6FDDC}" type="datetimeFigureOut">
              <a:rPr lang="tr-TR" smtClean="0"/>
              <a:pPr/>
              <a:t>27.11.2020</a:t>
            </a:fld>
            <a:endParaRPr lang="tr-TR" dirty="0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69BB4-2FA8-4C2C-B267-F3BA04B5E553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87992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D3B61-9D4B-42F9-9EBF-FC665FE6FDDC}" type="datetimeFigureOut">
              <a:rPr lang="tr-TR" smtClean="0"/>
              <a:pPr/>
              <a:t>27.11.2020</a:t>
            </a:fld>
            <a:endParaRPr lang="tr-TR" dirty="0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69BB4-2FA8-4C2C-B267-F3BA04B5E553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57298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D3B61-9D4B-42F9-9EBF-FC665FE6FDDC}" type="datetimeFigureOut">
              <a:rPr lang="tr-TR" smtClean="0"/>
              <a:pPr/>
              <a:t>27.11.2020</a:t>
            </a:fld>
            <a:endParaRPr lang="tr-TR" dirty="0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69BB4-2FA8-4C2C-B267-F3BA04B5E553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904356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D3B61-9D4B-42F9-9EBF-FC665FE6FDDC}" type="datetimeFigureOut">
              <a:rPr lang="tr-TR" smtClean="0"/>
              <a:pPr/>
              <a:t>27.11.2020</a:t>
            </a:fld>
            <a:endParaRPr lang="tr-TR" dirty="0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69BB4-2FA8-4C2C-B267-F3BA04B5E553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92241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D3B61-9D4B-42F9-9EBF-FC665FE6FDDC}" type="datetimeFigureOut">
              <a:rPr lang="tr-TR" smtClean="0"/>
              <a:pPr/>
              <a:t>27.11.2020</a:t>
            </a:fld>
            <a:endParaRPr lang="tr-TR" dirty="0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69BB4-2FA8-4C2C-B267-F3BA04B5E553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576362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D3B61-9D4B-42F9-9EBF-FC665FE6FDDC}" type="datetimeFigureOut">
              <a:rPr lang="tr-TR" smtClean="0"/>
              <a:pPr/>
              <a:t>27.11.2020</a:t>
            </a:fld>
            <a:endParaRPr lang="tr-TR" dirty="0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69BB4-2FA8-4C2C-B267-F3BA04B5E553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521491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D3B61-9D4B-42F9-9EBF-FC665FE6FDDC}" type="datetimeFigureOut">
              <a:rPr lang="tr-TR" smtClean="0"/>
              <a:pPr/>
              <a:t>27.11.2020</a:t>
            </a:fld>
            <a:endParaRPr lang="tr-TR" dirty="0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69BB4-2FA8-4C2C-B267-F3BA04B5E553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9969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99EDB-E662-4130-8E52-8D8CB80D9D9F}" type="datetimeFigureOut">
              <a:rPr lang="tr-TR" smtClean="0"/>
              <a:pPr/>
              <a:t>27.11.2020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AB7D5-3983-4F34-869D-B08066391BF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 dirty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D3B61-9D4B-42F9-9EBF-FC665FE6FDDC}" type="datetimeFigureOut">
              <a:rPr lang="tr-TR" smtClean="0"/>
              <a:pPr/>
              <a:t>27.11.2020</a:t>
            </a:fld>
            <a:endParaRPr lang="tr-TR" dirty="0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69BB4-2FA8-4C2C-B267-F3BA04B5E553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712657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D3B61-9D4B-42F9-9EBF-FC665FE6FDDC}" type="datetimeFigureOut">
              <a:rPr lang="tr-TR" smtClean="0"/>
              <a:pPr/>
              <a:t>27.11.2020</a:t>
            </a:fld>
            <a:endParaRPr lang="tr-TR" dirty="0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69BB4-2FA8-4C2C-B267-F3BA04B5E553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244280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D3B61-9D4B-42F9-9EBF-FC665FE6FDDC}" type="datetimeFigureOut">
              <a:rPr lang="tr-TR" smtClean="0"/>
              <a:pPr/>
              <a:t>27.11.2020</a:t>
            </a:fld>
            <a:endParaRPr lang="tr-TR" dirty="0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69BB4-2FA8-4C2C-B267-F3BA04B5E553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82495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99EDB-E662-4130-8E52-8D8CB80D9D9F}" type="datetimeFigureOut">
              <a:rPr lang="tr-TR" smtClean="0"/>
              <a:pPr/>
              <a:t>27.11.2020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AB7D5-3983-4F34-869D-B08066391BF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99EDB-E662-4130-8E52-8D8CB80D9D9F}" type="datetimeFigureOut">
              <a:rPr lang="tr-TR" smtClean="0"/>
              <a:pPr/>
              <a:t>27.11.2020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AB7D5-3983-4F34-869D-B08066391BF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99EDB-E662-4130-8E52-8D8CB80D9D9F}" type="datetimeFigureOut">
              <a:rPr lang="tr-TR" smtClean="0"/>
              <a:pPr/>
              <a:t>27.11.2020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AB7D5-3983-4F34-869D-B08066391BF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99EDB-E662-4130-8E52-8D8CB80D9D9F}" type="datetimeFigureOut">
              <a:rPr lang="tr-TR" smtClean="0"/>
              <a:pPr/>
              <a:t>27.11.2020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AB7D5-3983-4F34-869D-B08066391BF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99EDB-E662-4130-8E52-8D8CB80D9D9F}" type="datetimeFigureOut">
              <a:rPr lang="tr-TR" smtClean="0"/>
              <a:pPr/>
              <a:t>27.11.2020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AB7D5-3983-4F34-869D-B08066391BF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99EDB-E662-4130-8E52-8D8CB80D9D9F}" type="datetimeFigureOut">
              <a:rPr lang="tr-TR" smtClean="0"/>
              <a:pPr/>
              <a:t>27.11.2020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AB7D5-3983-4F34-869D-B08066391BF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99EDB-E662-4130-8E52-8D8CB80D9D9F}" type="datetimeFigureOut">
              <a:rPr lang="tr-TR" smtClean="0"/>
              <a:pPr/>
              <a:t>27.11.2020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AB7D5-3983-4F34-869D-B08066391BF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799EDB-E662-4130-8E52-8D8CB80D9D9F}" type="datetimeFigureOut">
              <a:rPr lang="tr-TR" smtClean="0"/>
              <a:pPr/>
              <a:t>27.11.2020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6AB7D5-3983-4F34-869D-B08066391BF7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4D3B61-9D4B-42F9-9EBF-FC665FE6FDDC}" type="datetimeFigureOut">
              <a:rPr lang="tr-TR" smtClean="0"/>
              <a:pPr/>
              <a:t>27.11.2020</a:t>
            </a:fld>
            <a:endParaRPr lang="tr-TR" dirty="0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 dirty="0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69BB4-2FA8-4C2C-B267-F3BA04B5E553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44258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umrukmevzuat.com/" TargetMode="External"/><Relationship Id="rId2" Type="http://schemas.openxmlformats.org/officeDocument/2006/relationships/hyperlink" Target="http://www.ibp.gov.tr/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www.intracen.org/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usadata.com/" TargetMode="External"/><Relationship Id="rId3" Type="http://schemas.openxmlformats.org/officeDocument/2006/relationships/hyperlink" Target="http://www.surveymonkey.com/" TargetMode="External"/><Relationship Id="rId7" Type="http://schemas.openxmlformats.org/officeDocument/2006/relationships/hyperlink" Target="http://www.buzzsumo.com/" TargetMode="External"/><Relationship Id="rId12" Type="http://schemas.openxmlformats.org/officeDocument/2006/relationships/hyperlink" Target="http://www.neilpatel.com/ubersuggest" TargetMode="External"/><Relationship Id="rId2" Type="http://schemas.openxmlformats.org/officeDocument/2006/relationships/hyperlink" Target="http://www.thinkwithgoogle.com/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www.blogpulse.com/" TargetMode="External"/><Relationship Id="rId11" Type="http://schemas.openxmlformats.org/officeDocument/2006/relationships/hyperlink" Target="http://www.userlytics.com/" TargetMode="External"/><Relationship Id="rId5" Type="http://schemas.openxmlformats.org/officeDocument/2006/relationships/hyperlink" Target="http://www.wordtracker.com/" TargetMode="External"/><Relationship Id="rId10" Type="http://schemas.openxmlformats.org/officeDocument/2006/relationships/hyperlink" Target="http://www.factfinder.census.com/" TargetMode="External"/><Relationship Id="rId4" Type="http://schemas.openxmlformats.org/officeDocument/2006/relationships/hyperlink" Target="https://trends.google.com.tr/trends/?geo=TR" TargetMode="External"/><Relationship Id="rId9" Type="http://schemas.openxmlformats.org/officeDocument/2006/relationships/hyperlink" Target="http://www.sikayetvar.com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earch.epnet.com/" TargetMode="External"/><Relationship Id="rId2" Type="http://schemas.openxmlformats.org/officeDocument/2006/relationships/hyperlink" Target="https://www.youtube.com/watch?v=F8axfYomJn4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www.scholar.google.com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gi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hyperlink" Target="mailto:bernatari@gmail.com" TargetMode="Externa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1643050"/>
            <a:ext cx="7772400" cy="1785950"/>
          </a:xfrm>
        </p:spPr>
        <p:txBody>
          <a:bodyPr>
            <a:normAutofit fontScale="90000"/>
          </a:bodyPr>
          <a:lstStyle/>
          <a:p>
            <a:r>
              <a:rPr lang="tr-TR" b="1" dirty="0">
                <a:solidFill>
                  <a:srgbClr val="9900CC"/>
                </a:solidFill>
              </a:rPr>
              <a:t>TOBB Veri Analizi Eğitimi</a:t>
            </a:r>
            <a:br>
              <a:rPr lang="tr-TR" b="1" dirty="0">
                <a:solidFill>
                  <a:srgbClr val="9900CC"/>
                </a:solidFill>
              </a:rPr>
            </a:br>
            <a:r>
              <a:rPr lang="tr-TR" b="1" dirty="0">
                <a:solidFill>
                  <a:srgbClr val="9900CC"/>
                </a:solidFill>
              </a:rPr>
              <a:t>(Sosyal Medyada Bilgi Paylaşımının Önemi ve Gereklilikleri)</a:t>
            </a:r>
            <a:br>
              <a:rPr lang="tr-TR" b="1" dirty="0">
                <a:solidFill>
                  <a:srgbClr val="9900CC"/>
                </a:solidFill>
              </a:rPr>
            </a:br>
            <a:r>
              <a:rPr lang="tr-TR" b="1" dirty="0">
                <a:solidFill>
                  <a:srgbClr val="9900CC"/>
                </a:solidFill>
              </a:rPr>
              <a:t>25.11.2020</a:t>
            </a:r>
            <a:br>
              <a:rPr lang="tr-TR" b="1" dirty="0">
                <a:solidFill>
                  <a:srgbClr val="9900CC"/>
                </a:solidFill>
              </a:rPr>
            </a:br>
            <a:r>
              <a:rPr lang="tr-TR" b="1" dirty="0">
                <a:solidFill>
                  <a:srgbClr val="9900CC"/>
                </a:solidFill>
              </a:rPr>
              <a:t>14:00-17:00</a:t>
            </a:r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4357694"/>
            <a:ext cx="6400800" cy="1281106"/>
          </a:xfrm>
        </p:spPr>
        <p:txBody>
          <a:bodyPr/>
          <a:lstStyle/>
          <a:p>
            <a:r>
              <a:rPr lang="tr-TR" dirty="0"/>
              <a:t>Doç. Dr. Berna Tarı Kasnakoğlu</a:t>
            </a:r>
          </a:p>
          <a:p>
            <a:r>
              <a:rPr lang="tr-TR" dirty="0" err="1">
                <a:solidFill>
                  <a:schemeClr val="tx1"/>
                </a:solidFill>
              </a:rPr>
              <a:t>bernatari</a:t>
            </a:r>
            <a:r>
              <a:rPr lang="tr-TR" dirty="0">
                <a:solidFill>
                  <a:schemeClr val="tx1"/>
                </a:solidFill>
              </a:rPr>
              <a:t>@</a:t>
            </a:r>
            <a:r>
              <a:rPr lang="tr-TR" dirty="0" err="1">
                <a:solidFill>
                  <a:schemeClr val="tx1"/>
                </a:solidFill>
              </a:rPr>
              <a:t>gmail</a:t>
            </a:r>
            <a:r>
              <a:rPr lang="tr-TR" dirty="0">
                <a:solidFill>
                  <a:schemeClr val="tx1"/>
                </a:solidFill>
              </a:rPr>
              <a:t>.com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68286"/>
            <a:ext cx="4648200" cy="6361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8232384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73" y="1752600"/>
            <a:ext cx="7683627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1172967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85850"/>
            <a:ext cx="731520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2912980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3000"/>
            <a:ext cx="8271122" cy="4250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7483118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digital marketing quotes ile ilgili görsel sonuc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9705" name="Picture 9" descr="marketing is no longer about the stuff you make ile ilgili görsel sonuc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-76200"/>
            <a:ext cx="9184817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7266453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440363"/>
          </a:xfrm>
        </p:spPr>
        <p:txBody>
          <a:bodyPr>
            <a:normAutofit/>
          </a:bodyPr>
          <a:lstStyle/>
          <a:p>
            <a:r>
              <a:rPr lang="tr-TR" dirty="0" err="1"/>
              <a:t>Postmodernizm</a:t>
            </a:r>
            <a:endParaRPr lang="tr-TR" dirty="0"/>
          </a:p>
          <a:p>
            <a:pPr lvl="1"/>
            <a:r>
              <a:rPr lang="tr-TR" dirty="0">
                <a:latin typeface="Calibri" pitchFamily="34" charset="0"/>
              </a:rPr>
              <a:t>Küresel ve meta bir hikayenin olmayışı</a:t>
            </a:r>
          </a:p>
          <a:p>
            <a:pPr lvl="2"/>
            <a:r>
              <a:rPr lang="tr-TR" dirty="0" err="1">
                <a:latin typeface="Calibri" pitchFamily="34" charset="0"/>
              </a:rPr>
              <a:t>Üstgerçeklik</a:t>
            </a:r>
            <a:r>
              <a:rPr lang="tr-TR" dirty="0">
                <a:latin typeface="Calibri" pitchFamily="34" charset="0"/>
              </a:rPr>
              <a:t> </a:t>
            </a:r>
            <a:r>
              <a:rPr lang="tr-TR" i="1" dirty="0">
                <a:latin typeface="Calibri" pitchFamily="34" charset="0"/>
              </a:rPr>
              <a:t>(</a:t>
            </a:r>
            <a:r>
              <a:rPr lang="tr-TR" i="1" dirty="0" err="1">
                <a:latin typeface="Calibri" pitchFamily="34" charset="0"/>
              </a:rPr>
              <a:t>hyperreality</a:t>
            </a:r>
            <a:r>
              <a:rPr lang="tr-TR" i="1" dirty="0">
                <a:latin typeface="Calibri" pitchFamily="34" charset="0"/>
              </a:rPr>
              <a:t>)</a:t>
            </a:r>
          </a:p>
          <a:p>
            <a:pPr lvl="2"/>
            <a:r>
              <a:rPr lang="tr-TR" dirty="0">
                <a:latin typeface="Calibri" pitchFamily="34" charset="0"/>
              </a:rPr>
              <a:t>Parçalanma (</a:t>
            </a:r>
            <a:r>
              <a:rPr lang="tr-TR" i="1" dirty="0" err="1">
                <a:latin typeface="Calibri" pitchFamily="34" charset="0"/>
              </a:rPr>
              <a:t>fragmentation</a:t>
            </a:r>
            <a:r>
              <a:rPr lang="tr-TR" dirty="0">
                <a:latin typeface="Calibri" pitchFamily="34" charset="0"/>
              </a:rPr>
              <a:t>)</a:t>
            </a:r>
          </a:p>
          <a:p>
            <a:pPr lvl="2"/>
            <a:r>
              <a:rPr lang="tr-TR" dirty="0">
                <a:latin typeface="Calibri" pitchFamily="34" charset="0"/>
              </a:rPr>
              <a:t>Üretim ve tüketimin yer değiştirmesi (</a:t>
            </a:r>
            <a:r>
              <a:rPr lang="tr-TR" i="1" dirty="0" err="1">
                <a:latin typeface="Calibri" pitchFamily="34" charset="0"/>
              </a:rPr>
              <a:t>reversal</a:t>
            </a:r>
            <a:r>
              <a:rPr lang="tr-TR" i="1" dirty="0">
                <a:latin typeface="Calibri" pitchFamily="34" charset="0"/>
              </a:rPr>
              <a:t> of </a:t>
            </a:r>
            <a:r>
              <a:rPr lang="tr-TR" i="1" dirty="0" err="1">
                <a:latin typeface="Calibri" pitchFamily="34" charset="0"/>
              </a:rPr>
              <a:t>production</a:t>
            </a:r>
            <a:r>
              <a:rPr lang="tr-TR" i="1" dirty="0">
                <a:latin typeface="Calibri" pitchFamily="34" charset="0"/>
              </a:rPr>
              <a:t> and </a:t>
            </a:r>
            <a:r>
              <a:rPr lang="tr-TR" i="1" dirty="0" err="1">
                <a:latin typeface="Calibri" pitchFamily="34" charset="0"/>
              </a:rPr>
              <a:t>consumption</a:t>
            </a:r>
            <a:r>
              <a:rPr lang="tr-TR" dirty="0">
                <a:latin typeface="Calibri" pitchFamily="34" charset="0"/>
              </a:rPr>
              <a:t>)</a:t>
            </a:r>
          </a:p>
          <a:p>
            <a:pPr lvl="2"/>
            <a:r>
              <a:rPr lang="tr-TR" dirty="0">
                <a:latin typeface="Calibri" pitchFamily="34" charset="0"/>
              </a:rPr>
              <a:t>Zıtlıkların </a:t>
            </a:r>
          </a:p>
          <a:p>
            <a:pPr lvl="2">
              <a:buNone/>
            </a:pPr>
            <a:r>
              <a:rPr lang="tr-TR" dirty="0">
                <a:latin typeface="Calibri" pitchFamily="34" charset="0"/>
              </a:rPr>
              <a:t>	birlikteliği</a:t>
            </a:r>
          </a:p>
          <a:p>
            <a:pPr lvl="2">
              <a:buNone/>
            </a:pPr>
            <a:r>
              <a:rPr lang="tr-TR" i="1" dirty="0">
                <a:latin typeface="Calibri" pitchFamily="34" charset="0"/>
              </a:rPr>
              <a:t>	(</a:t>
            </a:r>
            <a:r>
              <a:rPr lang="tr-TR" i="1" dirty="0" err="1">
                <a:latin typeface="Calibri" pitchFamily="34" charset="0"/>
              </a:rPr>
              <a:t>juxtaposition</a:t>
            </a:r>
            <a:r>
              <a:rPr lang="tr-TR" i="1" dirty="0">
                <a:latin typeface="Calibri" pitchFamily="34" charset="0"/>
              </a:rPr>
              <a:t> </a:t>
            </a:r>
          </a:p>
          <a:p>
            <a:pPr lvl="2">
              <a:buNone/>
            </a:pPr>
            <a:r>
              <a:rPr lang="tr-TR" i="1" dirty="0">
                <a:latin typeface="Calibri" pitchFamily="34" charset="0"/>
              </a:rPr>
              <a:t>	of </a:t>
            </a:r>
            <a:r>
              <a:rPr lang="tr-TR" i="1" dirty="0" err="1">
                <a:latin typeface="Calibri" pitchFamily="34" charset="0"/>
              </a:rPr>
              <a:t>opposites</a:t>
            </a:r>
            <a:r>
              <a:rPr lang="tr-TR" i="1" dirty="0">
                <a:latin typeface="Calibri" pitchFamily="34" charset="0"/>
              </a:rPr>
              <a:t>)</a:t>
            </a:r>
          </a:p>
          <a:p>
            <a:pPr lvl="2"/>
            <a:r>
              <a:rPr lang="tr-TR" dirty="0">
                <a:latin typeface="Calibri" pitchFamily="34" charset="0"/>
              </a:rPr>
              <a:t>Bağlılığın ve marka sadakatinin kayboluşu </a:t>
            </a:r>
            <a:r>
              <a:rPr lang="tr-TR" i="1" dirty="0">
                <a:latin typeface="Calibri" pitchFamily="34" charset="0"/>
              </a:rPr>
              <a:t>(</a:t>
            </a:r>
            <a:r>
              <a:rPr lang="tr-TR" i="1" dirty="0" err="1">
                <a:latin typeface="Calibri" pitchFamily="34" charset="0"/>
              </a:rPr>
              <a:t>loss</a:t>
            </a:r>
            <a:r>
              <a:rPr lang="tr-TR" i="1" dirty="0">
                <a:latin typeface="Calibri" pitchFamily="34" charset="0"/>
              </a:rPr>
              <a:t> of </a:t>
            </a:r>
            <a:r>
              <a:rPr lang="tr-TR" i="1" dirty="0" err="1">
                <a:latin typeface="Calibri" pitchFamily="34" charset="0"/>
              </a:rPr>
              <a:t>commitment</a:t>
            </a:r>
            <a:r>
              <a:rPr lang="tr-TR" i="1" dirty="0">
                <a:latin typeface="Calibri" pitchFamily="34" charset="0"/>
              </a:rPr>
              <a:t> and </a:t>
            </a:r>
            <a:r>
              <a:rPr lang="tr-TR" i="1" dirty="0" err="1">
                <a:latin typeface="Calibri" pitchFamily="34" charset="0"/>
              </a:rPr>
              <a:t>brand</a:t>
            </a:r>
            <a:r>
              <a:rPr lang="tr-TR" i="1" dirty="0">
                <a:latin typeface="Calibri" pitchFamily="34" charset="0"/>
              </a:rPr>
              <a:t> </a:t>
            </a:r>
            <a:r>
              <a:rPr lang="tr-TR" i="1" dirty="0" err="1">
                <a:latin typeface="Calibri" pitchFamily="34" charset="0"/>
              </a:rPr>
              <a:t>loyalty</a:t>
            </a:r>
            <a:r>
              <a:rPr lang="tr-TR" i="1" dirty="0">
                <a:latin typeface="Calibri" pitchFamily="34" charset="0"/>
              </a:rPr>
              <a:t>)</a:t>
            </a:r>
          </a:p>
        </p:txBody>
      </p:sp>
      <p:pic>
        <p:nvPicPr>
          <p:cNvPr id="5130" name="Picture 10" descr="brand disloyalty ile ilgili görsel sonucu"/>
          <p:cNvPicPr>
            <a:picLocks noChangeAspect="1" noChangeArrowheads="1"/>
          </p:cNvPicPr>
          <p:nvPr/>
        </p:nvPicPr>
        <p:blipFill>
          <a:blip r:embed="rId2">
            <a:lum bright="-20000" contrast="20000"/>
          </a:blip>
          <a:srcRect/>
          <a:stretch>
            <a:fillRect/>
          </a:stretch>
        </p:blipFill>
        <p:spPr bwMode="auto">
          <a:xfrm>
            <a:off x="0" y="-1826"/>
            <a:ext cx="9144000" cy="521495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449344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54AD4D-2266-4890-8694-3CE55B016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tr-TR" sz="3700" b="1" dirty="0">
                <a:solidFill>
                  <a:srgbClr val="FF0000"/>
                </a:solidFill>
                <a:effectLst/>
              </a:rPr>
              <a:t>Sosyal medya iletişiminin önemi, geliştirilmesi gereken yetenekler</a:t>
            </a:r>
            <a:endParaRPr lang="tr-TR" sz="37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Top 9 Benefits of Social Media for Your Business">
            <a:extLst>
              <a:ext uri="{FF2B5EF4-FFF2-40B4-BE49-F238E27FC236}">
                <a16:creationId xmlns:a16="http://schemas.microsoft.com/office/drawing/2014/main" id="{4264ED28-3909-41DE-92E3-144416C694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4" r="46049" b="-1"/>
          <a:stretch/>
        </p:blipFill>
        <p:spPr bwMode="auto">
          <a:xfrm>
            <a:off x="457200" y="1600200"/>
            <a:ext cx="4038600" cy="452596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A8B2A5F-B90B-401C-842A-148681AA9E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/>
          <a:p>
            <a:endParaRPr lang="tr-TR" dirty="0"/>
          </a:p>
          <a:p>
            <a:r>
              <a:rPr lang="tr-TR" dirty="0"/>
              <a:t>Artık tek taraflı iletişim yok</a:t>
            </a:r>
          </a:p>
          <a:p>
            <a:pPr lvl="1"/>
            <a:r>
              <a:rPr lang="tr-TR" sz="2800" dirty="0"/>
              <a:t>«Kazanılmış medya»</a:t>
            </a:r>
          </a:p>
          <a:p>
            <a:pPr lvl="1"/>
            <a:r>
              <a:rPr lang="tr-TR" sz="2800" dirty="0"/>
              <a:t>Tüketicinin oluşturduğu içerik</a:t>
            </a:r>
          </a:p>
          <a:p>
            <a:pPr lvl="1"/>
            <a:r>
              <a:rPr lang="tr-TR" sz="2800" dirty="0"/>
              <a:t>İçerik analizi</a:t>
            </a:r>
          </a:p>
        </p:txBody>
      </p:sp>
    </p:spTree>
    <p:extLst>
      <p:ext uri="{BB962C8B-B14F-4D97-AF65-F5344CB8AC3E}">
        <p14:creationId xmlns:p14="http://schemas.microsoft.com/office/powerpoint/2010/main" val="42245695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54AD4D-2266-4890-8694-3CE55B016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400" b="1" dirty="0">
                <a:solidFill>
                  <a:srgbClr val="FF66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Sosyal Medyanın Özellikleri</a:t>
            </a:r>
            <a:endParaRPr lang="tr-TR" b="1" dirty="0">
              <a:solidFill>
                <a:srgbClr val="FF660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A8B2A5F-B90B-401C-842A-148681AA9E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417638"/>
            <a:ext cx="8640960" cy="5251722"/>
          </a:xfrm>
        </p:spPr>
        <p:txBody>
          <a:bodyPr>
            <a:normAutofit/>
          </a:bodyPr>
          <a:lstStyle/>
          <a:p>
            <a:pPr algn="l" fontAlgn="base">
              <a:buFont typeface="Arial" panose="020B0604020202020204" pitchFamily="34" charset="0"/>
              <a:buChar char="•"/>
            </a:pPr>
            <a:r>
              <a:rPr lang="tr-TR" sz="2400" i="0" dirty="0">
                <a:solidFill>
                  <a:srgbClr val="000000"/>
                </a:solidFill>
                <a:effectLst/>
                <a:latin typeface="inherit"/>
              </a:rPr>
              <a:t>Mekânsal engel yok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rgbClr val="000000"/>
                </a:solidFill>
                <a:latin typeface="inherit"/>
              </a:rPr>
              <a:t>Tüm dünyayla paylaşım</a:t>
            </a:r>
            <a:endParaRPr lang="tr-TR" sz="2400" i="0" dirty="0">
              <a:solidFill>
                <a:srgbClr val="000000"/>
              </a:solidFill>
              <a:effectLst/>
              <a:latin typeface="inherit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tr-TR" sz="2400" i="0" dirty="0">
                <a:solidFill>
                  <a:srgbClr val="000000"/>
                </a:solidFill>
                <a:effectLst/>
                <a:latin typeface="inherit"/>
              </a:rPr>
              <a:t>Geni bir </a:t>
            </a:r>
            <a:r>
              <a:rPr lang="tr-TR" sz="2400" dirty="0">
                <a:solidFill>
                  <a:srgbClr val="000000"/>
                </a:solidFill>
                <a:latin typeface="inherit"/>
              </a:rPr>
              <a:t>alan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tr-TR" sz="2400" i="0" dirty="0">
                <a:solidFill>
                  <a:srgbClr val="000000"/>
                </a:solidFill>
                <a:effectLst/>
                <a:latin typeface="inherit"/>
              </a:rPr>
              <a:t>Hedef kitle belirleme kolaylığı</a:t>
            </a:r>
            <a:endParaRPr lang="tr-TR" sz="2400" i="0" dirty="0">
              <a:solidFill>
                <a:srgbClr val="626262"/>
              </a:solidFill>
              <a:effectLst/>
              <a:latin typeface="inherit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tr-TR" sz="2400" i="0" dirty="0">
                <a:solidFill>
                  <a:srgbClr val="000000"/>
                </a:solidFill>
                <a:effectLst/>
                <a:latin typeface="inherit"/>
              </a:rPr>
              <a:t>Sayfa ziyaretleri ölçümü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tr-TR" sz="2400" i="0" dirty="0">
                <a:solidFill>
                  <a:srgbClr val="000000"/>
                </a:solidFill>
                <a:effectLst/>
                <a:latin typeface="inherit"/>
              </a:rPr>
              <a:t>SEO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tr-TR" sz="2400" i="0" dirty="0">
                <a:solidFill>
                  <a:srgbClr val="000000"/>
                </a:solidFill>
                <a:effectLst/>
                <a:latin typeface="inherit"/>
              </a:rPr>
              <a:t>Kullanıcıların kendi arasındaki paylaşımı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rgbClr val="000000"/>
                </a:solidFill>
                <a:latin typeface="inherit"/>
              </a:rPr>
              <a:t>Müşterinin geri bildirimi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rgbClr val="000000"/>
                </a:solidFill>
                <a:latin typeface="inherit"/>
              </a:rPr>
              <a:t>Müşteriye hızlı yanıt</a:t>
            </a:r>
          </a:p>
        </p:txBody>
      </p:sp>
    </p:spTree>
    <p:extLst>
      <p:ext uri="{BB962C8B-B14F-4D97-AF65-F5344CB8AC3E}">
        <p14:creationId xmlns:p14="http://schemas.microsoft.com/office/powerpoint/2010/main" val="14078265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8F3CD85-72F3-4CA0-993F-96E77EFF5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D1880EC-551F-4D5A-801F-03836DBEB5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2050" name="Picture 2" descr="How Many People Use Social Media?">
            <a:extLst>
              <a:ext uri="{FF2B5EF4-FFF2-40B4-BE49-F238E27FC236}">
                <a16:creationId xmlns:a16="http://schemas.microsoft.com/office/drawing/2014/main" id="{41C650A4-A00F-40D8-8C9E-EFE1726FB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1813"/>
            <a:ext cx="9144000" cy="579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4613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6CC7D9B-16E3-4744-9840-974F05EE5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4D617EE-0A4C-4994-AF43-F01FADB3F5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074" name="Picture 2" descr="Facebook is the Market Leader">
            <a:extLst>
              <a:ext uri="{FF2B5EF4-FFF2-40B4-BE49-F238E27FC236}">
                <a16:creationId xmlns:a16="http://schemas.microsoft.com/office/drawing/2014/main" id="{E507BC7A-B2FC-434F-BF16-4C5CC55B2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44000" cy="578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0768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5F0C8F2-2157-40D8-88E5-F96B3142E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rgbClr val="FF6600"/>
                </a:solidFill>
              </a:rPr>
              <a:t>Eğitim Planı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4AC2E2F-DCA2-4514-BCCC-DAC9417C86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tr-T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Vizyon-misyon-strateji ilişkisi, hedef kitle farkındalığı – 15 </a:t>
            </a:r>
            <a:r>
              <a:rPr lang="tr-TR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dk</a:t>
            </a: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tr-T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Bir örgütün stratejisi ve yönetim planı çerçevesinde hedef kitlesi ile olan iletişiminin alt öğeleri – 20 </a:t>
            </a:r>
            <a:r>
              <a:rPr lang="tr-TR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dk</a:t>
            </a: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tr-T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Dijital pazarlama çağında iletişim – 15 </a:t>
            </a:r>
            <a:r>
              <a:rPr lang="tr-TR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dk</a:t>
            </a: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tr-T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Sosyal medya iletişiminin önemi, geliştirilmesi gereken yetenekler – 10 </a:t>
            </a:r>
            <a:r>
              <a:rPr lang="tr-TR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dk</a:t>
            </a: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tr-T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 bağlamda veriye olan ihtiyacımız, verinin önemi – 15 </a:t>
            </a:r>
            <a:r>
              <a:rPr lang="tr-TR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dk</a:t>
            </a: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tr-T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ARA 15 </a:t>
            </a:r>
            <a:r>
              <a:rPr lang="tr-TR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dk</a:t>
            </a:r>
            <a:r>
              <a:rPr lang="tr-T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15:15</a:t>
            </a: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tr-T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Veriyi toplama yöntemlerine giriş – 40 </a:t>
            </a:r>
            <a:r>
              <a:rPr lang="tr-TR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dk</a:t>
            </a: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tr-T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Veri analiz yöntemlerine giriş – 40 </a:t>
            </a:r>
            <a:r>
              <a:rPr lang="tr-TR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dk</a:t>
            </a: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tr-T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Bulguların görselleştirmenin önemi ve bazı örnekler – 10 </a:t>
            </a:r>
            <a:r>
              <a:rPr lang="tr-TR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dk</a:t>
            </a: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5527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31DF6FE-D824-4C63-B3E1-7D7FBF378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BCCEF46-3157-4E8F-B1D7-1622991324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098" name="Picture 2" descr="Social Media Daily Usage by Generation">
            <a:extLst>
              <a:ext uri="{FF2B5EF4-FFF2-40B4-BE49-F238E27FC236}">
                <a16:creationId xmlns:a16="http://schemas.microsoft.com/office/drawing/2014/main" id="{56564010-A134-4AB9-AE29-D1F9C4EAB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0"/>
            <a:ext cx="8521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18271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82E145C-15A4-4257-B23C-46E5C1A78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6B6ABC1-22C6-4D34-9097-482A678BE4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122" name="Picture 2" descr="How Much Time Do People Spend on Social Media?">
            <a:extLst>
              <a:ext uri="{FF2B5EF4-FFF2-40B4-BE49-F238E27FC236}">
                <a16:creationId xmlns:a16="http://schemas.microsoft.com/office/drawing/2014/main" id="{5C6341CA-19F7-4A78-B2B1-017A9606E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1813"/>
            <a:ext cx="9144000" cy="579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58892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9288AE9-E12F-44D1-B73A-648C126DE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C9FF3E3-E56E-466E-8406-0C7ABECBB5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146" name="Picture 2" descr="Social Media Marketing">
            <a:extLst>
              <a:ext uri="{FF2B5EF4-FFF2-40B4-BE49-F238E27FC236}">
                <a16:creationId xmlns:a16="http://schemas.microsoft.com/office/drawing/2014/main" id="{48AEF1C6-E017-41B5-BCFA-86EF6DA35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1813"/>
            <a:ext cx="9144000" cy="579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5357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388F104-7164-495C-AFAB-92953A1BF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8E088E7-3DF5-44BA-972B-8ADFD5184D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7170" name="Picture 2" descr="Customers Are Using Social Media">
            <a:extLst>
              <a:ext uri="{FF2B5EF4-FFF2-40B4-BE49-F238E27FC236}">
                <a16:creationId xmlns:a16="http://schemas.microsoft.com/office/drawing/2014/main" id="{FDB4CB3A-D870-47DA-9D4B-00E9510EA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1813"/>
            <a:ext cx="9144000" cy="579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6722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4AD5C66-C279-47A6-A640-D1F3A4B1C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F727E24-D35B-46BE-8324-5DB057FCA1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194" name="Picture 2" descr="Social Media Users Via Mobile">
            <a:extLst>
              <a:ext uri="{FF2B5EF4-FFF2-40B4-BE49-F238E27FC236}">
                <a16:creationId xmlns:a16="http://schemas.microsoft.com/office/drawing/2014/main" id="{43ECBAAB-6931-4B47-A3B6-110EE3AD7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44000" cy="578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19553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54AD4D-2266-4890-8694-3CE55B016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sz="4400" b="1" dirty="0">
                <a:solidFill>
                  <a:srgbClr val="FF66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Etkin Bir Sosyal Medya Yönetimi için Geliştirilmesi Gereken Yetenekler</a:t>
            </a:r>
            <a:endParaRPr lang="tr-TR" b="1" dirty="0">
              <a:solidFill>
                <a:srgbClr val="FF660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A8B2A5F-B90B-401C-842A-148681AA9E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Sosyal medyanın kendiniz ve takipçiniz için ne anlama geldiğini anlamaya çalışın</a:t>
            </a:r>
          </a:p>
          <a:p>
            <a:pPr lvl="1"/>
            <a:r>
              <a:rPr lang="tr-TR" dirty="0"/>
              <a:t>Platform, CTR (</a:t>
            </a:r>
            <a:r>
              <a:rPr lang="tr-TR" dirty="0" err="1"/>
              <a:t>click</a:t>
            </a:r>
            <a:r>
              <a:rPr lang="tr-TR" dirty="0"/>
              <a:t> </a:t>
            </a:r>
            <a:r>
              <a:rPr lang="tr-TR" dirty="0" err="1"/>
              <a:t>thorugh</a:t>
            </a:r>
            <a:r>
              <a:rPr lang="tr-TR" dirty="0"/>
              <a:t> rate), içerik, takipçi, </a:t>
            </a:r>
            <a:r>
              <a:rPr lang="tr-TR" dirty="0" err="1"/>
              <a:t>engagement</a:t>
            </a:r>
            <a:r>
              <a:rPr lang="tr-TR" dirty="0"/>
              <a:t> (bağlılık), </a:t>
            </a:r>
            <a:r>
              <a:rPr lang="tr-TR" dirty="0" err="1"/>
              <a:t>share</a:t>
            </a:r>
            <a:r>
              <a:rPr lang="tr-TR" dirty="0"/>
              <a:t> (paylaşım), trafik</a:t>
            </a:r>
          </a:p>
          <a:p>
            <a:r>
              <a:rPr lang="tr-TR" dirty="0"/>
              <a:t>Kısa ve uzu vadeli amaçlarınızı netleştirin</a:t>
            </a:r>
          </a:p>
          <a:p>
            <a:r>
              <a:rPr lang="tr-TR" dirty="0"/>
              <a:t>Hedef kitlenizi tanıyın</a:t>
            </a:r>
          </a:p>
          <a:p>
            <a:r>
              <a:rPr lang="tr-TR" dirty="0"/>
              <a:t>Doğru platformları seçin</a:t>
            </a:r>
          </a:p>
          <a:p>
            <a:r>
              <a:rPr lang="tr-TR" dirty="0"/>
              <a:t>Paylaşımlarınızı takip ve analiz edin</a:t>
            </a:r>
          </a:p>
        </p:txBody>
      </p:sp>
    </p:spTree>
    <p:extLst>
      <p:ext uri="{BB962C8B-B14F-4D97-AF65-F5344CB8AC3E}">
        <p14:creationId xmlns:p14="http://schemas.microsoft.com/office/powerpoint/2010/main" val="27463918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54AD4D-2266-4890-8694-3CE55B016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tr-TR" sz="3700" b="1" dirty="0">
                <a:solidFill>
                  <a:srgbClr val="0033CC"/>
                </a:solidFill>
                <a:effectLst/>
              </a:rPr>
              <a:t>Etkin Bir Sosyal Medya Yönetimi için Geliştirilmesi Gereken Yetenekler</a:t>
            </a:r>
            <a:endParaRPr lang="tr-TR" sz="3700" b="1" dirty="0">
              <a:solidFill>
                <a:srgbClr val="0033CC"/>
              </a:solidFill>
            </a:endParaRPr>
          </a:p>
        </p:txBody>
      </p:sp>
      <p:pic>
        <p:nvPicPr>
          <p:cNvPr id="9218" name="Picture 2" descr="Social Media for Nonprofits : Engaging with Communities">
            <a:extLst>
              <a:ext uri="{FF2B5EF4-FFF2-40B4-BE49-F238E27FC236}">
                <a16:creationId xmlns:a16="http://schemas.microsoft.com/office/drawing/2014/main" id="{AC8C6635-E4C0-422A-A3B5-8A53570113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1" r="26802" b="-1"/>
          <a:stretch/>
        </p:blipFill>
        <p:spPr bwMode="auto">
          <a:xfrm>
            <a:off x="457200" y="1600200"/>
            <a:ext cx="4038600" cy="452596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A8B2A5F-B90B-401C-842A-148681AA9E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/>
          <a:p>
            <a:endParaRPr lang="tr-TR" dirty="0"/>
          </a:p>
          <a:p>
            <a:r>
              <a:rPr lang="tr-TR" dirty="0"/>
              <a:t>Bilgi</a:t>
            </a:r>
          </a:p>
          <a:p>
            <a:pPr lvl="1"/>
            <a:r>
              <a:rPr lang="tr-TR" sz="2800" dirty="0"/>
              <a:t>Sosyal medya</a:t>
            </a:r>
          </a:p>
          <a:p>
            <a:pPr lvl="1"/>
            <a:r>
              <a:rPr lang="tr-TR" sz="2800" dirty="0"/>
              <a:t>Hedef kitle</a:t>
            </a:r>
          </a:p>
          <a:p>
            <a:r>
              <a:rPr lang="tr-TR" dirty="0"/>
              <a:t>Dil ve içerik</a:t>
            </a:r>
          </a:p>
          <a:p>
            <a:pPr lvl="1"/>
            <a:r>
              <a:rPr lang="tr-TR" dirty="0"/>
              <a:t>Gerçek insan</a:t>
            </a:r>
          </a:p>
          <a:p>
            <a:r>
              <a:rPr lang="tr-TR" dirty="0"/>
              <a:t>Teknik </a:t>
            </a:r>
          </a:p>
          <a:p>
            <a:r>
              <a:rPr lang="tr-TR" dirty="0"/>
              <a:t>Analiz </a:t>
            </a:r>
          </a:p>
        </p:txBody>
      </p:sp>
    </p:spTree>
    <p:extLst>
      <p:ext uri="{BB962C8B-B14F-4D97-AF65-F5344CB8AC3E}">
        <p14:creationId xmlns:p14="http://schemas.microsoft.com/office/powerpoint/2010/main" val="14347627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54AD4D-2266-4890-8694-3CE55B016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tr-TR" sz="3700" b="1" dirty="0">
                <a:solidFill>
                  <a:srgbClr val="0033CC"/>
                </a:solidFill>
                <a:effectLst/>
              </a:rPr>
              <a:t>Kaçınılması Gereken Hatalar</a:t>
            </a:r>
            <a:endParaRPr lang="tr-TR" sz="3700" b="1" dirty="0">
              <a:solidFill>
                <a:srgbClr val="0033CC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A8B2A5F-B90B-401C-842A-148681AA9E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7072" y="1166018"/>
            <a:ext cx="7605328" cy="5143302"/>
          </a:xfrm>
        </p:spPr>
        <p:txBody>
          <a:bodyPr>
            <a:normAutofit/>
          </a:bodyPr>
          <a:lstStyle/>
          <a:p>
            <a:endParaRPr lang="tr-TR" dirty="0"/>
          </a:p>
          <a:p>
            <a:r>
              <a:rPr lang="tr-TR" dirty="0"/>
              <a:t>Çok az veya çok sık paylaşım</a:t>
            </a:r>
          </a:p>
          <a:p>
            <a:r>
              <a:rPr lang="tr-TR" dirty="0"/>
              <a:t>İlgisiz konular, ilginç olmayan bilgiler</a:t>
            </a:r>
          </a:p>
          <a:p>
            <a:r>
              <a:rPr lang="tr-TR" dirty="0"/>
              <a:t>Sahte takipçiler</a:t>
            </a:r>
          </a:p>
          <a:p>
            <a:r>
              <a:rPr lang="tr-TR" dirty="0"/>
              <a:t>Hedef kitleden uzak olmak</a:t>
            </a:r>
          </a:p>
          <a:p>
            <a:r>
              <a:rPr lang="tr-TR" dirty="0"/>
              <a:t>Tutarsızlık</a:t>
            </a:r>
          </a:p>
          <a:p>
            <a:r>
              <a:rPr lang="tr-TR" dirty="0"/>
              <a:t>Güvenilir olmayan bilgi</a:t>
            </a:r>
          </a:p>
        </p:txBody>
      </p:sp>
      <p:pic>
        <p:nvPicPr>
          <p:cNvPr id="10242" name="Picture 2" descr="Social Media Strategic Guide for Non-Profits">
            <a:extLst>
              <a:ext uri="{FF2B5EF4-FFF2-40B4-BE49-F238E27FC236}">
                <a16:creationId xmlns:a16="http://schemas.microsoft.com/office/drawing/2014/main" id="{1F0A4062-03E6-449D-8EF2-EB9B105212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8"/>
          <a:stretch/>
        </p:blipFill>
        <p:spPr bwMode="auto">
          <a:xfrm>
            <a:off x="5252188" y="3705225"/>
            <a:ext cx="3891812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13026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54AD4D-2266-4890-8694-3CE55B016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tr-TR" sz="3700" b="1" dirty="0">
                <a:solidFill>
                  <a:srgbClr val="0033CC"/>
                </a:solidFill>
                <a:effectLst/>
              </a:rPr>
              <a:t>Ticari Olmayan Örgütler için Sosyal Medya Kullanım Amaçları</a:t>
            </a:r>
            <a:endParaRPr lang="tr-TR" sz="3700" b="1" dirty="0">
              <a:solidFill>
                <a:srgbClr val="0033CC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A8B2A5F-B90B-401C-842A-148681AA9E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7072" y="1166018"/>
            <a:ext cx="7605328" cy="5143302"/>
          </a:xfrm>
        </p:spPr>
        <p:txBody>
          <a:bodyPr>
            <a:normAutofit/>
          </a:bodyPr>
          <a:lstStyle/>
          <a:p>
            <a:endParaRPr lang="tr-TR" dirty="0"/>
          </a:p>
          <a:p>
            <a:r>
              <a:rPr lang="tr-TR" dirty="0"/>
              <a:t>Farkındalık yaratmak</a:t>
            </a:r>
          </a:p>
          <a:p>
            <a:r>
              <a:rPr lang="tr-TR" dirty="0"/>
              <a:t>Kendine özgü topluluklar oluşturmak</a:t>
            </a:r>
          </a:p>
          <a:p>
            <a:r>
              <a:rPr lang="tr-TR" dirty="0"/>
              <a:t>Harekete geçmek için ilham vermek</a:t>
            </a:r>
          </a:p>
          <a:p>
            <a:r>
              <a:rPr lang="tr-TR" dirty="0"/>
              <a:t>Çalışmalarınızı ve sonuçlarını paylaşmak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51B31FB7-3EA1-49E3-B0E4-A743EA1AD4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87" t="9401" r="28738" b="3800"/>
          <a:stretch/>
        </p:blipFill>
        <p:spPr>
          <a:xfrm>
            <a:off x="6084168" y="3587144"/>
            <a:ext cx="3059832" cy="3270855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B517DABA-5DC8-4F78-9F65-4E71B7381C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88" t="15001" r="20863" b="8000"/>
          <a:stretch/>
        </p:blipFill>
        <p:spPr>
          <a:xfrm>
            <a:off x="2555776" y="3270856"/>
            <a:ext cx="4519728" cy="3270856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BE292D31-FD9B-489E-A036-BC2FAE3A70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50" t="16401" r="16827" b="6003"/>
          <a:stretch/>
        </p:blipFill>
        <p:spPr>
          <a:xfrm>
            <a:off x="35496" y="3429000"/>
            <a:ext cx="5328145" cy="3428999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E756D8F9-04B8-4FDA-9966-124B83CD55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800" t="15001" r="28738" b="6003"/>
          <a:stretch/>
        </p:blipFill>
        <p:spPr>
          <a:xfrm>
            <a:off x="5589595" y="0"/>
            <a:ext cx="3491880" cy="333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6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54AD4D-2266-4890-8694-3CE55B016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tr-TR" sz="3700" b="1" dirty="0">
                <a:solidFill>
                  <a:srgbClr val="CC0000"/>
                </a:solidFill>
                <a:effectLst/>
              </a:rPr>
              <a:t>Bazı Öneriler</a:t>
            </a:r>
            <a:endParaRPr lang="tr-TR" sz="3700" b="1" dirty="0">
              <a:solidFill>
                <a:srgbClr val="CC000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A8B2A5F-B90B-401C-842A-148681AA9E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7072" y="1166018"/>
            <a:ext cx="7605328" cy="5143302"/>
          </a:xfrm>
        </p:spPr>
        <p:txBody>
          <a:bodyPr>
            <a:normAutofit fontScale="92500" lnSpcReduction="20000"/>
          </a:bodyPr>
          <a:lstStyle/>
          <a:p>
            <a:r>
              <a:rPr lang="tr-TR" dirty="0"/>
              <a:t>İnteraktif içerik oluşturmak</a:t>
            </a:r>
          </a:p>
          <a:p>
            <a:r>
              <a:rPr lang="tr-TR" dirty="0"/>
              <a:t>Uygun </a:t>
            </a:r>
            <a:r>
              <a:rPr lang="tr-TR" dirty="0" err="1"/>
              <a:t>hashtag’ler</a:t>
            </a:r>
            <a:r>
              <a:rPr lang="tr-TR" dirty="0"/>
              <a:t> kullanmak</a:t>
            </a:r>
          </a:p>
          <a:p>
            <a:r>
              <a:rPr lang="tr-TR" dirty="0"/>
              <a:t>Trafiği artırmak için görseller yerleştirmek</a:t>
            </a:r>
          </a:p>
          <a:p>
            <a:r>
              <a:rPr lang="tr-TR" dirty="0"/>
              <a:t>Sistematik ve düzenli olarak hesapları kontrol etmek ve soru/yorumlara cevap vermek</a:t>
            </a:r>
          </a:p>
          <a:p>
            <a:r>
              <a:rPr lang="tr-TR" dirty="0"/>
              <a:t>Dileyenlerin soru sormasını ve size ulaşmasını kolaylaştırmak</a:t>
            </a:r>
          </a:p>
          <a:p>
            <a:r>
              <a:rPr lang="tr-TR" dirty="0" err="1"/>
              <a:t>Proaktif</a:t>
            </a:r>
            <a:r>
              <a:rPr lang="tr-TR" dirty="0"/>
              <a:t> olmak ve gelecek günler için kullanılabilecek içeriği de oluşturmaya devam etmek</a:t>
            </a:r>
          </a:p>
          <a:p>
            <a:r>
              <a:rPr lang="tr-TR" dirty="0"/>
              <a:t>Geçmişe dönük performansınızı ölçümlemek</a:t>
            </a:r>
          </a:p>
          <a:p>
            <a:r>
              <a:rPr lang="tr-TR" dirty="0"/>
              <a:t>İstatistikler </a:t>
            </a:r>
            <a:r>
              <a:rPr lang="tr-TR" dirty="0" err="1"/>
              <a:t>şunlatın</a:t>
            </a:r>
            <a:r>
              <a:rPr lang="tr-TR" dirty="0"/>
              <a:t> kullanımının faydalarını gösteriyor: yaratıcı içerik, görsel, video, duyarlılık, değişiklikler, kullanıcılara takip için sebep vermek, eğlenceli/</a:t>
            </a:r>
            <a:r>
              <a:rPr lang="tr-TR" dirty="0" err="1"/>
              <a:t>espirili</a:t>
            </a:r>
            <a:r>
              <a:rPr lang="tr-TR" dirty="0"/>
              <a:t> olmak</a:t>
            </a:r>
          </a:p>
        </p:txBody>
      </p:sp>
    </p:spTree>
    <p:extLst>
      <p:ext uri="{BB962C8B-B14F-4D97-AF65-F5344CB8AC3E}">
        <p14:creationId xmlns:p14="http://schemas.microsoft.com/office/powerpoint/2010/main" val="13133489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tr-TR" b="1" dirty="0">
                <a:solidFill>
                  <a:srgbClr val="7030A0"/>
                </a:solidFill>
              </a:rPr>
              <a:t>Stratejik Planlama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72072"/>
          </a:xfrm>
        </p:spPr>
        <p:txBody>
          <a:bodyPr>
            <a:normAutofit/>
          </a:bodyPr>
          <a:lstStyle/>
          <a:p>
            <a:r>
              <a:rPr lang="tr-TR" dirty="0"/>
              <a:t>Vizyon, misyon, amaç ve hedefler</a:t>
            </a:r>
          </a:p>
          <a:p>
            <a:r>
              <a:rPr lang="tr-TR" dirty="0"/>
              <a:t>Jenerik pazarlama stratejisi</a:t>
            </a:r>
          </a:p>
          <a:p>
            <a:r>
              <a:rPr lang="tr-TR" dirty="0"/>
              <a:t>Segmentasyon ve hedef kitle</a:t>
            </a:r>
          </a:p>
          <a:p>
            <a:r>
              <a:rPr lang="tr-TR" dirty="0"/>
              <a:t>Pazarlama karması</a:t>
            </a:r>
          </a:p>
          <a:p>
            <a:pPr lvl="1"/>
            <a:r>
              <a:rPr lang="tr-TR" dirty="0"/>
              <a:t>4P</a:t>
            </a:r>
          </a:p>
          <a:p>
            <a:r>
              <a:rPr lang="tr-TR" dirty="0"/>
              <a:t>Marka iletişimi</a:t>
            </a:r>
          </a:p>
          <a:p>
            <a:pPr lvl="1"/>
            <a:r>
              <a:rPr lang="tr-TR" dirty="0"/>
              <a:t>Kurumsal kimlik</a:t>
            </a:r>
          </a:p>
        </p:txBody>
      </p:sp>
      <p:pic>
        <p:nvPicPr>
          <p:cNvPr id="4" name="Picture 2" descr="Stratejik Yönetim (Misyon. ve Vizyon) - PDF Free Download">
            <a:extLst>
              <a:ext uri="{FF2B5EF4-FFF2-40B4-BE49-F238E27FC236}">
                <a16:creationId xmlns:a16="http://schemas.microsoft.com/office/drawing/2014/main" id="{E0CED2DB-ED22-42A0-BC9F-9F3CE96E9F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2" r="3538" b="5900"/>
          <a:stretch/>
        </p:blipFill>
        <p:spPr bwMode="auto">
          <a:xfrm>
            <a:off x="144016" y="1412776"/>
            <a:ext cx="8820472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574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54AD4D-2266-4890-8694-3CE55B016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sz="4400" b="1" dirty="0">
                <a:solidFill>
                  <a:srgbClr val="FF66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 bağlamda veriye olan ihtiyacımız, verinin önemi</a:t>
            </a:r>
            <a:endParaRPr lang="tr-TR" b="1" dirty="0">
              <a:solidFill>
                <a:srgbClr val="FF660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A8B2A5F-B90B-401C-842A-148681AA9E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/>
              <a:t>Küreselleşme</a:t>
            </a:r>
          </a:p>
          <a:p>
            <a:r>
              <a:rPr lang="tr-TR" dirty="0"/>
              <a:t>Rekabetin artması</a:t>
            </a:r>
          </a:p>
          <a:p>
            <a:r>
              <a:rPr lang="tr-TR" dirty="0"/>
              <a:t>Sosyal medya tüketim isteğinin artması</a:t>
            </a:r>
          </a:p>
          <a:p>
            <a:r>
              <a:rPr lang="tr-TR" dirty="0"/>
              <a:t>Ürün hayat seyrinin kısalması</a:t>
            </a:r>
          </a:p>
          <a:p>
            <a:r>
              <a:rPr lang="tr-TR" dirty="0"/>
              <a:t>Kaynakların etkin kullanılması zorunluluğu</a:t>
            </a:r>
          </a:p>
          <a:p>
            <a:r>
              <a:rPr lang="tr-TR" dirty="0"/>
              <a:t>Müşteri memnuniyet ve sadakatlerinin düşmesi</a:t>
            </a:r>
          </a:p>
        </p:txBody>
      </p:sp>
    </p:spTree>
    <p:extLst>
      <p:ext uri="{BB962C8B-B14F-4D97-AF65-F5344CB8AC3E}">
        <p14:creationId xmlns:p14="http://schemas.microsoft.com/office/powerpoint/2010/main" val="25905333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5F0C8F2-2157-40D8-88E5-F96B3142E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rgbClr val="FF6600"/>
                </a:solidFill>
              </a:rPr>
              <a:t>Eğitim Planı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4AC2E2F-DCA2-4514-BCCC-DAC9417C86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tr-T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Vizyon-misyon-strateji ilişkisi, hedef kitle farkındalığı – 15 </a:t>
            </a:r>
            <a:r>
              <a:rPr lang="tr-TR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dk</a:t>
            </a: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tr-T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Bir örgütün stratejisi ve yönetim planı çerçevesinde hedef kitlesi ile olan iletişiminin alt öğeleri – 20 </a:t>
            </a:r>
            <a:r>
              <a:rPr lang="tr-TR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dk</a:t>
            </a: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tr-T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Dijital pazarlama çağında iletişim – 15 </a:t>
            </a:r>
            <a:r>
              <a:rPr lang="tr-TR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dk</a:t>
            </a: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tr-T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Sosyal medya iletişiminin önemi, geliştirilmesi gereken yetenekler – 10 </a:t>
            </a:r>
            <a:r>
              <a:rPr lang="tr-TR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dk</a:t>
            </a: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tr-T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 bağlamda veriye olan ihtiyacımız, verinin önemi – 15 </a:t>
            </a:r>
            <a:r>
              <a:rPr lang="tr-TR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dk</a:t>
            </a: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tr-T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ARA 15 </a:t>
            </a:r>
            <a:r>
              <a:rPr lang="tr-TR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dk</a:t>
            </a:r>
            <a:r>
              <a:rPr lang="tr-T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15:15</a:t>
            </a: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tr-T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Veriyi toplama yöntemlerine giriş – 40 </a:t>
            </a:r>
            <a:r>
              <a:rPr lang="tr-TR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dk</a:t>
            </a: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tr-T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Veri analiz yöntemlerine giriş – 40 </a:t>
            </a:r>
            <a:r>
              <a:rPr lang="tr-TR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dk</a:t>
            </a: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tr-T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Bulguların görselleştirmenin önemi ve bazı örnekler – 10 </a:t>
            </a:r>
            <a:r>
              <a:rPr lang="tr-TR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dk</a:t>
            </a: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2710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440363"/>
          </a:xfrm>
        </p:spPr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Yönetim Bilgi Sistemi</a:t>
            </a:r>
          </a:p>
          <a:p>
            <a:pPr lvl="1"/>
            <a:r>
              <a:rPr lang="tr-TR" dirty="0"/>
              <a:t>Karar alıcı ve yöneticiler tarafından </a:t>
            </a:r>
          </a:p>
          <a:p>
            <a:pPr lvl="1"/>
            <a:r>
              <a:rPr lang="tr-TR" dirty="0"/>
              <a:t>planlama, yürütme ve kontrolü geliştirmede kullanılmak üzere</a:t>
            </a:r>
          </a:p>
          <a:p>
            <a:pPr lvl="1"/>
            <a:r>
              <a:rPr lang="tr-TR" dirty="0"/>
              <a:t>ilgili, zamanlı ve doğru bilgilerin </a:t>
            </a:r>
          </a:p>
          <a:p>
            <a:pPr lvl="1"/>
            <a:r>
              <a:rPr lang="tr-TR" dirty="0"/>
              <a:t>toplanması, saklanması, ayıklanması, gerektiğinde hazır edilmesi, çözümlenmesi, ilgili yerlere dağıtılması ve değerlendirilmesi için</a:t>
            </a:r>
          </a:p>
          <a:p>
            <a:pPr lvl="1"/>
            <a:r>
              <a:rPr lang="tr-TR" dirty="0"/>
              <a:t>insan, aygıt ve prosedürlerin sürekli ve etkileşimli olarak yapılaştırılmasıdır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79512" y="685800"/>
            <a:ext cx="8229600" cy="5440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b="1" dirty="0">
                <a:solidFill>
                  <a:schemeClr val="accent1">
                    <a:lumMod val="75000"/>
                  </a:schemeClr>
                </a:solidFill>
              </a:rPr>
              <a:t>Araştırma Süreci</a:t>
            </a:r>
          </a:p>
          <a:p>
            <a:r>
              <a:rPr lang="tr-TR" dirty="0"/>
              <a:t>Araştırma sorusu</a:t>
            </a:r>
          </a:p>
          <a:p>
            <a:r>
              <a:rPr lang="tr-TR" dirty="0"/>
              <a:t>Araştırma dizaynı</a:t>
            </a:r>
          </a:p>
          <a:p>
            <a:r>
              <a:rPr lang="tr-TR" dirty="0"/>
              <a:t>Verinin toplanması</a:t>
            </a:r>
          </a:p>
          <a:p>
            <a:r>
              <a:rPr lang="tr-TR" dirty="0"/>
              <a:t>Verinin analiz edilmesi</a:t>
            </a:r>
          </a:p>
          <a:p>
            <a:r>
              <a:rPr lang="tr-TR" dirty="0"/>
              <a:t>Sonuçların yorumlanması</a:t>
            </a:r>
          </a:p>
          <a:p>
            <a:r>
              <a:rPr lang="tr-TR" dirty="0"/>
              <a:t>Raporlama </a:t>
            </a:r>
          </a:p>
        </p:txBody>
      </p:sp>
    </p:spTree>
    <p:extLst>
      <p:ext uri="{BB962C8B-B14F-4D97-AF65-F5344CB8AC3E}">
        <p14:creationId xmlns:p14="http://schemas.microsoft.com/office/powerpoint/2010/main" val="2093782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440363"/>
          </a:xfrm>
        </p:spPr>
        <p:txBody>
          <a:bodyPr>
            <a:normAutofit fontScale="85000" lnSpcReduction="20000"/>
          </a:bodyPr>
          <a:lstStyle/>
          <a:p>
            <a:r>
              <a:rPr lang="tr-TR" dirty="0">
                <a:solidFill>
                  <a:srgbClr val="FF0000"/>
                </a:solidFill>
              </a:rPr>
              <a:t>Dış pazar araştırması</a:t>
            </a:r>
          </a:p>
          <a:p>
            <a:pPr lvl="1"/>
            <a:r>
              <a:rPr lang="tr-TR" dirty="0"/>
              <a:t>Masa başı araştırma için kaynaklar</a:t>
            </a:r>
          </a:p>
          <a:p>
            <a:pPr lvl="2"/>
            <a:r>
              <a:rPr lang="tr-TR" dirty="0"/>
              <a:t>Firma içi kaynaklar</a:t>
            </a:r>
          </a:p>
          <a:p>
            <a:pPr lvl="2"/>
            <a:r>
              <a:rPr lang="tr-TR" dirty="0" err="1"/>
              <a:t>TR’deki</a:t>
            </a:r>
            <a:r>
              <a:rPr lang="tr-TR" dirty="0"/>
              <a:t> kuruluşlar</a:t>
            </a:r>
          </a:p>
          <a:p>
            <a:pPr lvl="3"/>
            <a:r>
              <a:rPr lang="tr-TR" dirty="0"/>
              <a:t>Ekonomi Bakanlığı</a:t>
            </a:r>
          </a:p>
          <a:p>
            <a:pPr lvl="3"/>
            <a:r>
              <a:rPr lang="tr-TR" dirty="0" err="1"/>
              <a:t>TUİK</a:t>
            </a:r>
            <a:endParaRPr lang="tr-TR" dirty="0"/>
          </a:p>
          <a:p>
            <a:pPr lvl="3"/>
            <a:r>
              <a:rPr lang="tr-TR" dirty="0"/>
              <a:t>İhracatçı Birlikleri</a:t>
            </a:r>
          </a:p>
          <a:p>
            <a:pPr lvl="3"/>
            <a:r>
              <a:rPr lang="tr-TR" dirty="0"/>
              <a:t>KOSGEB</a:t>
            </a:r>
          </a:p>
          <a:p>
            <a:pPr lvl="3"/>
            <a:r>
              <a:rPr lang="tr-TR" dirty="0"/>
              <a:t>Hazine Müsteşarlığı</a:t>
            </a:r>
          </a:p>
          <a:p>
            <a:pPr lvl="3"/>
            <a:r>
              <a:rPr lang="tr-TR" dirty="0"/>
              <a:t>Dış İşleri Bakanlığı</a:t>
            </a:r>
          </a:p>
          <a:p>
            <a:pPr lvl="3"/>
            <a:r>
              <a:rPr lang="tr-TR" dirty="0"/>
              <a:t>Maliye Bakanlığı</a:t>
            </a:r>
          </a:p>
          <a:p>
            <a:pPr lvl="3"/>
            <a:r>
              <a:rPr lang="tr-TR" dirty="0"/>
              <a:t>Ulaştırma Bakanlığı</a:t>
            </a:r>
          </a:p>
          <a:p>
            <a:pPr lvl="3"/>
            <a:r>
              <a:rPr lang="tr-TR" dirty="0"/>
              <a:t>DPT</a:t>
            </a:r>
          </a:p>
          <a:p>
            <a:pPr lvl="3"/>
            <a:r>
              <a:rPr lang="tr-TR" dirty="0"/>
              <a:t>Merkez Bankası</a:t>
            </a:r>
          </a:p>
          <a:p>
            <a:pPr lvl="3"/>
            <a:r>
              <a:rPr lang="tr-TR" dirty="0"/>
              <a:t>Türk </a:t>
            </a:r>
            <a:r>
              <a:rPr lang="tr-TR" dirty="0" err="1"/>
              <a:t>Eximbank</a:t>
            </a:r>
            <a:endParaRPr lang="tr-TR" dirty="0"/>
          </a:p>
          <a:p>
            <a:pPr lvl="3"/>
            <a:r>
              <a:rPr lang="tr-TR" dirty="0" err="1"/>
              <a:t>TİKA</a:t>
            </a:r>
            <a:endParaRPr lang="tr-TR" dirty="0"/>
          </a:p>
          <a:p>
            <a:pPr lvl="3"/>
            <a:r>
              <a:rPr lang="tr-TR" dirty="0"/>
              <a:t>Gümrük Müsteşarlığı</a:t>
            </a:r>
          </a:p>
          <a:p>
            <a:pPr lvl="3"/>
            <a:r>
              <a:rPr lang="tr-TR" dirty="0"/>
              <a:t>TOBB</a:t>
            </a:r>
          </a:p>
          <a:p>
            <a:pPr lvl="3"/>
            <a:r>
              <a:rPr lang="tr-TR" dirty="0"/>
              <a:t>İTO</a:t>
            </a:r>
          </a:p>
        </p:txBody>
      </p:sp>
    </p:spTree>
    <p:extLst>
      <p:ext uri="{BB962C8B-B14F-4D97-AF65-F5344CB8AC3E}">
        <p14:creationId xmlns:p14="http://schemas.microsoft.com/office/powerpoint/2010/main" val="2306502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440363"/>
          </a:xfrm>
        </p:spPr>
        <p:txBody>
          <a:bodyPr>
            <a:normAutofit/>
          </a:bodyPr>
          <a:lstStyle/>
          <a:p>
            <a:r>
              <a:rPr lang="tr-TR" dirty="0">
                <a:solidFill>
                  <a:srgbClr val="FF0000"/>
                </a:solidFill>
              </a:rPr>
              <a:t>Sık Kullanılan Bazı Kaynaklar</a:t>
            </a:r>
          </a:p>
          <a:p>
            <a:pPr lvl="1"/>
            <a:r>
              <a:rPr lang="tr-TR" dirty="0" err="1"/>
              <a:t>Trade</a:t>
            </a:r>
            <a:r>
              <a:rPr lang="tr-TR" dirty="0"/>
              <a:t> </a:t>
            </a:r>
            <a:r>
              <a:rPr lang="tr-TR" dirty="0" err="1"/>
              <a:t>map</a:t>
            </a:r>
            <a:endParaRPr lang="tr-TR" dirty="0"/>
          </a:p>
          <a:p>
            <a:pPr lvl="2"/>
            <a:r>
              <a:rPr lang="tr-TR" dirty="0"/>
              <a:t>Uluslararası Ticaret Merkezinin uygulaması</a:t>
            </a:r>
          </a:p>
          <a:p>
            <a:pPr lvl="2"/>
            <a:r>
              <a:rPr lang="tr-TR" dirty="0"/>
              <a:t>220 ülke ve 5300 ürüne ilişkin istatistikler</a:t>
            </a:r>
          </a:p>
          <a:p>
            <a:pPr lvl="1"/>
            <a:r>
              <a:rPr lang="tr-TR" dirty="0" err="1"/>
              <a:t>Google</a:t>
            </a:r>
            <a:r>
              <a:rPr lang="tr-TR" dirty="0"/>
              <a:t> </a:t>
            </a:r>
            <a:r>
              <a:rPr lang="tr-TR" dirty="0" err="1"/>
              <a:t>trends</a:t>
            </a:r>
            <a:endParaRPr lang="tr-TR" dirty="0"/>
          </a:p>
          <a:p>
            <a:pPr lvl="1"/>
            <a:r>
              <a:rPr lang="tr-TR" dirty="0"/>
              <a:t>İhracat Bilgi Platformu</a:t>
            </a:r>
          </a:p>
          <a:p>
            <a:pPr lvl="2"/>
            <a:r>
              <a:rPr lang="tr-TR" dirty="0">
                <a:hlinkClick r:id="rId2"/>
              </a:rPr>
              <a:t>www.</a:t>
            </a:r>
            <a:r>
              <a:rPr lang="tr-TR" dirty="0" err="1">
                <a:hlinkClick r:id="rId2"/>
              </a:rPr>
              <a:t>ibp</a:t>
            </a:r>
            <a:r>
              <a:rPr lang="tr-TR" dirty="0">
                <a:hlinkClick r:id="rId2"/>
              </a:rPr>
              <a:t>.gov.tr</a:t>
            </a:r>
            <a:r>
              <a:rPr lang="tr-TR" dirty="0"/>
              <a:t> </a:t>
            </a:r>
          </a:p>
          <a:p>
            <a:pPr lvl="1"/>
            <a:r>
              <a:rPr lang="tr-TR" dirty="0"/>
              <a:t>Gümrük Tarife İstatistik Pozisyon (</a:t>
            </a:r>
            <a:r>
              <a:rPr lang="tr-TR" dirty="0" err="1"/>
              <a:t>GTIP</a:t>
            </a:r>
            <a:r>
              <a:rPr lang="tr-TR" dirty="0"/>
              <a:t>) numarası (</a:t>
            </a:r>
            <a:r>
              <a:rPr lang="tr-TR" dirty="0" err="1"/>
              <a:t>HS</a:t>
            </a:r>
            <a:r>
              <a:rPr lang="tr-TR" dirty="0"/>
              <a:t> </a:t>
            </a:r>
            <a:r>
              <a:rPr lang="tr-TR" dirty="0" err="1"/>
              <a:t>CODE</a:t>
            </a:r>
            <a:r>
              <a:rPr lang="tr-TR" dirty="0"/>
              <a:t>) bulunan ürün için (</a:t>
            </a:r>
            <a:r>
              <a:rPr lang="en-US" dirty="0">
                <a:hlinkClick r:id="rId3"/>
              </a:rPr>
              <a:t>www</a:t>
            </a:r>
            <a:r>
              <a:rPr lang="tr-TR" dirty="0">
                <a:hlinkClick r:id="rId3"/>
              </a:rPr>
              <a:t>.</a:t>
            </a:r>
            <a:r>
              <a:rPr lang="en-US" dirty="0" err="1">
                <a:hlinkClick r:id="rId3"/>
              </a:rPr>
              <a:t>gumrukmevzuat</a:t>
            </a:r>
            <a:r>
              <a:rPr lang="tr-TR" dirty="0">
                <a:hlinkClick r:id="rId3"/>
              </a:rPr>
              <a:t>.</a:t>
            </a:r>
            <a:r>
              <a:rPr lang="en-US" dirty="0">
                <a:hlinkClick r:id="rId3"/>
              </a:rPr>
              <a:t>com</a:t>
            </a:r>
            <a:r>
              <a:rPr lang="tr-TR" dirty="0"/>
              <a:t>) </a:t>
            </a:r>
          </a:p>
          <a:p>
            <a:pPr lvl="2"/>
            <a:r>
              <a:rPr lang="tr-TR" dirty="0">
                <a:hlinkClick r:id="rId4"/>
              </a:rPr>
              <a:t>www.</a:t>
            </a:r>
            <a:r>
              <a:rPr lang="tr-TR" dirty="0" err="1">
                <a:hlinkClick r:id="rId4"/>
              </a:rPr>
              <a:t>intracen</a:t>
            </a:r>
            <a:r>
              <a:rPr lang="tr-TR" dirty="0">
                <a:hlinkClick r:id="rId4"/>
              </a:rPr>
              <a:t>.org</a:t>
            </a:r>
            <a:r>
              <a:rPr lang="tr-T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15434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440363"/>
          </a:xfrm>
        </p:spPr>
        <p:txBody>
          <a:bodyPr>
            <a:normAutofit fontScale="92500" lnSpcReduction="20000"/>
          </a:bodyPr>
          <a:lstStyle/>
          <a:p>
            <a:r>
              <a:rPr lang="tr-TR" b="1" dirty="0">
                <a:solidFill>
                  <a:srgbClr val="9900CC"/>
                </a:solidFill>
              </a:rPr>
              <a:t>Pazarlama Araştırması</a:t>
            </a:r>
          </a:p>
          <a:p>
            <a:pPr lvl="1"/>
            <a:r>
              <a:rPr lang="tr-TR" dirty="0"/>
              <a:t>Bağımsız değişkenler</a:t>
            </a:r>
          </a:p>
          <a:p>
            <a:pPr lvl="2"/>
            <a:r>
              <a:rPr lang="tr-TR" dirty="0"/>
              <a:t>Pazarlama karması</a:t>
            </a:r>
          </a:p>
          <a:p>
            <a:pPr lvl="2"/>
            <a:r>
              <a:rPr lang="tr-TR" dirty="0"/>
              <a:t>Durumsal faktörler</a:t>
            </a:r>
          </a:p>
          <a:p>
            <a:pPr lvl="1"/>
            <a:r>
              <a:rPr lang="tr-TR" dirty="0"/>
              <a:t>Bağımlı değişkenler</a:t>
            </a:r>
          </a:p>
          <a:p>
            <a:pPr lvl="2"/>
            <a:r>
              <a:rPr lang="tr-TR" dirty="0"/>
              <a:t>Farkındalık</a:t>
            </a:r>
          </a:p>
          <a:p>
            <a:pPr lvl="2"/>
            <a:r>
              <a:rPr lang="tr-TR" dirty="0"/>
              <a:t>Bilme</a:t>
            </a:r>
          </a:p>
          <a:p>
            <a:pPr lvl="2"/>
            <a:r>
              <a:rPr lang="tr-TR" dirty="0"/>
              <a:t>Sevme</a:t>
            </a:r>
          </a:p>
          <a:p>
            <a:pPr lvl="2"/>
            <a:r>
              <a:rPr lang="tr-TR" dirty="0"/>
              <a:t>Tercih</a:t>
            </a:r>
          </a:p>
          <a:p>
            <a:pPr lvl="2"/>
            <a:r>
              <a:rPr lang="tr-TR" dirty="0"/>
              <a:t>Satın alma niyeti</a:t>
            </a:r>
          </a:p>
          <a:p>
            <a:pPr lvl="2"/>
            <a:r>
              <a:rPr lang="tr-TR" dirty="0"/>
              <a:t>Satın alma</a:t>
            </a:r>
          </a:p>
          <a:p>
            <a:pPr lvl="2"/>
            <a:r>
              <a:rPr lang="tr-TR" dirty="0"/>
              <a:t>Yeniden satın alma</a:t>
            </a:r>
          </a:p>
          <a:p>
            <a:pPr lvl="1"/>
            <a:r>
              <a:rPr lang="tr-TR" dirty="0"/>
              <a:t>Performans ölçütleri</a:t>
            </a:r>
          </a:p>
          <a:p>
            <a:pPr lvl="2"/>
            <a:r>
              <a:rPr lang="tr-TR" dirty="0"/>
              <a:t>Satış, pazar payı, maliyet, kar, imaj</a:t>
            </a:r>
          </a:p>
        </p:txBody>
      </p:sp>
    </p:spTree>
    <p:extLst>
      <p:ext uri="{BB962C8B-B14F-4D97-AF65-F5344CB8AC3E}">
        <p14:creationId xmlns:p14="http://schemas.microsoft.com/office/powerpoint/2010/main" val="195145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440363"/>
          </a:xfrm>
        </p:spPr>
        <p:txBody>
          <a:bodyPr>
            <a:normAutofit/>
          </a:bodyPr>
          <a:lstStyle/>
          <a:p>
            <a:r>
              <a:rPr lang="tr-TR" b="1" dirty="0">
                <a:solidFill>
                  <a:srgbClr val="9900CC"/>
                </a:solidFill>
              </a:rPr>
              <a:t>Araştırma Dizaynı</a:t>
            </a:r>
          </a:p>
          <a:p>
            <a:pPr lvl="1"/>
            <a:r>
              <a:rPr lang="tr-TR" dirty="0"/>
              <a:t>İç kaynaklar</a:t>
            </a:r>
          </a:p>
          <a:p>
            <a:pPr lvl="2"/>
            <a:r>
              <a:rPr lang="tr-TR" dirty="0"/>
              <a:t>Pazarlama Bilgi Sistemi</a:t>
            </a:r>
          </a:p>
          <a:p>
            <a:pPr lvl="1"/>
            <a:r>
              <a:rPr lang="tr-TR" dirty="0"/>
              <a:t>Dış kaynaklar</a:t>
            </a:r>
          </a:p>
          <a:p>
            <a:pPr lvl="2"/>
            <a:r>
              <a:rPr lang="tr-TR" dirty="0"/>
              <a:t>İkincil veri</a:t>
            </a:r>
          </a:p>
          <a:p>
            <a:pPr lvl="3"/>
            <a:r>
              <a:rPr lang="tr-TR" dirty="0"/>
              <a:t>Hazır bilgi sağlayıcılar</a:t>
            </a:r>
          </a:p>
          <a:p>
            <a:pPr lvl="3"/>
            <a:r>
              <a:rPr lang="tr-TR" dirty="0"/>
              <a:t>Halka açık bilgi ve belgeler</a:t>
            </a:r>
          </a:p>
          <a:p>
            <a:pPr lvl="3"/>
            <a:r>
              <a:rPr lang="tr-TR" dirty="0"/>
              <a:t>Satın alınabilir veri tabanları</a:t>
            </a:r>
          </a:p>
          <a:p>
            <a:pPr lvl="2"/>
            <a:r>
              <a:rPr lang="tr-TR" dirty="0"/>
              <a:t>Birincil veri</a:t>
            </a:r>
          </a:p>
          <a:p>
            <a:pPr lvl="3"/>
            <a:r>
              <a:rPr lang="tr-TR" dirty="0"/>
              <a:t>Nitel ve nicel araştırma yöntemleri</a:t>
            </a:r>
          </a:p>
        </p:txBody>
      </p:sp>
    </p:spTree>
    <p:extLst>
      <p:ext uri="{BB962C8B-B14F-4D97-AF65-F5344CB8AC3E}">
        <p14:creationId xmlns:p14="http://schemas.microsoft.com/office/powerpoint/2010/main" val="714874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>
            <a:normAutofit fontScale="92500" lnSpcReduction="20000"/>
          </a:bodyPr>
          <a:lstStyle/>
          <a:p>
            <a:r>
              <a:rPr lang="tr-TR" b="1" dirty="0">
                <a:solidFill>
                  <a:srgbClr val="7030A0"/>
                </a:solidFill>
              </a:rPr>
              <a:t>Internet araştırması</a:t>
            </a:r>
          </a:p>
          <a:p>
            <a:pPr lvl="1"/>
            <a:r>
              <a:rPr lang="tr-TR" dirty="0"/>
              <a:t>Google</a:t>
            </a:r>
          </a:p>
          <a:p>
            <a:pPr lvl="1"/>
            <a:r>
              <a:rPr lang="tr-TR" dirty="0">
                <a:hlinkClick r:id="rId2"/>
              </a:rPr>
              <a:t>www.thinkwithgoogle.com</a:t>
            </a:r>
            <a:endParaRPr lang="tr-TR" dirty="0"/>
          </a:p>
          <a:p>
            <a:pPr lvl="1"/>
            <a:r>
              <a:rPr lang="tr-TR" dirty="0" err="1"/>
              <a:t>Keysurvey</a:t>
            </a:r>
            <a:r>
              <a:rPr lang="tr-TR" dirty="0"/>
              <a:t>, </a:t>
            </a:r>
            <a:r>
              <a:rPr lang="tr-TR" dirty="0">
                <a:hlinkClick r:id="rId3"/>
              </a:rPr>
              <a:t>Surveymonkey</a:t>
            </a:r>
            <a:r>
              <a:rPr lang="tr-TR" dirty="0"/>
              <a:t>, </a:t>
            </a:r>
            <a:r>
              <a:rPr lang="tr-TR" dirty="0" err="1"/>
              <a:t>WebSurveyor</a:t>
            </a:r>
            <a:endParaRPr lang="tr-TR" dirty="0"/>
          </a:p>
          <a:p>
            <a:pPr lvl="1"/>
            <a:r>
              <a:rPr lang="tr-TR" dirty="0">
                <a:hlinkClick r:id="rId4"/>
              </a:rPr>
              <a:t>Google </a:t>
            </a:r>
            <a:r>
              <a:rPr lang="tr-TR" dirty="0" err="1">
                <a:hlinkClick r:id="rId4"/>
              </a:rPr>
              <a:t>trends</a:t>
            </a:r>
            <a:endParaRPr lang="tr-TR" dirty="0"/>
          </a:p>
          <a:p>
            <a:pPr lvl="1"/>
            <a:r>
              <a:rPr lang="tr-TR" dirty="0">
                <a:hlinkClick r:id="rId5"/>
              </a:rPr>
              <a:t>www.wordtracker.com</a:t>
            </a:r>
            <a:endParaRPr lang="tr-TR" dirty="0"/>
          </a:p>
          <a:p>
            <a:pPr lvl="1"/>
            <a:r>
              <a:rPr lang="en-US" dirty="0">
                <a:hlinkClick r:id="rId6"/>
              </a:rPr>
              <a:t>www.blogpulse.com</a:t>
            </a:r>
            <a:endParaRPr lang="tr-TR" dirty="0"/>
          </a:p>
          <a:p>
            <a:pPr lvl="1"/>
            <a:r>
              <a:rPr lang="tr-TR" dirty="0">
                <a:hlinkClick r:id="rId7"/>
              </a:rPr>
              <a:t>www.buzzsumo.com</a:t>
            </a:r>
            <a:endParaRPr lang="tr-TR" dirty="0"/>
          </a:p>
          <a:p>
            <a:pPr lvl="1"/>
            <a:r>
              <a:rPr lang="tr-TR" dirty="0">
                <a:hlinkClick r:id="rId8"/>
              </a:rPr>
              <a:t>www.usadata.com</a:t>
            </a:r>
            <a:endParaRPr lang="tr-TR" dirty="0"/>
          </a:p>
          <a:p>
            <a:pPr lvl="1"/>
            <a:r>
              <a:rPr lang="tr-TR" dirty="0">
                <a:hlinkClick r:id="rId9"/>
              </a:rPr>
              <a:t>www.sikayetvar.com</a:t>
            </a:r>
            <a:endParaRPr lang="tr-TR" dirty="0"/>
          </a:p>
          <a:p>
            <a:pPr lvl="1"/>
            <a:r>
              <a:rPr lang="tr-TR" dirty="0">
                <a:hlinkClick r:id="rId10"/>
              </a:rPr>
              <a:t>www.factfinder.census.com</a:t>
            </a:r>
            <a:endParaRPr lang="tr-TR" dirty="0"/>
          </a:p>
          <a:p>
            <a:pPr lvl="1"/>
            <a:r>
              <a:rPr lang="tr-TR" dirty="0">
                <a:hlinkClick r:id="rId11"/>
              </a:rPr>
              <a:t>www.userlytics.com</a:t>
            </a:r>
            <a:endParaRPr lang="tr-TR" dirty="0"/>
          </a:p>
          <a:p>
            <a:pPr lvl="1"/>
            <a:r>
              <a:rPr lang="tr-TR" dirty="0">
                <a:hlinkClick r:id="rId12"/>
              </a:rPr>
              <a:t>www.neilpatel.com/ubersuggest</a:t>
            </a:r>
            <a:endParaRPr lang="tr-TR" dirty="0"/>
          </a:p>
          <a:p>
            <a:pPr lvl="1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35101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>
            <a:normAutofit/>
          </a:bodyPr>
          <a:lstStyle/>
          <a:p>
            <a:pPr lvl="1"/>
            <a:r>
              <a:rPr lang="tr-TR" dirty="0"/>
              <a:t>Internet as a </a:t>
            </a:r>
            <a:r>
              <a:rPr lang="tr-TR" dirty="0" err="1"/>
              <a:t>method</a:t>
            </a:r>
            <a:r>
              <a:rPr lang="tr-TR" dirty="0"/>
              <a:t> of </a:t>
            </a:r>
            <a:r>
              <a:rPr lang="tr-TR" dirty="0" err="1"/>
              <a:t>research</a:t>
            </a:r>
            <a:endParaRPr lang="tr-TR" dirty="0"/>
          </a:p>
          <a:p>
            <a:pPr lvl="1"/>
            <a:r>
              <a:rPr lang="tr-TR" dirty="0"/>
              <a:t>Internet as a </a:t>
            </a:r>
            <a:r>
              <a:rPr lang="tr-TR" dirty="0" err="1"/>
              <a:t>medium</a:t>
            </a:r>
            <a:r>
              <a:rPr lang="tr-TR" dirty="0"/>
              <a:t> of </a:t>
            </a:r>
            <a:r>
              <a:rPr lang="tr-TR" dirty="0" err="1"/>
              <a:t>research</a:t>
            </a:r>
            <a:endParaRPr lang="tr-TR" dirty="0"/>
          </a:p>
          <a:p>
            <a:pPr lvl="1"/>
            <a:r>
              <a:rPr lang="tr-TR" dirty="0"/>
              <a:t>Internet as an </a:t>
            </a:r>
            <a:r>
              <a:rPr lang="tr-TR" dirty="0" err="1"/>
              <a:t>object</a:t>
            </a:r>
            <a:r>
              <a:rPr lang="tr-TR" dirty="0"/>
              <a:t> of </a:t>
            </a:r>
            <a:r>
              <a:rPr lang="tr-TR" dirty="0" err="1"/>
              <a:t>research</a:t>
            </a:r>
            <a:endParaRPr lang="tr-TR" dirty="0"/>
          </a:p>
          <a:p>
            <a:pPr lvl="2"/>
            <a:r>
              <a:rPr lang="tr-TR" dirty="0" err="1">
                <a:hlinkClick r:id="rId2"/>
              </a:rPr>
              <a:t>Netnography</a:t>
            </a:r>
            <a:endParaRPr lang="tr-TR" dirty="0"/>
          </a:p>
          <a:p>
            <a:pPr lvl="2"/>
            <a:endParaRPr lang="tr-TR" dirty="0"/>
          </a:p>
          <a:p>
            <a:r>
              <a:rPr lang="tr-TR" b="1" dirty="0">
                <a:solidFill>
                  <a:srgbClr val="7030A0"/>
                </a:solidFill>
              </a:rPr>
              <a:t>Akademik araştırma</a:t>
            </a:r>
          </a:p>
          <a:p>
            <a:pPr lvl="1"/>
            <a:r>
              <a:rPr lang="tr-TR" dirty="0">
                <a:hlinkClick r:id="rId3"/>
              </a:rPr>
              <a:t>www.search.epnet.com</a:t>
            </a:r>
            <a:endParaRPr lang="tr-TR" dirty="0"/>
          </a:p>
          <a:p>
            <a:pPr lvl="1"/>
            <a:r>
              <a:rPr lang="tr-TR" dirty="0">
                <a:hlinkClick r:id="rId4"/>
              </a:rPr>
              <a:t>www.scholar.google.com</a:t>
            </a:r>
            <a:endParaRPr lang="tr-TR" dirty="0"/>
          </a:p>
          <a:p>
            <a:pPr lvl="2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1685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785794"/>
            <a:ext cx="8229600" cy="5340369"/>
          </a:xfrm>
        </p:spPr>
        <p:txBody>
          <a:bodyPr/>
          <a:lstStyle/>
          <a:p>
            <a:r>
              <a:rPr lang="tr-TR" b="1" dirty="0">
                <a:solidFill>
                  <a:srgbClr val="7030A0"/>
                </a:solidFill>
              </a:rPr>
              <a:t>Pazarlama</a:t>
            </a:r>
          </a:p>
          <a:p>
            <a:pPr lvl="1"/>
            <a:r>
              <a:rPr lang="tr-TR" dirty="0"/>
              <a:t>Kâr getiren müşteri ilişkilerinin yönetilmesi</a:t>
            </a:r>
          </a:p>
          <a:p>
            <a:r>
              <a:rPr lang="tr-TR" dirty="0">
                <a:solidFill>
                  <a:srgbClr val="7030A0"/>
                </a:solidFill>
              </a:rPr>
              <a:t>Müşteri</a:t>
            </a:r>
          </a:p>
          <a:p>
            <a:pPr lvl="1"/>
            <a:r>
              <a:rPr lang="tr-TR" dirty="0"/>
              <a:t>Yeni/eski</a:t>
            </a:r>
          </a:p>
          <a:p>
            <a:pPr lvl="1"/>
            <a:r>
              <a:rPr lang="tr-TR" dirty="0"/>
              <a:t>Müşteri/tüketici</a:t>
            </a:r>
          </a:p>
          <a:p>
            <a:pPr lvl="1"/>
            <a:r>
              <a:rPr lang="tr-TR" dirty="0"/>
              <a:t>Karara etki edenler, diğer kullanıcılar</a:t>
            </a:r>
          </a:p>
          <a:p>
            <a:pPr lvl="1"/>
            <a:r>
              <a:rPr lang="tr-TR" dirty="0"/>
              <a:t>İç müşteri/dış müşteri</a:t>
            </a:r>
          </a:p>
        </p:txBody>
      </p:sp>
      <p:pic>
        <p:nvPicPr>
          <p:cNvPr id="6148" name="Picture 4" descr="MARKETİNG triangle ile ilgili görsel sonucu"/>
          <p:cNvPicPr>
            <a:picLocks noChangeAspect="1" noChangeArrowheads="1"/>
          </p:cNvPicPr>
          <p:nvPr/>
        </p:nvPicPr>
        <p:blipFill>
          <a:blip r:embed="rId2" cstate="print"/>
          <a:srcRect t="23352" r="3159"/>
          <a:stretch>
            <a:fillRect/>
          </a:stretch>
        </p:blipFill>
        <p:spPr bwMode="auto">
          <a:xfrm>
            <a:off x="500034" y="571480"/>
            <a:ext cx="8063092" cy="5143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İçerik Yer Tutucusu"/>
          <p:cNvGraphicFramePr>
            <a:graphicFrameLocks noGrp="1"/>
          </p:cNvGraphicFramePr>
          <p:nvPr>
            <p:ph sz="quarter" idx="1"/>
          </p:nvPr>
        </p:nvGraphicFramePr>
        <p:xfrm>
          <a:off x="381000" y="762000"/>
          <a:ext cx="8534400" cy="51816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6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4662">
                <a:tc>
                  <a:txBody>
                    <a:bodyPr/>
                    <a:lstStyle/>
                    <a:p>
                      <a:pPr algn="ctr"/>
                      <a:r>
                        <a:rPr lang="tr-TR" sz="2800" dirty="0"/>
                        <a:t>Nicel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800" dirty="0"/>
                        <a:t>Nitel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0385">
                <a:tc>
                  <a:txBody>
                    <a:bodyPr/>
                    <a:lstStyle/>
                    <a:p>
                      <a:r>
                        <a:rPr lang="tr-TR" sz="2200" dirty="0"/>
                        <a:t>Veri, sayılar ve istatistikler şeklindedir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200" dirty="0"/>
                        <a:t>Veri, sözler,</a:t>
                      </a:r>
                      <a:r>
                        <a:rPr lang="tr-TR" sz="2200" baseline="0" dirty="0"/>
                        <a:t> resimler ve objeler </a:t>
                      </a:r>
                      <a:r>
                        <a:rPr lang="tr-TR" sz="2200" dirty="0"/>
                        <a:t>şeklindedir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0385">
                <a:tc>
                  <a:txBody>
                    <a:bodyPr/>
                    <a:lstStyle/>
                    <a:p>
                      <a:r>
                        <a:rPr lang="tr-TR" sz="2200" dirty="0"/>
                        <a:t>Amaç: saymak, kategorize etmek, modellemek, tahmin etmek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200" dirty="0"/>
                        <a:t>Amaç: tam ve doğru bir açıklama getirmek, derinlemesine anlamak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5015">
                <a:tc>
                  <a:txBody>
                    <a:bodyPr/>
                    <a:lstStyle/>
                    <a:p>
                      <a:r>
                        <a:rPr lang="tr-TR" sz="2200" dirty="0"/>
                        <a:t>Neye baktığımızı  biliyoruz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200" dirty="0"/>
                        <a:t>Neye baktığımızı</a:t>
                      </a:r>
                      <a:r>
                        <a:rPr lang="tr-TR" sz="2200" baseline="0" dirty="0"/>
                        <a:t> tam bilmiyoruz</a:t>
                      </a:r>
                      <a:endParaRPr lang="tr-TR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0385">
                <a:tc>
                  <a:txBody>
                    <a:bodyPr/>
                    <a:lstStyle/>
                    <a:p>
                      <a:r>
                        <a:rPr lang="tr-TR" sz="2200" dirty="0"/>
                        <a:t>Dizayn, veri</a:t>
                      </a:r>
                      <a:r>
                        <a:rPr lang="tr-TR" sz="2200" baseline="0" dirty="0"/>
                        <a:t> toplamadan önce oluşturulur</a:t>
                      </a:r>
                      <a:endParaRPr lang="tr-TR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200" dirty="0"/>
                        <a:t>Dizayn, veri toplarken de şekillenir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30385">
                <a:tc>
                  <a:txBody>
                    <a:bodyPr/>
                    <a:lstStyle/>
                    <a:p>
                      <a:r>
                        <a:rPr lang="tr-TR" sz="2200" dirty="0"/>
                        <a:t>Araştırmacı bazı</a:t>
                      </a:r>
                      <a:r>
                        <a:rPr lang="tr-TR" sz="2200" baseline="0" dirty="0"/>
                        <a:t> araçlar kullanır</a:t>
                      </a:r>
                      <a:endParaRPr lang="tr-TR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200" dirty="0"/>
                        <a:t>Araştırmacının</a:t>
                      </a:r>
                      <a:r>
                        <a:rPr lang="tr-TR" sz="2200" baseline="0" dirty="0"/>
                        <a:t> kendisi veri toplama aracıdır</a:t>
                      </a:r>
                      <a:endParaRPr lang="tr-TR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30385">
                <a:tc>
                  <a:txBody>
                    <a:bodyPr/>
                    <a:lstStyle/>
                    <a:p>
                      <a:r>
                        <a:rPr lang="tr-TR" sz="2200" dirty="0"/>
                        <a:t>Bulgular daha kısa ama daha nettir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200" dirty="0"/>
                        <a:t>Bulgular daha uzun</a:t>
                      </a:r>
                      <a:r>
                        <a:rPr lang="tr-TR" sz="2200" baseline="0" dirty="0"/>
                        <a:t> ama daha doyurucudur</a:t>
                      </a:r>
                      <a:endParaRPr lang="tr-TR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dissolv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440363"/>
          </a:xfrm>
        </p:spPr>
        <p:txBody>
          <a:bodyPr>
            <a:normAutofit/>
          </a:bodyPr>
          <a:lstStyle/>
          <a:p>
            <a:r>
              <a:rPr lang="tr-TR" b="1" dirty="0">
                <a:solidFill>
                  <a:srgbClr val="9900CC"/>
                </a:solidFill>
              </a:rPr>
              <a:t>Nitel araştırma</a:t>
            </a:r>
          </a:p>
          <a:p>
            <a:pPr lvl="1"/>
            <a:r>
              <a:rPr lang="tr-TR" dirty="0"/>
              <a:t>Konu hakkında bilgimiz az, hipotez kuramayız</a:t>
            </a:r>
          </a:p>
          <a:p>
            <a:pPr lvl="1"/>
            <a:r>
              <a:rPr lang="tr-TR" dirty="0"/>
              <a:t>Az sayıda kişiye çok sayıda soru</a:t>
            </a:r>
          </a:p>
          <a:p>
            <a:pPr lvl="1"/>
            <a:r>
              <a:rPr lang="tr-TR" dirty="0"/>
              <a:t>Amaç: çözümlemek, derinlemesine anlamak</a:t>
            </a:r>
          </a:p>
          <a:p>
            <a:pPr lvl="1"/>
            <a:r>
              <a:rPr lang="tr-TR" dirty="0"/>
              <a:t>Veriye dayalı teori, </a:t>
            </a:r>
            <a:r>
              <a:rPr lang="tr-TR" dirty="0" err="1"/>
              <a:t>fenomenolojik</a:t>
            </a:r>
            <a:r>
              <a:rPr lang="tr-TR" dirty="0"/>
              <a:t> analiz (varoluşçu psikoloji), içerik analizi, söylem analizi, </a:t>
            </a:r>
            <a:r>
              <a:rPr lang="tr-TR" dirty="0" err="1"/>
              <a:t>etnometodoloji</a:t>
            </a:r>
            <a:r>
              <a:rPr lang="tr-TR" dirty="0"/>
              <a:t>, retorik analizi</a:t>
            </a:r>
          </a:p>
          <a:p>
            <a:pPr lvl="1"/>
            <a:r>
              <a:rPr lang="tr-TR" dirty="0"/>
              <a:t>Veri toplama yöntemleri</a:t>
            </a:r>
          </a:p>
          <a:p>
            <a:pPr lvl="2"/>
            <a:r>
              <a:rPr lang="tr-TR" dirty="0"/>
              <a:t>Gözlem</a:t>
            </a:r>
          </a:p>
          <a:p>
            <a:pPr lvl="2"/>
            <a:r>
              <a:rPr lang="tr-TR" dirty="0"/>
              <a:t>Mülakat</a:t>
            </a:r>
          </a:p>
          <a:p>
            <a:pPr lvl="2"/>
            <a:r>
              <a:rPr lang="tr-TR" dirty="0"/>
              <a:t>Odak grubu</a:t>
            </a:r>
          </a:p>
        </p:txBody>
      </p:sp>
    </p:spTree>
    <p:extLst>
      <p:ext uri="{BB962C8B-B14F-4D97-AF65-F5344CB8AC3E}">
        <p14:creationId xmlns:p14="http://schemas.microsoft.com/office/powerpoint/2010/main" val="1459010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56060" y="1130926"/>
            <a:ext cx="7429499" cy="924059"/>
          </a:xfrm>
        </p:spPr>
        <p:txBody>
          <a:bodyPr>
            <a:normAutofit/>
          </a:bodyPr>
          <a:lstStyle/>
          <a:p>
            <a:r>
              <a:rPr lang="tr-TR" sz="3000" b="1" dirty="0"/>
              <a:t>NİTEL VERİ TOPLAMA YÖNTEMLERİ</a:t>
            </a:r>
            <a:endParaRPr lang="en-US" sz="30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51772" y="2267671"/>
            <a:ext cx="7429499" cy="3218867"/>
          </a:xfrm>
        </p:spPr>
        <p:txBody>
          <a:bodyPr>
            <a:normAutofit/>
          </a:bodyPr>
          <a:lstStyle/>
          <a:p>
            <a:r>
              <a:rPr lang="tr-TR" sz="2400" dirty="0"/>
              <a:t>DERİNLEMESİNE MÜLAKAT</a:t>
            </a:r>
          </a:p>
          <a:p>
            <a:r>
              <a:rPr lang="tr-TR" sz="2400" dirty="0"/>
              <a:t>ODAK GRUPLARI</a:t>
            </a:r>
          </a:p>
          <a:p>
            <a:r>
              <a:rPr lang="tr-TR" sz="2400" dirty="0"/>
              <a:t>GÖZLEM</a:t>
            </a:r>
          </a:p>
          <a:p>
            <a:pPr lvl="1"/>
            <a:r>
              <a:rPr lang="tr-TR" sz="2100" dirty="0"/>
              <a:t>TAM YAPILANDIRILMIŞ</a:t>
            </a:r>
          </a:p>
          <a:p>
            <a:pPr lvl="1"/>
            <a:r>
              <a:rPr lang="tr-TR" sz="2100" dirty="0"/>
              <a:t>YARI YAPILANDIRILMIŞ</a:t>
            </a:r>
          </a:p>
          <a:p>
            <a:pPr lvl="1"/>
            <a:r>
              <a:rPr lang="tr-TR" sz="2100" dirty="0"/>
              <a:t>YAPILANDIRILMAMIŞ</a:t>
            </a:r>
          </a:p>
        </p:txBody>
      </p:sp>
      <p:pic>
        <p:nvPicPr>
          <p:cNvPr id="2050" name="Picture 2" descr="Image result for car crossing 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902" y="3033731"/>
            <a:ext cx="4525779" cy="25657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futbol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902" y="3033731"/>
            <a:ext cx="4517783" cy="25657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children playing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902" y="3033731"/>
            <a:ext cx="4525779" cy="25744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5690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440363"/>
          </a:xfrm>
        </p:spPr>
        <p:txBody>
          <a:bodyPr>
            <a:normAutofit/>
          </a:bodyPr>
          <a:lstStyle/>
          <a:p>
            <a:r>
              <a:rPr lang="tr-TR" dirty="0"/>
              <a:t>Odak grubu</a:t>
            </a:r>
          </a:p>
          <a:p>
            <a:pPr lvl="1"/>
            <a:r>
              <a:rPr lang="tr-TR" dirty="0"/>
              <a:t>5-10 kişi</a:t>
            </a:r>
          </a:p>
          <a:p>
            <a:pPr lvl="1"/>
            <a:r>
              <a:rPr lang="tr-TR" dirty="0" err="1"/>
              <a:t>Moderatör</a:t>
            </a:r>
            <a:endParaRPr lang="tr-TR" dirty="0"/>
          </a:p>
          <a:p>
            <a:pPr lvl="1"/>
            <a:r>
              <a:rPr lang="tr-TR" dirty="0"/>
              <a:t>Etkileşim</a:t>
            </a:r>
          </a:p>
          <a:p>
            <a:pPr lvl="1"/>
            <a:r>
              <a:rPr lang="tr-TR" dirty="0"/>
              <a:t>Ürün geliştirme</a:t>
            </a:r>
          </a:p>
          <a:p>
            <a:pPr lvl="1"/>
            <a:endParaRPr lang="tr-TR" dirty="0"/>
          </a:p>
          <a:p>
            <a:pPr lvl="1"/>
            <a:r>
              <a:rPr lang="tr-TR"/>
              <a:t>Delphi tekniği</a:t>
            </a:r>
          </a:p>
          <a:p>
            <a:pPr lvl="2"/>
            <a:r>
              <a:rPr lang="tr-TR" dirty="0"/>
              <a:t>Fikirlerin toplanıp bir kişi tarafından özetlenmesi</a:t>
            </a:r>
          </a:p>
        </p:txBody>
      </p:sp>
    </p:spTree>
    <p:extLst>
      <p:ext uri="{BB962C8B-B14F-4D97-AF65-F5344CB8AC3E}">
        <p14:creationId xmlns:p14="http://schemas.microsoft.com/office/powerpoint/2010/main" val="222319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440363"/>
          </a:xfrm>
        </p:spPr>
        <p:txBody>
          <a:bodyPr>
            <a:normAutofit/>
          </a:bodyPr>
          <a:lstStyle/>
          <a:p>
            <a:r>
              <a:rPr lang="tr-TR" dirty="0"/>
              <a:t>Mülakat</a:t>
            </a:r>
          </a:p>
          <a:p>
            <a:pPr lvl="1"/>
            <a:r>
              <a:rPr lang="tr-TR" dirty="0"/>
              <a:t>Yapılandırılmış / yapılandırılmamış</a:t>
            </a:r>
          </a:p>
          <a:p>
            <a:pPr lvl="1"/>
            <a:r>
              <a:rPr lang="tr-TR" dirty="0"/>
              <a:t>Derinlemesine mülakat</a:t>
            </a:r>
          </a:p>
          <a:p>
            <a:pPr lvl="1"/>
            <a:r>
              <a:rPr lang="tr-TR" dirty="0"/>
              <a:t>“Soruşturma”</a:t>
            </a:r>
          </a:p>
          <a:p>
            <a:pPr lvl="1"/>
            <a:r>
              <a:rPr lang="tr-TR" dirty="0"/>
              <a:t>Deşifreler </a:t>
            </a:r>
          </a:p>
        </p:txBody>
      </p:sp>
    </p:spTree>
    <p:extLst>
      <p:ext uri="{BB962C8B-B14F-4D97-AF65-F5344CB8AC3E}">
        <p14:creationId xmlns:p14="http://schemas.microsoft.com/office/powerpoint/2010/main" val="60255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3 Metin kutusu"/>
          <p:cNvSpPr txBox="1">
            <a:spLocks noChangeArrowheads="1"/>
          </p:cNvSpPr>
          <p:nvPr/>
        </p:nvSpPr>
        <p:spPr bwMode="auto">
          <a:xfrm>
            <a:off x="1619250" y="692150"/>
            <a:ext cx="15128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b="1" dirty="0">
                <a:latin typeface="Calibri" pitchFamily="34" charset="0"/>
                <a:cs typeface="Calibri" pitchFamily="34" charset="0"/>
              </a:rPr>
              <a:t>Mülakatçı</a:t>
            </a:r>
          </a:p>
        </p:txBody>
      </p:sp>
      <p:sp>
        <p:nvSpPr>
          <p:cNvPr id="61442" name="4 Metin kutusu"/>
          <p:cNvSpPr txBox="1">
            <a:spLocks noChangeArrowheads="1"/>
          </p:cNvSpPr>
          <p:nvPr/>
        </p:nvSpPr>
        <p:spPr bwMode="auto">
          <a:xfrm>
            <a:off x="5651500" y="620713"/>
            <a:ext cx="15128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b="1">
                <a:latin typeface="Calibri" pitchFamily="34" charset="0"/>
                <a:cs typeface="Calibri" pitchFamily="34" charset="0"/>
              </a:rPr>
              <a:t>Katılımcı</a:t>
            </a:r>
          </a:p>
        </p:txBody>
      </p:sp>
      <p:sp>
        <p:nvSpPr>
          <p:cNvPr id="6" name="5 Metin kutusu"/>
          <p:cNvSpPr txBox="1"/>
          <p:nvPr/>
        </p:nvSpPr>
        <p:spPr>
          <a:xfrm>
            <a:off x="971550" y="1692275"/>
            <a:ext cx="2808288" cy="923330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tr-TR" b="1" dirty="0">
                <a:latin typeface="Calibri" pitchFamily="34" charset="0"/>
                <a:cs typeface="Calibri" pitchFamily="34" charset="0"/>
              </a:rPr>
              <a:t>Altyapı Özellikleri</a:t>
            </a:r>
          </a:p>
          <a:p>
            <a:pPr>
              <a:defRPr/>
            </a:pPr>
            <a:endParaRPr lang="tr-TR" b="1" dirty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endParaRPr lang="tr-TR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6 Metin kutusu"/>
          <p:cNvSpPr txBox="1"/>
          <p:nvPr/>
        </p:nvSpPr>
        <p:spPr>
          <a:xfrm>
            <a:off x="971550" y="3370263"/>
            <a:ext cx="2808288" cy="923330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tr-TR" b="1" dirty="0">
                <a:latin typeface="Calibri" pitchFamily="34" charset="0"/>
                <a:cs typeface="Calibri" pitchFamily="34" charset="0"/>
              </a:rPr>
              <a:t>Psikolojik Özellikleri</a:t>
            </a:r>
          </a:p>
          <a:p>
            <a:pPr>
              <a:defRPr/>
            </a:pPr>
            <a:endParaRPr lang="tr-TR" b="1" dirty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endParaRPr lang="tr-TR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7 Metin kutusu"/>
          <p:cNvSpPr txBox="1"/>
          <p:nvPr/>
        </p:nvSpPr>
        <p:spPr>
          <a:xfrm>
            <a:off x="971550" y="5026025"/>
            <a:ext cx="2808288" cy="923330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tr-TR" b="1" dirty="0">
                <a:latin typeface="Calibri" pitchFamily="34" charset="0"/>
                <a:cs typeface="Calibri" pitchFamily="34" charset="0"/>
              </a:rPr>
              <a:t>Davranışlar</a:t>
            </a:r>
          </a:p>
          <a:p>
            <a:pPr>
              <a:defRPr/>
            </a:pPr>
            <a:endParaRPr lang="tr-TR" b="1" dirty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endParaRPr lang="tr-TR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8 Metin kutusu"/>
          <p:cNvSpPr txBox="1"/>
          <p:nvPr/>
        </p:nvSpPr>
        <p:spPr>
          <a:xfrm>
            <a:off x="4859338" y="1700213"/>
            <a:ext cx="2808287" cy="923330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tr-TR" b="1" dirty="0">
                <a:latin typeface="Calibri" pitchFamily="34" charset="0"/>
                <a:cs typeface="Calibri" pitchFamily="34" charset="0"/>
              </a:rPr>
              <a:t>Altyapı Özellikleri</a:t>
            </a:r>
          </a:p>
          <a:p>
            <a:pPr>
              <a:defRPr/>
            </a:pPr>
            <a:endParaRPr lang="tr-TR" b="1" dirty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endParaRPr lang="tr-TR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9 Metin kutusu"/>
          <p:cNvSpPr txBox="1"/>
          <p:nvPr/>
        </p:nvSpPr>
        <p:spPr>
          <a:xfrm>
            <a:off x="4859338" y="3357563"/>
            <a:ext cx="2808287" cy="923330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tr-TR" b="1" dirty="0">
                <a:latin typeface="Calibri" pitchFamily="34" charset="0"/>
                <a:cs typeface="Calibri" pitchFamily="34" charset="0"/>
              </a:rPr>
              <a:t>Psikolojik Özellikleri</a:t>
            </a:r>
          </a:p>
          <a:p>
            <a:pPr>
              <a:defRPr/>
            </a:pPr>
            <a:endParaRPr lang="tr-TR" b="1" dirty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endParaRPr lang="tr-TR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10 Metin kutusu"/>
          <p:cNvSpPr txBox="1"/>
          <p:nvPr/>
        </p:nvSpPr>
        <p:spPr>
          <a:xfrm>
            <a:off x="4859338" y="5013325"/>
            <a:ext cx="2808287" cy="923330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r-TR" b="1" dirty="0">
                <a:latin typeface="Calibri" pitchFamily="34" charset="0"/>
                <a:cs typeface="Calibri" pitchFamily="34" charset="0"/>
              </a:rPr>
              <a:t>Davranışlar</a:t>
            </a:r>
          </a:p>
          <a:p>
            <a:pPr>
              <a:defRPr/>
            </a:pPr>
            <a:endParaRPr lang="tr-TR" b="1" dirty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endParaRPr lang="tr-TR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3" name="12 Düz Ok Bağlayıcısı"/>
          <p:cNvCxnSpPr/>
          <p:nvPr/>
        </p:nvCxnSpPr>
        <p:spPr>
          <a:xfrm rot="5400000">
            <a:off x="1963737" y="2992438"/>
            <a:ext cx="754063" cy="158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13 Düz Ok Bağlayıcısı"/>
          <p:cNvCxnSpPr>
            <a:stCxn id="9" idx="2"/>
            <a:endCxn id="10" idx="0"/>
          </p:cNvCxnSpPr>
          <p:nvPr/>
        </p:nvCxnSpPr>
        <p:spPr>
          <a:xfrm rot="5400000">
            <a:off x="5896472" y="2990553"/>
            <a:ext cx="734020" cy="158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14 Düz Ok Bağlayıcısı"/>
          <p:cNvCxnSpPr>
            <a:endCxn id="10" idx="1"/>
          </p:cNvCxnSpPr>
          <p:nvPr/>
        </p:nvCxnSpPr>
        <p:spPr>
          <a:xfrm>
            <a:off x="3781425" y="2133600"/>
            <a:ext cx="1077913" cy="168562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16 Düz Ok Bağlayıcısı"/>
          <p:cNvCxnSpPr>
            <a:stCxn id="9" idx="1"/>
            <a:endCxn id="7" idx="3"/>
          </p:cNvCxnSpPr>
          <p:nvPr/>
        </p:nvCxnSpPr>
        <p:spPr>
          <a:xfrm flipH="1">
            <a:off x="3779838" y="2161878"/>
            <a:ext cx="1079500" cy="167005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20 Düz Ok Bağlayıcısı"/>
          <p:cNvCxnSpPr/>
          <p:nvPr/>
        </p:nvCxnSpPr>
        <p:spPr>
          <a:xfrm rot="5400000">
            <a:off x="1962944" y="4669631"/>
            <a:ext cx="755650" cy="158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21 Düz Ok Bağlayıcısı"/>
          <p:cNvCxnSpPr>
            <a:stCxn id="10" idx="2"/>
            <a:endCxn id="11" idx="0"/>
          </p:cNvCxnSpPr>
          <p:nvPr/>
        </p:nvCxnSpPr>
        <p:spPr>
          <a:xfrm rot="5400000">
            <a:off x="5897266" y="4647109"/>
            <a:ext cx="732432" cy="158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22 Düz Ok Bağlayıcısı"/>
          <p:cNvCxnSpPr>
            <a:stCxn id="8" idx="3"/>
            <a:endCxn id="10" idx="1"/>
          </p:cNvCxnSpPr>
          <p:nvPr/>
        </p:nvCxnSpPr>
        <p:spPr>
          <a:xfrm flipV="1">
            <a:off x="3779838" y="3819228"/>
            <a:ext cx="1079500" cy="1668462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25 Düz Ok Bağlayıcısı"/>
          <p:cNvCxnSpPr/>
          <p:nvPr/>
        </p:nvCxnSpPr>
        <p:spPr>
          <a:xfrm flipH="1" flipV="1">
            <a:off x="3779838" y="3831928"/>
            <a:ext cx="1079500" cy="1676699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306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364163"/>
          </a:xfrm>
        </p:spPr>
        <p:txBody>
          <a:bodyPr>
            <a:normAutofit/>
          </a:bodyPr>
          <a:lstStyle/>
          <a:p>
            <a:r>
              <a:rPr lang="tr-TR" b="1" dirty="0">
                <a:solidFill>
                  <a:srgbClr val="FF0066"/>
                </a:solidFill>
              </a:rPr>
              <a:t>Rorschach Test</a:t>
            </a:r>
            <a:endParaRPr lang="en-US" b="1" dirty="0">
              <a:solidFill>
                <a:srgbClr val="FF0066"/>
              </a:solidFill>
            </a:endParaRPr>
          </a:p>
          <a:p>
            <a:pPr lvl="1"/>
            <a:r>
              <a:rPr lang="tr-TR" dirty="0" err="1"/>
              <a:t>Gobolinks</a:t>
            </a:r>
            <a:r>
              <a:rPr lang="tr-TR" dirty="0"/>
              <a:t> (1896)</a:t>
            </a:r>
          </a:p>
          <a:p>
            <a:pPr lvl="1"/>
            <a:r>
              <a:rPr lang="tr-TR" dirty="0"/>
              <a:t>Leonardo da Vinci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Botticelli</a:t>
            </a:r>
            <a:endParaRPr lang="tr-TR" dirty="0"/>
          </a:p>
          <a:p>
            <a:pPr lvl="1"/>
            <a:r>
              <a:rPr lang="tr-TR" dirty="0" err="1"/>
              <a:t>Rorschach</a:t>
            </a:r>
            <a:r>
              <a:rPr lang="tr-TR" dirty="0"/>
              <a:t> mürekkepleri kendisi çizdi</a:t>
            </a:r>
          </a:p>
          <a:p>
            <a:pPr lvl="2"/>
            <a:r>
              <a:rPr lang="tr-TR" dirty="0"/>
              <a:t>300 hasta, 100 kontrol</a:t>
            </a:r>
          </a:p>
          <a:p>
            <a:pPr lvl="2"/>
            <a:r>
              <a:rPr lang="tr-TR" dirty="0"/>
              <a:t>10 tanesini seçti</a:t>
            </a:r>
          </a:p>
          <a:p>
            <a:pPr lvl="2"/>
            <a:r>
              <a:rPr lang="tr-TR" dirty="0"/>
              <a:t>Ertesi yıl öldü</a:t>
            </a:r>
          </a:p>
          <a:p>
            <a:pPr lvl="2"/>
            <a:r>
              <a:rPr lang="tr-TR" dirty="0"/>
              <a:t>Aslında şizofreni teşhisi </a:t>
            </a:r>
            <a:r>
              <a:rPr lang="tr-TR" dirty="0" err="1"/>
              <a:t>içidi</a:t>
            </a:r>
            <a:endParaRPr lang="tr-TR" dirty="0"/>
          </a:p>
          <a:p>
            <a:pPr lvl="3"/>
            <a:r>
              <a:rPr lang="tr-TR" dirty="0"/>
              <a:t>Daha sonra zihinsel tespitler için de kullanıldı</a:t>
            </a:r>
          </a:p>
        </p:txBody>
      </p:sp>
      <p:pic>
        <p:nvPicPr>
          <p:cNvPr id="1026" name="Picture 2" descr="24g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436" y="2234065"/>
            <a:ext cx="5715000" cy="423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24h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557" y="2463083"/>
            <a:ext cx="5715000" cy="4356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eonardo da vinci last supper ile ilgili gÃ¶rsel sonuc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707" y="2571067"/>
            <a:ext cx="6419850" cy="424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leonardo da vinci last supper copy the reverse ile ilgili gÃ¶rsel sonuc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714" y="3057070"/>
            <a:ext cx="6705600" cy="377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rorschach inkblots ile ilgili gÃ¶rsel sonuc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" y="914400"/>
            <a:ext cx="9137028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8312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56060" y="1130926"/>
            <a:ext cx="7429499" cy="924059"/>
          </a:xfrm>
        </p:spPr>
        <p:txBody>
          <a:bodyPr>
            <a:normAutofit/>
          </a:bodyPr>
          <a:lstStyle/>
          <a:p>
            <a:r>
              <a:rPr lang="tr-TR" sz="3000" b="1" dirty="0"/>
              <a:t>NİTEL ANALİZ</a:t>
            </a:r>
            <a:endParaRPr lang="en-US" sz="30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95157" y="2060850"/>
            <a:ext cx="4841548" cy="3218867"/>
          </a:xfrm>
        </p:spPr>
        <p:txBody>
          <a:bodyPr>
            <a:normAutofit/>
          </a:bodyPr>
          <a:lstStyle/>
          <a:p>
            <a:r>
              <a:rPr lang="tr-TR" sz="2700" dirty="0"/>
              <a:t>DÖNGÜSEL ANALİZ</a:t>
            </a:r>
          </a:p>
          <a:p>
            <a:r>
              <a:rPr lang="tr-TR" sz="2700" dirty="0"/>
              <a:t>SAHA NOTLARI</a:t>
            </a:r>
          </a:p>
          <a:p>
            <a:r>
              <a:rPr lang="tr-TR" sz="2700" dirty="0"/>
              <a:t>FOTOĞRAFLAR</a:t>
            </a:r>
          </a:p>
          <a:p>
            <a:r>
              <a:rPr lang="tr-TR" sz="2700" dirty="0"/>
              <a:t>DİĞER MATERYALLER</a:t>
            </a:r>
          </a:p>
        </p:txBody>
      </p:sp>
      <p:pic>
        <p:nvPicPr>
          <p:cNvPr id="1026" name="Picture 2" descr="Image result for qualitative research analysis circ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7" t="4400" r="11745" b="4969"/>
          <a:stretch/>
        </p:blipFill>
        <p:spPr bwMode="auto">
          <a:xfrm>
            <a:off x="4512366" y="2318302"/>
            <a:ext cx="3956965" cy="2673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Resim 9"/>
          <p:cNvPicPr>
            <a:picLocks noChangeAspect="1"/>
          </p:cNvPicPr>
          <p:nvPr/>
        </p:nvPicPr>
        <p:blipFill rotWithShape="1">
          <a:blip r:embed="rId3"/>
          <a:srcRect l="50109" t="48115" r="41087" b="47632"/>
          <a:stretch/>
        </p:blipFill>
        <p:spPr>
          <a:xfrm>
            <a:off x="4517931" y="2318056"/>
            <a:ext cx="1391479" cy="37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6756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440363"/>
          </a:xfrm>
        </p:spPr>
        <p:txBody>
          <a:bodyPr>
            <a:normAutofit fontScale="92500"/>
          </a:bodyPr>
          <a:lstStyle/>
          <a:p>
            <a:r>
              <a:rPr lang="tr-TR" dirty="0"/>
              <a:t>Nicel araştırma</a:t>
            </a:r>
          </a:p>
          <a:p>
            <a:pPr lvl="1"/>
            <a:r>
              <a:rPr lang="tr-TR" dirty="0"/>
              <a:t>Konu hakkında bilgimiz fazla</a:t>
            </a:r>
          </a:p>
          <a:p>
            <a:pPr lvl="1"/>
            <a:r>
              <a:rPr lang="tr-TR" dirty="0"/>
              <a:t>Varsayımlar</a:t>
            </a:r>
          </a:p>
          <a:p>
            <a:pPr lvl="2"/>
            <a:r>
              <a:rPr lang="tr-TR" i="1" dirty="0" err="1"/>
              <a:t>Normality</a:t>
            </a:r>
            <a:r>
              <a:rPr lang="tr-TR" i="1" dirty="0"/>
              <a:t>, </a:t>
            </a:r>
            <a:r>
              <a:rPr lang="tr-TR" i="1" dirty="0" err="1"/>
              <a:t>linearity</a:t>
            </a:r>
            <a:r>
              <a:rPr lang="tr-TR" i="1" dirty="0"/>
              <a:t>, </a:t>
            </a:r>
            <a:r>
              <a:rPr lang="tr-TR" i="1" dirty="0" err="1"/>
              <a:t>lack</a:t>
            </a:r>
            <a:r>
              <a:rPr lang="tr-TR" i="1" dirty="0"/>
              <a:t> of multicollinearity, </a:t>
            </a:r>
            <a:r>
              <a:rPr lang="tr-TR" i="1" dirty="0" err="1"/>
              <a:t>equal</a:t>
            </a:r>
            <a:r>
              <a:rPr lang="tr-TR" i="1" dirty="0"/>
              <a:t> </a:t>
            </a:r>
            <a:r>
              <a:rPr lang="tr-TR" i="1" dirty="0" err="1"/>
              <a:t>dispersion</a:t>
            </a:r>
            <a:r>
              <a:rPr lang="tr-TR" i="1" dirty="0"/>
              <a:t> </a:t>
            </a:r>
            <a:r>
              <a:rPr lang="tr-TR" i="1"/>
              <a:t>matrices</a:t>
            </a:r>
            <a:endParaRPr lang="tr-TR" i="1" dirty="0"/>
          </a:p>
          <a:p>
            <a:pPr lvl="1"/>
            <a:r>
              <a:rPr lang="tr-TR" dirty="0"/>
              <a:t>Hipotez kurabiliriz</a:t>
            </a:r>
          </a:p>
          <a:p>
            <a:pPr lvl="2"/>
            <a:r>
              <a:rPr lang="tr-TR" dirty="0"/>
              <a:t>Sıfır hipotezi ve araştırma hipotezi</a:t>
            </a:r>
          </a:p>
          <a:p>
            <a:pPr lvl="1"/>
            <a:r>
              <a:rPr lang="tr-TR" dirty="0"/>
              <a:t>Çok sayıda kişiye az sayıda soru</a:t>
            </a:r>
          </a:p>
          <a:p>
            <a:pPr lvl="1"/>
            <a:r>
              <a:rPr lang="tr-TR" dirty="0"/>
              <a:t>Amaç: genelleme yapmak, tahmin etmek, test etmek</a:t>
            </a:r>
          </a:p>
          <a:p>
            <a:pPr lvl="1"/>
            <a:r>
              <a:rPr lang="tr-TR" dirty="0"/>
              <a:t>Veri toplama yöntemleri</a:t>
            </a:r>
          </a:p>
          <a:p>
            <a:pPr lvl="2"/>
            <a:r>
              <a:rPr lang="tr-TR" dirty="0"/>
              <a:t>Anket</a:t>
            </a:r>
          </a:p>
          <a:p>
            <a:pPr lvl="2"/>
            <a:r>
              <a:rPr lang="tr-TR" dirty="0"/>
              <a:t>Deney </a:t>
            </a:r>
          </a:p>
        </p:txBody>
      </p:sp>
    </p:spTree>
    <p:extLst>
      <p:ext uri="{BB962C8B-B14F-4D97-AF65-F5344CB8AC3E}">
        <p14:creationId xmlns:p14="http://schemas.microsoft.com/office/powerpoint/2010/main" val="3715686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440363"/>
          </a:xfrm>
        </p:spPr>
        <p:txBody>
          <a:bodyPr>
            <a:normAutofit/>
          </a:bodyPr>
          <a:lstStyle/>
          <a:p>
            <a:r>
              <a:rPr lang="tr-TR" dirty="0"/>
              <a:t>Anket</a:t>
            </a:r>
          </a:p>
          <a:p>
            <a:pPr lvl="1"/>
            <a:r>
              <a:rPr lang="tr-TR" dirty="0"/>
              <a:t>Anketör</a:t>
            </a:r>
          </a:p>
          <a:p>
            <a:pPr lvl="1"/>
            <a:r>
              <a:rPr lang="tr-TR" dirty="0"/>
              <a:t>Anket dizaynı</a:t>
            </a:r>
          </a:p>
          <a:p>
            <a:pPr lvl="1"/>
            <a:r>
              <a:rPr lang="tr-TR" dirty="0"/>
              <a:t>Soru sayısı</a:t>
            </a:r>
          </a:p>
          <a:p>
            <a:pPr lvl="1"/>
            <a:r>
              <a:rPr lang="tr-TR" dirty="0"/>
              <a:t>Kelime seçimi</a:t>
            </a:r>
          </a:p>
          <a:p>
            <a:pPr lvl="1"/>
            <a:r>
              <a:rPr lang="tr-TR" dirty="0"/>
              <a:t>Soru içerikleri</a:t>
            </a:r>
          </a:p>
          <a:p>
            <a:pPr lvl="1"/>
            <a:r>
              <a:rPr lang="tr-TR" dirty="0"/>
              <a:t>Soru tipleri</a:t>
            </a:r>
          </a:p>
          <a:p>
            <a:pPr lvl="2"/>
            <a:r>
              <a:rPr lang="tr-TR" dirty="0"/>
              <a:t>Açık/kapalı uçlu</a:t>
            </a:r>
          </a:p>
        </p:txBody>
      </p:sp>
    </p:spTree>
    <p:extLst>
      <p:ext uri="{BB962C8B-B14F-4D97-AF65-F5344CB8AC3E}">
        <p14:creationId xmlns:p14="http://schemas.microsoft.com/office/powerpoint/2010/main" val="241971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440363"/>
          </a:xfrm>
        </p:spPr>
        <p:txBody>
          <a:bodyPr>
            <a:normAutofit fontScale="92500" lnSpcReduction="10000"/>
          </a:bodyPr>
          <a:lstStyle/>
          <a:p>
            <a:r>
              <a:rPr lang="tr-TR" dirty="0"/>
              <a:t>Pazarlama karması (4P, </a:t>
            </a:r>
            <a:r>
              <a:rPr lang="tr-TR" dirty="0" err="1"/>
              <a:t>McCarthy</a:t>
            </a:r>
            <a:r>
              <a:rPr lang="tr-TR" dirty="0"/>
              <a:t>)</a:t>
            </a:r>
          </a:p>
          <a:p>
            <a:pPr lvl="1"/>
            <a:r>
              <a:rPr lang="tr-TR" dirty="0"/>
              <a:t>Ürün (</a:t>
            </a:r>
            <a:r>
              <a:rPr lang="tr-TR" i="1" dirty="0" err="1"/>
              <a:t>Product</a:t>
            </a:r>
            <a:r>
              <a:rPr lang="tr-TR" dirty="0"/>
              <a:t>)</a:t>
            </a:r>
          </a:p>
          <a:p>
            <a:pPr lvl="1"/>
            <a:r>
              <a:rPr lang="tr-TR" dirty="0"/>
              <a:t>Fiyat (</a:t>
            </a:r>
            <a:r>
              <a:rPr lang="tr-TR" i="1" dirty="0" err="1"/>
              <a:t>Price</a:t>
            </a:r>
            <a:r>
              <a:rPr lang="tr-TR" dirty="0"/>
              <a:t>)</a:t>
            </a:r>
          </a:p>
          <a:p>
            <a:pPr lvl="1"/>
            <a:r>
              <a:rPr lang="tr-TR" dirty="0"/>
              <a:t>Yer/dağıtım (</a:t>
            </a:r>
            <a:r>
              <a:rPr lang="tr-TR" i="1" dirty="0" err="1"/>
              <a:t>Place</a:t>
            </a:r>
            <a:r>
              <a:rPr lang="tr-TR" dirty="0"/>
              <a:t>)</a:t>
            </a:r>
          </a:p>
          <a:p>
            <a:pPr lvl="1"/>
            <a:r>
              <a:rPr lang="tr-TR" dirty="0"/>
              <a:t>Tutundurma (</a:t>
            </a:r>
            <a:r>
              <a:rPr lang="tr-TR" i="1" dirty="0" err="1"/>
              <a:t>Promotion</a:t>
            </a:r>
            <a:r>
              <a:rPr lang="tr-TR" dirty="0"/>
              <a:t>)</a:t>
            </a:r>
          </a:p>
          <a:p>
            <a:pPr lvl="1">
              <a:buNone/>
            </a:pPr>
            <a:endParaRPr lang="tr-TR" dirty="0"/>
          </a:p>
          <a:p>
            <a:pPr lvl="1">
              <a:buNone/>
            </a:pPr>
            <a:r>
              <a:rPr lang="tr-TR" dirty="0"/>
              <a:t>+ Politik güç (</a:t>
            </a:r>
            <a:r>
              <a:rPr lang="tr-TR" i="1" dirty="0" err="1"/>
              <a:t>Political</a:t>
            </a:r>
            <a:r>
              <a:rPr lang="tr-TR" i="1" dirty="0"/>
              <a:t> </a:t>
            </a:r>
            <a:r>
              <a:rPr lang="tr-TR" i="1" dirty="0" err="1"/>
              <a:t>power</a:t>
            </a:r>
            <a:r>
              <a:rPr lang="tr-TR" dirty="0"/>
              <a:t>) ve Kamu oyu oluşturma (</a:t>
            </a:r>
            <a:r>
              <a:rPr lang="tr-TR" i="1" dirty="0" err="1"/>
              <a:t>Public</a:t>
            </a:r>
            <a:r>
              <a:rPr lang="tr-TR" i="1" dirty="0"/>
              <a:t> </a:t>
            </a:r>
            <a:r>
              <a:rPr lang="tr-TR" i="1" dirty="0" err="1"/>
              <a:t>opinion</a:t>
            </a:r>
            <a:r>
              <a:rPr lang="tr-TR" i="1" dirty="0"/>
              <a:t> </a:t>
            </a:r>
            <a:r>
              <a:rPr lang="tr-TR" i="1" dirty="0" err="1"/>
              <a:t>formation</a:t>
            </a:r>
            <a:r>
              <a:rPr lang="tr-TR" dirty="0"/>
              <a:t>)</a:t>
            </a:r>
          </a:p>
          <a:p>
            <a:pPr lvl="1">
              <a:buNone/>
            </a:pPr>
            <a:endParaRPr lang="tr-TR" dirty="0"/>
          </a:p>
          <a:p>
            <a:pPr lvl="1">
              <a:buNone/>
            </a:pPr>
            <a:r>
              <a:rPr lang="tr-TR" dirty="0"/>
              <a:t>Hizmetler için (</a:t>
            </a:r>
            <a:r>
              <a:rPr lang="tr-TR" dirty="0" err="1"/>
              <a:t>Booms</a:t>
            </a:r>
            <a:r>
              <a:rPr lang="tr-TR" dirty="0"/>
              <a:t> &amp; </a:t>
            </a:r>
            <a:r>
              <a:rPr lang="tr-TR" dirty="0" err="1"/>
              <a:t>Bitner</a:t>
            </a:r>
            <a:r>
              <a:rPr lang="tr-TR"/>
              <a:t>):</a:t>
            </a:r>
            <a:endParaRPr lang="tr-TR" dirty="0"/>
          </a:p>
          <a:p>
            <a:pPr lvl="1">
              <a:buNone/>
            </a:pPr>
            <a:r>
              <a:rPr lang="tr-TR"/>
              <a:t>+ </a:t>
            </a:r>
            <a:r>
              <a:rPr lang="tr-TR" dirty="0"/>
              <a:t>İnsanlar (</a:t>
            </a:r>
            <a:r>
              <a:rPr lang="tr-TR" i="1" dirty="0" err="1"/>
              <a:t>People</a:t>
            </a:r>
            <a:r>
              <a:rPr lang="tr-TR" dirty="0"/>
              <a:t>), Fiziksel kanıt (</a:t>
            </a:r>
            <a:r>
              <a:rPr lang="tr-TR" i="1" dirty="0" err="1"/>
              <a:t>Physical</a:t>
            </a:r>
            <a:r>
              <a:rPr lang="tr-TR" i="1" dirty="0"/>
              <a:t> </a:t>
            </a:r>
            <a:r>
              <a:rPr lang="tr-TR" i="1" dirty="0" err="1"/>
              <a:t>evidence</a:t>
            </a:r>
            <a:r>
              <a:rPr lang="tr-TR" dirty="0"/>
              <a:t>) ve Süreç (</a:t>
            </a:r>
            <a:r>
              <a:rPr lang="tr-TR" i="1" dirty="0" err="1"/>
              <a:t>Process</a:t>
            </a:r>
            <a:r>
              <a:rPr lang="tr-T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8363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440363"/>
          </a:xfrm>
        </p:spPr>
        <p:txBody>
          <a:bodyPr>
            <a:normAutofit/>
          </a:bodyPr>
          <a:lstStyle/>
          <a:p>
            <a:r>
              <a:rPr lang="tr-TR" dirty="0"/>
              <a:t>Deney</a:t>
            </a:r>
          </a:p>
          <a:p>
            <a:pPr lvl="1"/>
            <a:r>
              <a:rPr lang="tr-TR" dirty="0"/>
              <a:t>Kontrollü koşullar</a:t>
            </a:r>
          </a:p>
          <a:p>
            <a:pPr lvl="1"/>
            <a:r>
              <a:rPr lang="tr-TR" dirty="0"/>
              <a:t>Tekrarlanabilir olaylar</a:t>
            </a:r>
          </a:p>
          <a:p>
            <a:pPr lvl="1"/>
            <a:r>
              <a:rPr lang="tr-TR" dirty="0"/>
              <a:t>Saha veya </a:t>
            </a:r>
            <a:r>
              <a:rPr lang="tr-TR" dirty="0" err="1"/>
              <a:t>laboratuvar</a:t>
            </a:r>
            <a:r>
              <a:rPr lang="tr-TR" dirty="0"/>
              <a:t> ortamı</a:t>
            </a:r>
          </a:p>
          <a:p>
            <a:pPr lvl="1"/>
            <a:r>
              <a:rPr lang="tr-TR" dirty="0"/>
              <a:t>Bağımlı ve bağımsız değişkenler</a:t>
            </a:r>
          </a:p>
          <a:p>
            <a:pPr lvl="1"/>
            <a:r>
              <a:rPr lang="tr-TR" dirty="0"/>
              <a:t>Çok spesifik beklentiler</a:t>
            </a:r>
          </a:p>
        </p:txBody>
      </p:sp>
    </p:spTree>
    <p:extLst>
      <p:ext uri="{BB962C8B-B14F-4D97-AF65-F5344CB8AC3E}">
        <p14:creationId xmlns:p14="http://schemas.microsoft.com/office/powerpoint/2010/main" val="2026025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tr-TR" b="1" dirty="0">
                <a:solidFill>
                  <a:srgbClr val="00B050"/>
                </a:solidFill>
              </a:rPr>
              <a:t>NİCEL ANALİZ</a:t>
            </a:r>
          </a:p>
        </p:txBody>
      </p:sp>
    </p:spTree>
    <p:extLst>
      <p:ext uri="{BB962C8B-B14F-4D97-AF65-F5344CB8AC3E}">
        <p14:creationId xmlns:p14="http://schemas.microsoft.com/office/powerpoint/2010/main" val="22786522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642918"/>
            <a:ext cx="8229600" cy="5483245"/>
          </a:xfrm>
        </p:spPr>
        <p:txBody>
          <a:bodyPr/>
          <a:lstStyle/>
          <a:p>
            <a:r>
              <a:rPr lang="tr-TR" dirty="0"/>
              <a:t>Veri seti elimize geçtikten sonra</a:t>
            </a:r>
          </a:p>
          <a:p>
            <a:pPr lvl="1"/>
            <a:r>
              <a:rPr lang="tr-TR" dirty="0"/>
              <a:t>Yanlış kodlamaların temizlenmesi</a:t>
            </a:r>
          </a:p>
          <a:p>
            <a:pPr lvl="1"/>
            <a:r>
              <a:rPr lang="tr-TR" dirty="0"/>
              <a:t>Değişken isimlerinin verilmesi</a:t>
            </a:r>
          </a:p>
          <a:p>
            <a:pPr lvl="1"/>
            <a:r>
              <a:rPr lang="tr-TR" dirty="0"/>
              <a:t>Değişken türlerinin belirlenmesi</a:t>
            </a:r>
          </a:p>
          <a:p>
            <a:pPr lvl="1"/>
            <a:r>
              <a:rPr lang="tr-TR" i="1" dirty="0" err="1"/>
              <a:t>Duplicate</a:t>
            </a:r>
            <a:r>
              <a:rPr lang="tr-TR" i="1" dirty="0"/>
              <a:t> </a:t>
            </a:r>
            <a:r>
              <a:rPr lang="tr-TR" i="1" dirty="0" err="1"/>
              <a:t>case</a:t>
            </a:r>
            <a:r>
              <a:rPr lang="tr-TR" i="1" dirty="0"/>
              <a:t> </a:t>
            </a:r>
            <a:r>
              <a:rPr lang="tr-TR" i="1" dirty="0" err="1"/>
              <a:t>check</a:t>
            </a:r>
            <a:endParaRPr lang="tr-TR" i="1" dirty="0"/>
          </a:p>
          <a:p>
            <a:pPr lvl="1"/>
            <a:r>
              <a:rPr lang="tr-TR" i="1" dirty="0" err="1"/>
              <a:t>Abnormality</a:t>
            </a:r>
            <a:r>
              <a:rPr lang="tr-TR" i="1" dirty="0"/>
              <a:t> </a:t>
            </a:r>
            <a:r>
              <a:rPr lang="tr-TR" i="1" dirty="0" err="1"/>
              <a:t>check</a:t>
            </a:r>
            <a:endParaRPr lang="tr-TR" i="1" dirty="0"/>
          </a:p>
          <a:p>
            <a:pPr lvl="1"/>
            <a:r>
              <a:rPr lang="tr-TR" dirty="0"/>
              <a:t>Veri dağılımının kontrol edilmesi</a:t>
            </a:r>
          </a:p>
          <a:p>
            <a:pPr lvl="2"/>
            <a:r>
              <a:rPr lang="tr-TR" i="1" dirty="0" err="1"/>
              <a:t>Normality</a:t>
            </a:r>
            <a:endParaRPr lang="tr-TR" i="1" dirty="0"/>
          </a:p>
          <a:p>
            <a:pPr lvl="2"/>
            <a:r>
              <a:rPr lang="tr-TR" i="1" dirty="0" err="1"/>
              <a:t>Reliability</a:t>
            </a:r>
            <a:endParaRPr lang="tr-TR" i="1" dirty="0"/>
          </a:p>
          <a:p>
            <a:pPr lvl="3"/>
            <a:r>
              <a:rPr lang="tr-TR" i="1" dirty="0"/>
              <a:t>Cronbach’s </a:t>
            </a:r>
            <a:r>
              <a:rPr lang="tr-TR" i="1" dirty="0" err="1"/>
              <a:t>Alpha</a:t>
            </a:r>
            <a:endParaRPr lang="tr-TR" i="1" dirty="0"/>
          </a:p>
        </p:txBody>
      </p:sp>
    </p:spTree>
    <p:extLst>
      <p:ext uri="{BB962C8B-B14F-4D97-AF65-F5344CB8AC3E}">
        <p14:creationId xmlns:p14="http://schemas.microsoft.com/office/powerpoint/2010/main" val="25144543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642918"/>
            <a:ext cx="8229600" cy="5483245"/>
          </a:xfrm>
        </p:spPr>
        <p:txBody>
          <a:bodyPr/>
          <a:lstStyle/>
          <a:p>
            <a:r>
              <a:rPr lang="tr-TR" dirty="0" err="1"/>
              <a:t>Preliminary</a:t>
            </a:r>
            <a:r>
              <a:rPr lang="tr-TR" dirty="0"/>
              <a:t> </a:t>
            </a:r>
            <a:r>
              <a:rPr lang="tr-TR" dirty="0" err="1"/>
              <a:t>Analysis</a:t>
            </a:r>
            <a:endParaRPr lang="tr-TR" dirty="0"/>
          </a:p>
          <a:p>
            <a:pPr lvl="1"/>
            <a:r>
              <a:rPr lang="tr-TR" dirty="0" err="1"/>
              <a:t>Descriptive</a:t>
            </a:r>
            <a:r>
              <a:rPr lang="tr-TR" dirty="0"/>
              <a:t> </a:t>
            </a:r>
            <a:r>
              <a:rPr lang="tr-TR" dirty="0" err="1"/>
              <a:t>statistics</a:t>
            </a:r>
            <a:endParaRPr lang="tr-TR" dirty="0"/>
          </a:p>
          <a:p>
            <a:pPr lvl="2"/>
            <a:r>
              <a:rPr lang="tr-TR" dirty="0" err="1"/>
              <a:t>Frequency</a:t>
            </a:r>
            <a:endParaRPr lang="tr-TR" dirty="0"/>
          </a:p>
        </p:txBody>
      </p:sp>
      <p:graphicFrame>
        <p:nvGraphicFramePr>
          <p:cNvPr id="7" name="6 Tablo"/>
          <p:cNvGraphicFramePr>
            <a:graphicFrameLocks noGrp="1"/>
          </p:cNvGraphicFramePr>
          <p:nvPr/>
        </p:nvGraphicFramePr>
        <p:xfrm>
          <a:off x="1428728" y="2514600"/>
          <a:ext cx="5249327" cy="2641609"/>
        </p:xfrm>
        <a:graphic>
          <a:graphicData uri="http://schemas.openxmlformats.org/drawingml/2006/table">
            <a:tbl>
              <a:tblPr/>
              <a:tblGrid>
                <a:gridCol w="517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85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10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08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356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356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92101">
                <a:tc gridSpan="6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200" b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Sosyal_medya_hesap_sayisi</a:t>
                      </a:r>
                      <a:endParaRPr lang="tr-T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4203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tr-TR" sz="200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200" b="1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Frequency</a:t>
                      </a:r>
                      <a:endParaRPr lang="tr-TR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200" b="1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Percent</a:t>
                      </a:r>
                      <a:endParaRPr lang="tr-TR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200" b="1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Valid</a:t>
                      </a:r>
                      <a:r>
                        <a:rPr lang="tr-TR" sz="1200" b="1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tr-TR" sz="1200" b="1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Percent</a:t>
                      </a:r>
                      <a:endParaRPr lang="tr-TR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200" b="1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Cumulative</a:t>
                      </a:r>
                      <a:r>
                        <a:rPr lang="tr-TR" sz="1200" b="1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tr-TR" sz="1200" b="1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Percent</a:t>
                      </a:r>
                      <a:endParaRPr lang="tr-TR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2101">
                <a:tc rowSpan="6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Valid</a:t>
                      </a:r>
                      <a:endParaRPr lang="tr-T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0</a:t>
                      </a:r>
                      <a:endParaRPr lang="tr-T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20</a:t>
                      </a:r>
                      <a:endParaRPr lang="tr-T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40,0</a:t>
                      </a:r>
                      <a:endParaRPr lang="tr-T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40,0</a:t>
                      </a:r>
                      <a:endParaRPr lang="tr-T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40,0</a:t>
                      </a:r>
                      <a:endParaRPr lang="tr-T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2101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1</a:t>
                      </a:r>
                      <a:endParaRPr lang="tr-T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7</a:t>
                      </a:r>
                      <a:endParaRPr lang="tr-T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14,0</a:t>
                      </a:r>
                      <a:endParaRPr lang="tr-T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14,0</a:t>
                      </a:r>
                      <a:endParaRPr lang="tr-T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54,0</a:t>
                      </a:r>
                      <a:endParaRPr lang="tr-T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2101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2</a:t>
                      </a:r>
                      <a:endParaRPr lang="tr-T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8</a:t>
                      </a:r>
                      <a:endParaRPr lang="tr-T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16,0</a:t>
                      </a:r>
                      <a:endParaRPr lang="tr-T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16,0</a:t>
                      </a:r>
                      <a:endParaRPr lang="tr-T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70,0</a:t>
                      </a:r>
                      <a:endParaRPr lang="tr-T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2101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3</a:t>
                      </a:r>
                      <a:endParaRPr lang="tr-T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9</a:t>
                      </a:r>
                      <a:endParaRPr lang="tr-T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18,0</a:t>
                      </a:r>
                      <a:endParaRPr lang="tr-T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18,0</a:t>
                      </a:r>
                      <a:endParaRPr lang="tr-T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88,0</a:t>
                      </a:r>
                      <a:endParaRPr lang="tr-T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2101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4</a:t>
                      </a:r>
                      <a:endParaRPr lang="tr-T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6</a:t>
                      </a:r>
                      <a:endParaRPr lang="tr-T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12,0</a:t>
                      </a:r>
                      <a:endParaRPr lang="tr-T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12,0</a:t>
                      </a:r>
                      <a:endParaRPr lang="tr-T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100,0</a:t>
                      </a:r>
                      <a:endParaRPr lang="tr-T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2101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Total</a:t>
                      </a:r>
                      <a:endParaRPr lang="tr-T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50</a:t>
                      </a:r>
                      <a:endParaRPr lang="tr-T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100,0</a:t>
                      </a:r>
                      <a:endParaRPr lang="tr-T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100,0</a:t>
                      </a:r>
                      <a:endParaRPr lang="tr-T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tr-TR" sz="2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8900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642918"/>
            <a:ext cx="8229600" cy="5483245"/>
          </a:xfrm>
        </p:spPr>
        <p:txBody>
          <a:bodyPr/>
          <a:lstStyle/>
          <a:p>
            <a:r>
              <a:rPr lang="tr-TR" dirty="0" err="1"/>
              <a:t>Preliminary</a:t>
            </a:r>
            <a:r>
              <a:rPr lang="tr-TR" dirty="0"/>
              <a:t> </a:t>
            </a:r>
            <a:r>
              <a:rPr lang="tr-TR" dirty="0" err="1"/>
              <a:t>Analysis</a:t>
            </a:r>
            <a:endParaRPr lang="tr-TR" dirty="0"/>
          </a:p>
          <a:p>
            <a:pPr lvl="1"/>
            <a:r>
              <a:rPr lang="tr-TR" dirty="0" err="1"/>
              <a:t>Descriptive</a:t>
            </a:r>
            <a:r>
              <a:rPr lang="tr-TR" dirty="0"/>
              <a:t> </a:t>
            </a:r>
            <a:r>
              <a:rPr lang="tr-TR" dirty="0" err="1"/>
              <a:t>statistics</a:t>
            </a:r>
            <a:endParaRPr lang="tr-TR" dirty="0"/>
          </a:p>
          <a:p>
            <a:pPr lvl="2"/>
            <a:r>
              <a:rPr lang="tr-TR" dirty="0" err="1"/>
              <a:t>Central</a:t>
            </a:r>
            <a:r>
              <a:rPr lang="tr-TR" dirty="0"/>
              <a:t> </a:t>
            </a:r>
            <a:r>
              <a:rPr lang="tr-TR" dirty="0" err="1"/>
              <a:t>tendency</a:t>
            </a:r>
            <a:endParaRPr lang="tr-TR" dirty="0"/>
          </a:p>
        </p:txBody>
      </p:sp>
      <p:graphicFrame>
        <p:nvGraphicFramePr>
          <p:cNvPr id="4" name="3 Tablo"/>
          <p:cNvGraphicFramePr>
            <a:graphicFrameLocks noGrp="1"/>
          </p:cNvGraphicFramePr>
          <p:nvPr/>
        </p:nvGraphicFramePr>
        <p:xfrm>
          <a:off x="1428729" y="2921000"/>
          <a:ext cx="5586117" cy="1715460"/>
        </p:xfrm>
        <a:graphic>
          <a:graphicData uri="http://schemas.openxmlformats.org/drawingml/2006/table">
            <a:tbl>
              <a:tblPr/>
              <a:tblGrid>
                <a:gridCol w="12575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4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83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17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12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629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30202">
                <a:tc gridSpan="6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200" b="1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Descriptive</a:t>
                      </a:r>
                      <a:r>
                        <a:rPr lang="tr-TR" sz="1200" b="1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tr-TR" sz="1200" b="1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Statistics</a:t>
                      </a:r>
                      <a:endParaRPr lang="tr-T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2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tr-TR" sz="200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200" b="1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N</a:t>
                      </a:r>
                      <a:endParaRPr lang="tr-TR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200" b="1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Minimum</a:t>
                      </a:r>
                      <a:endParaRPr lang="tr-TR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200" b="1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Maximum</a:t>
                      </a:r>
                      <a:endParaRPr lang="tr-TR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200" b="1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Mean</a:t>
                      </a:r>
                      <a:endParaRPr lang="tr-TR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200" b="1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Std</a:t>
                      </a:r>
                      <a:r>
                        <a:rPr lang="tr-TR" sz="1200" b="1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. </a:t>
                      </a:r>
                      <a:r>
                        <a:rPr lang="tr-TR" sz="1200" b="1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Deviation</a:t>
                      </a:r>
                      <a:endParaRPr lang="tr-TR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0403"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Musteri_sayisi</a:t>
                      </a:r>
                      <a:endParaRPr lang="tr-T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50</a:t>
                      </a:r>
                      <a:endParaRPr lang="tr-T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,00</a:t>
                      </a:r>
                      <a:endParaRPr lang="tr-T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600000,00</a:t>
                      </a:r>
                      <a:endParaRPr lang="tr-T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18689,0600</a:t>
                      </a:r>
                      <a:endParaRPr lang="tr-T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93985,69248</a:t>
                      </a:r>
                      <a:endParaRPr lang="tr-T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202"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Valid N (listwise)</a:t>
                      </a:r>
                      <a:endParaRPr lang="tr-T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50</a:t>
                      </a:r>
                      <a:endParaRPr lang="tr-T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tr-TR" sz="2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tr-TR" sz="2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tr-TR" sz="2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tr-TR" sz="2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" name="4 Tablo"/>
          <p:cNvGraphicFramePr>
            <a:graphicFrameLocks noGrp="1"/>
          </p:cNvGraphicFramePr>
          <p:nvPr/>
        </p:nvGraphicFramePr>
        <p:xfrm>
          <a:off x="4000496" y="10"/>
          <a:ext cx="5143536" cy="6857980"/>
        </p:xfrm>
        <a:graphic>
          <a:graphicData uri="http://schemas.openxmlformats.org/drawingml/2006/table">
            <a:tbl>
              <a:tblPr/>
              <a:tblGrid>
                <a:gridCol w="7751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51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45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59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64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6640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36482">
                <a:tc gridSpan="6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 b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Musteri_sayisi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2966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tr-TR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Frequency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Percent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Valid Percent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Cumulative Percent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6482">
                <a:tc rowSpan="26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Valid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,00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19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38,0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38,0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38,0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648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9,00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1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2,0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2,0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40,0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648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25,00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2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4,0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4,0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44,0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648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40,00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3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6,0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6,0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50,0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648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50,00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1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2,0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2,0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52,0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648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60,00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1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2,0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2,0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54,0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648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80,00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1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2,0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2,0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56,0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648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100,00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2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4,0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4,0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60,0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648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150,00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1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2,0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2,0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62,0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648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194,00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1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2,0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2,0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64,0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648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200,00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2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4,0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4,0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68,0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648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300,00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2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4,0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4,0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72,0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648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350,00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1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2,0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2,0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74,0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3648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400,00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1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2,0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2,0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76,0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3648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440,00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1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2,0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2,0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78,0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3648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500,00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1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2,0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2,0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80,0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3648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600,00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1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2,0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2,0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82,0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3648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750,00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1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2,0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2,0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84,0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3648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1000,00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2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4,0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4,0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88,0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3648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1500,00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1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2,0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2,0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90,0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3648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4000,00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1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2,0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2,0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92,0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3648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7000,00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1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2,0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2,0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94,0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3648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15000,00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1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2,0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2,0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96,0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23648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300000,00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1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2,0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2,0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98,0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23648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600000,00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1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2,0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2,0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100,0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23648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Total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50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100,0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5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100,0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tr-TR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</a:tbl>
          </a:graphicData>
        </a:graphic>
      </p:graphicFrame>
      <p:graphicFrame>
        <p:nvGraphicFramePr>
          <p:cNvPr id="8" name="7 Tablo"/>
          <p:cNvGraphicFramePr>
            <a:graphicFrameLocks noGrp="1"/>
          </p:cNvGraphicFramePr>
          <p:nvPr/>
        </p:nvGraphicFramePr>
        <p:xfrm>
          <a:off x="0" y="2928936"/>
          <a:ext cx="4000496" cy="3929064"/>
        </p:xfrm>
        <a:graphic>
          <a:graphicData uri="http://schemas.openxmlformats.org/drawingml/2006/table">
            <a:tbl>
              <a:tblPr/>
              <a:tblGrid>
                <a:gridCol w="13715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5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73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1133">
                <a:tc gridSpan="3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200" b="1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Statistics</a:t>
                      </a:r>
                      <a:endParaRPr lang="tr-T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1133">
                <a:tc gridSpan="3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 err="1">
                          <a:solidFill>
                            <a:srgbClr val="000000"/>
                          </a:solidFill>
                          <a:highlight>
                            <a:srgbClr val="FFFFFF"/>
                          </a:highlight>
                          <a:latin typeface="Arial"/>
                          <a:ea typeface="Calibri"/>
                          <a:cs typeface="Times New Roman"/>
                        </a:rPr>
                        <a:t>Musteri</a:t>
                      </a:r>
                      <a:r>
                        <a:rPr lang="tr-TR" sz="1200" dirty="0">
                          <a:solidFill>
                            <a:srgbClr val="000000"/>
                          </a:solidFill>
                          <a:highlight>
                            <a:srgbClr val="FFFFFF"/>
                          </a:highlight>
                          <a:latin typeface="Arial"/>
                          <a:ea typeface="Calibri"/>
                          <a:cs typeface="Times New Roman"/>
                        </a:rPr>
                        <a:t>_</a:t>
                      </a:r>
                      <a:r>
                        <a:rPr lang="tr-TR" sz="1200" dirty="0" err="1">
                          <a:solidFill>
                            <a:srgbClr val="000000"/>
                          </a:solidFill>
                          <a:highlight>
                            <a:srgbClr val="FFFFFF"/>
                          </a:highlight>
                          <a:latin typeface="Arial"/>
                          <a:ea typeface="Calibri"/>
                          <a:cs typeface="Times New Roman"/>
                        </a:rPr>
                        <a:t>sayisi</a:t>
                      </a:r>
                      <a:r>
                        <a:rPr lang="tr-TR" sz="1200" dirty="0">
                          <a:solidFill>
                            <a:srgbClr val="000000"/>
                          </a:solidFill>
                          <a:highlight>
                            <a:srgbClr val="FFFFFF"/>
                          </a:highlight>
                          <a:latin typeface="Arial"/>
                          <a:ea typeface="Calibri"/>
                          <a:cs typeface="Times New Roman"/>
                        </a:rPr>
                        <a:t>  </a:t>
                      </a:r>
                      <a:endParaRPr lang="tr-T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1133">
                <a:tc rowSpan="2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N</a:t>
                      </a:r>
                      <a:endParaRPr lang="tr-T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Valid</a:t>
                      </a:r>
                      <a:endParaRPr lang="tr-T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50</a:t>
                      </a:r>
                      <a:endParaRPr lang="tr-T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1133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Missing</a:t>
                      </a:r>
                      <a:endParaRPr lang="tr-T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0</a:t>
                      </a:r>
                      <a:endParaRPr lang="tr-T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1133">
                <a:tc gridSpan="2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Skewness</a:t>
                      </a:r>
                      <a:endParaRPr lang="tr-T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5,593</a:t>
                      </a:r>
                      <a:endParaRPr lang="tr-T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1133">
                <a:tc gridSpan="2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Std. Error of Skewness</a:t>
                      </a:r>
                      <a:endParaRPr lang="tr-T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,337</a:t>
                      </a:r>
                      <a:endParaRPr lang="tr-T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1133">
                <a:tc gridSpan="2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Kurtosis</a:t>
                      </a:r>
                      <a:endParaRPr lang="tr-T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32,419</a:t>
                      </a:r>
                      <a:endParaRPr lang="tr-T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1133">
                <a:tc gridSpan="2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Std</a:t>
                      </a:r>
                      <a:r>
                        <a:rPr lang="tr-TR" sz="12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. </a:t>
                      </a:r>
                      <a:r>
                        <a:rPr lang="tr-TR" sz="1200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Error</a:t>
                      </a:r>
                      <a:r>
                        <a:rPr lang="tr-TR" sz="12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 of </a:t>
                      </a:r>
                      <a:r>
                        <a:rPr lang="tr-TR" sz="1200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Kurtosis</a:t>
                      </a:r>
                      <a:endParaRPr lang="tr-T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,662</a:t>
                      </a:r>
                      <a:endParaRPr lang="tr-T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0" name="9 Resim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10 Resim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2" y="0"/>
            <a:ext cx="914403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6348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642918"/>
            <a:ext cx="8229600" cy="5483245"/>
          </a:xfrm>
        </p:spPr>
        <p:txBody>
          <a:bodyPr/>
          <a:lstStyle/>
          <a:p>
            <a:r>
              <a:rPr lang="tr-TR" dirty="0" err="1"/>
              <a:t>Mean</a:t>
            </a:r>
            <a:r>
              <a:rPr lang="tr-TR" dirty="0"/>
              <a:t> </a:t>
            </a:r>
            <a:r>
              <a:rPr lang="tr-TR" dirty="0" err="1"/>
              <a:t>comparison</a:t>
            </a:r>
            <a:endParaRPr lang="tr-TR" dirty="0"/>
          </a:p>
          <a:p>
            <a:pPr lvl="2"/>
            <a:r>
              <a:rPr lang="tr-TR" dirty="0" err="1"/>
              <a:t>One</a:t>
            </a:r>
            <a:r>
              <a:rPr lang="tr-TR" dirty="0"/>
              <a:t>-</a:t>
            </a:r>
            <a:r>
              <a:rPr lang="tr-TR" dirty="0" err="1"/>
              <a:t>sample</a:t>
            </a:r>
            <a:r>
              <a:rPr lang="tr-TR" dirty="0"/>
              <a:t> t-test</a:t>
            </a:r>
          </a:p>
        </p:txBody>
      </p:sp>
      <p:graphicFrame>
        <p:nvGraphicFramePr>
          <p:cNvPr id="4" name="3 Tablo"/>
          <p:cNvGraphicFramePr>
            <a:graphicFrameLocks noGrp="1"/>
          </p:cNvGraphicFramePr>
          <p:nvPr/>
        </p:nvGraphicFramePr>
        <p:xfrm>
          <a:off x="921197" y="2214554"/>
          <a:ext cx="7110711" cy="812800"/>
        </p:xfrm>
        <a:graphic>
          <a:graphicData uri="http://schemas.openxmlformats.org/drawingml/2006/table">
            <a:tbl>
              <a:tblPr/>
              <a:tblGrid>
                <a:gridCol w="38306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33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5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06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04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 gridSpan="5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One</a:t>
                      </a:r>
                      <a:r>
                        <a:rPr lang="tr-TR" sz="1400" b="1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r>
                        <a:rPr lang="tr-TR" sz="1400" b="1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Sample</a:t>
                      </a:r>
                      <a:r>
                        <a:rPr lang="tr-TR" sz="1400" b="1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tr-TR" sz="1400" b="1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Statistics</a:t>
                      </a:r>
                      <a:endParaRPr lang="tr-TR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tr-TR" sz="2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N</a:t>
                      </a:r>
                      <a:endParaRPr lang="tr-TR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Mean</a:t>
                      </a:r>
                      <a:endParaRPr lang="tr-TR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Std</a:t>
                      </a:r>
                      <a:r>
                        <a:rPr lang="tr-TR" sz="14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. </a:t>
                      </a:r>
                      <a:r>
                        <a:rPr lang="tr-TR" sz="1400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Deviation</a:t>
                      </a:r>
                      <a:endParaRPr lang="tr-TR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Std</a:t>
                      </a:r>
                      <a:r>
                        <a:rPr lang="tr-TR" sz="14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. </a:t>
                      </a:r>
                      <a:r>
                        <a:rPr lang="tr-TR" sz="1400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Error</a:t>
                      </a:r>
                      <a:r>
                        <a:rPr lang="tr-TR" sz="14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tr-TR" sz="1400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Mean</a:t>
                      </a:r>
                      <a:endParaRPr lang="tr-TR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Pazarlama_ve_reklama_ayrilan_butce_yuzdesi</a:t>
                      </a:r>
                      <a:endParaRPr lang="tr-T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49</a:t>
                      </a:r>
                      <a:endParaRPr lang="tr-T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10,6939</a:t>
                      </a:r>
                      <a:endParaRPr lang="tr-TR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17,43703</a:t>
                      </a:r>
                      <a:endParaRPr lang="tr-T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2,49100</a:t>
                      </a:r>
                      <a:endParaRPr lang="tr-TR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" name="4 Tablo"/>
          <p:cNvGraphicFramePr>
            <a:graphicFrameLocks noGrp="1"/>
          </p:cNvGraphicFramePr>
          <p:nvPr/>
        </p:nvGraphicFramePr>
        <p:xfrm>
          <a:off x="323339" y="3643314"/>
          <a:ext cx="8677817" cy="1589180"/>
        </p:xfrm>
        <a:graphic>
          <a:graphicData uri="http://schemas.openxmlformats.org/drawingml/2006/table">
            <a:tbl>
              <a:tblPr/>
              <a:tblGrid>
                <a:gridCol w="38306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5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27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46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28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469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469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84990">
                <a:tc gridSpan="7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One</a:t>
                      </a:r>
                      <a:r>
                        <a:rPr lang="tr-TR" sz="1400" b="1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r>
                        <a:rPr lang="tr-TR" sz="1400" b="1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Sample</a:t>
                      </a:r>
                      <a:r>
                        <a:rPr lang="tr-TR" sz="1400" b="1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 Test</a:t>
                      </a:r>
                      <a:endParaRPr lang="tr-T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4990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tr-TR" sz="2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Test </a:t>
                      </a:r>
                      <a:r>
                        <a:rPr lang="tr-TR" sz="1400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Value</a:t>
                      </a:r>
                      <a:r>
                        <a:rPr lang="tr-TR" sz="14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 = 25</a:t>
                      </a:r>
                      <a:endParaRPr lang="tr-T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980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t</a:t>
                      </a:r>
                      <a:endParaRPr lang="tr-T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df</a:t>
                      </a:r>
                      <a:endParaRPr lang="tr-T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Sig</a:t>
                      </a:r>
                      <a:r>
                        <a:rPr lang="tr-TR" sz="14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. (2-</a:t>
                      </a:r>
                      <a:r>
                        <a:rPr lang="tr-TR" sz="1400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tailed</a:t>
                      </a:r>
                      <a:r>
                        <a:rPr lang="tr-TR" sz="14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)</a:t>
                      </a:r>
                      <a:endParaRPr lang="tr-T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Mean</a:t>
                      </a:r>
                      <a:r>
                        <a:rPr lang="tr-TR" sz="14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tr-TR" sz="1400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Difference</a:t>
                      </a:r>
                      <a:endParaRPr lang="tr-T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95% </a:t>
                      </a:r>
                      <a:r>
                        <a:rPr lang="tr-TR" sz="1400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Confidence</a:t>
                      </a:r>
                      <a:r>
                        <a:rPr lang="tr-TR" sz="14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tr-TR" sz="1400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Interval</a:t>
                      </a:r>
                      <a:r>
                        <a:rPr lang="tr-TR" sz="14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 of </a:t>
                      </a:r>
                      <a:r>
                        <a:rPr lang="tr-TR" sz="1400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the</a:t>
                      </a:r>
                      <a:r>
                        <a:rPr lang="tr-TR" sz="14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tr-TR" sz="1400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Difference</a:t>
                      </a:r>
                      <a:endParaRPr lang="tr-T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4990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Lower</a:t>
                      </a:r>
                      <a:endParaRPr lang="tr-T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Upper</a:t>
                      </a:r>
                      <a:endParaRPr lang="tr-T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980"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Pazarlama_ve_reklama_ayrilan_butce_yuzdesi</a:t>
                      </a:r>
                      <a:endParaRPr lang="tr-T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-5,743</a:t>
                      </a:r>
                      <a:endParaRPr lang="tr-T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48</a:t>
                      </a:r>
                      <a:endParaRPr lang="tr-T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,000</a:t>
                      </a:r>
                      <a:endParaRPr lang="tr-T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-14,30612</a:t>
                      </a:r>
                      <a:endParaRPr lang="tr-T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-19,3146</a:t>
                      </a:r>
                      <a:endParaRPr lang="tr-T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-9,2976</a:t>
                      </a:r>
                      <a:endParaRPr lang="tr-T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04801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09454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642918"/>
            <a:ext cx="8229600" cy="5483245"/>
          </a:xfrm>
        </p:spPr>
        <p:txBody>
          <a:bodyPr/>
          <a:lstStyle/>
          <a:p>
            <a:r>
              <a:rPr lang="tr-TR" dirty="0" err="1"/>
              <a:t>Mean</a:t>
            </a:r>
            <a:r>
              <a:rPr lang="tr-TR" dirty="0"/>
              <a:t> </a:t>
            </a:r>
            <a:r>
              <a:rPr lang="tr-TR" dirty="0" err="1"/>
              <a:t>comparison</a:t>
            </a:r>
            <a:endParaRPr lang="tr-TR" dirty="0"/>
          </a:p>
          <a:p>
            <a:pPr lvl="2"/>
            <a:r>
              <a:rPr lang="tr-TR" dirty="0" err="1"/>
              <a:t>Independent</a:t>
            </a:r>
            <a:r>
              <a:rPr lang="tr-TR" dirty="0"/>
              <a:t> </a:t>
            </a:r>
            <a:r>
              <a:rPr lang="tr-TR" dirty="0" err="1"/>
              <a:t>samples</a:t>
            </a:r>
            <a:r>
              <a:rPr lang="tr-TR" dirty="0"/>
              <a:t> t-test</a:t>
            </a:r>
          </a:p>
        </p:txBody>
      </p:sp>
      <p:sp>
        <p:nvSpPr>
          <p:cNvPr id="204801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7" name="6 Tablo"/>
          <p:cNvGraphicFramePr>
            <a:graphicFrameLocks noGrp="1"/>
          </p:cNvGraphicFramePr>
          <p:nvPr/>
        </p:nvGraphicFramePr>
        <p:xfrm>
          <a:off x="857224" y="1857364"/>
          <a:ext cx="7215238" cy="956056"/>
        </p:xfrm>
        <a:graphic>
          <a:graphicData uri="http://schemas.openxmlformats.org/drawingml/2006/table">
            <a:tbl>
              <a:tblPr/>
              <a:tblGrid>
                <a:gridCol w="17204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04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98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97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322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322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0">
                <a:tc gridSpan="6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100" b="1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Group</a:t>
                      </a:r>
                      <a:r>
                        <a:rPr lang="tr-TR" sz="1100" b="1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tr-TR" sz="1100" b="1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Statistics</a:t>
                      </a:r>
                      <a:endParaRPr lang="tr-T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tr-TR" sz="1100">
                        <a:solidFill>
                          <a:srgbClr val="00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AYRILAN_</a:t>
                      </a:r>
                      <a:r>
                        <a:rPr lang="tr-TR" sz="1100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BUTCE</a:t>
                      </a:r>
                      <a:r>
                        <a:rPr lang="tr-TR" sz="11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_</a:t>
                      </a:r>
                      <a:r>
                        <a:rPr lang="tr-TR" sz="1100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KATEGORIK</a:t>
                      </a:r>
                      <a:endParaRPr lang="tr-T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N</a:t>
                      </a:r>
                      <a:endParaRPr lang="tr-T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Mean</a:t>
                      </a:r>
                      <a:endParaRPr lang="tr-T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Std</a:t>
                      </a:r>
                      <a:r>
                        <a:rPr lang="tr-TR" sz="11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. </a:t>
                      </a:r>
                      <a:r>
                        <a:rPr lang="tr-TR" sz="1100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Deviation</a:t>
                      </a:r>
                      <a:endParaRPr lang="tr-T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Std. Error Mean</a:t>
                      </a:r>
                      <a:endParaRPr lang="tr-T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Yillik_ciro</a:t>
                      </a:r>
                      <a:endParaRPr lang="tr-T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1,00</a:t>
                      </a:r>
                      <a:endParaRPr lang="tr-T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26</a:t>
                      </a:r>
                      <a:endParaRPr lang="tr-T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1288269,2308</a:t>
                      </a:r>
                      <a:endParaRPr lang="tr-T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3975511,273</a:t>
                      </a:r>
                      <a:endParaRPr lang="tr-T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779661,906</a:t>
                      </a:r>
                      <a:endParaRPr lang="tr-T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2,00</a:t>
                      </a:r>
                      <a:endParaRPr lang="tr-T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23</a:t>
                      </a:r>
                      <a:endParaRPr lang="tr-T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2580869,5652</a:t>
                      </a:r>
                      <a:endParaRPr lang="tr-T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10418194,710</a:t>
                      </a:r>
                      <a:endParaRPr lang="tr-T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2172343,765</a:t>
                      </a:r>
                      <a:endParaRPr lang="tr-T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8" name="7 Tablo"/>
          <p:cNvGraphicFramePr>
            <a:graphicFrameLocks noGrp="1"/>
          </p:cNvGraphicFramePr>
          <p:nvPr/>
        </p:nvGraphicFramePr>
        <p:xfrm>
          <a:off x="-2" y="3286124"/>
          <a:ext cx="9144002" cy="3000372"/>
        </p:xfrm>
        <a:graphic>
          <a:graphicData uri="http://schemas.openxmlformats.org/drawingml/2006/table">
            <a:tbl>
              <a:tblPr/>
              <a:tblGrid>
                <a:gridCol w="15362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62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33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33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13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213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213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213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7946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33375">
                <a:tc gridSpan="9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100" b="1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Independent</a:t>
                      </a:r>
                      <a:r>
                        <a:rPr lang="tr-TR" sz="1100" b="1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tr-TR" sz="1100" b="1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Samples</a:t>
                      </a:r>
                      <a:r>
                        <a:rPr lang="tr-TR" sz="1100" b="1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 Test</a:t>
                      </a:r>
                      <a:endParaRPr lang="tr-TR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3375">
                <a:tc rowSpan="3"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tr-TR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t-test for Equality of Means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6749">
                <a:tc gridSpan="2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t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df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Sig. (2-tailed)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Mean Difference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Std. Error Difference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95% Confidence Interval of the Difference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3375">
                <a:tc gridSpan="2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Lower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Upper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6749">
                <a:tc rowSpan="2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Yillik_ciro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Equal variances assumed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-,587</a:t>
                      </a:r>
                      <a:endParaRPr lang="tr-TR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47</a:t>
                      </a:r>
                      <a:endParaRPr lang="tr-TR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,060</a:t>
                      </a:r>
                      <a:endParaRPr lang="tr-TR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-1292600,33</a:t>
                      </a:r>
                      <a:endParaRPr lang="tr-TR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2202687,133</a:t>
                      </a:r>
                      <a:endParaRPr lang="tr-TR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-5723835,27</a:t>
                      </a:r>
                      <a:endParaRPr lang="tr-TR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3138634,61</a:t>
                      </a:r>
                      <a:endParaRPr lang="tr-TR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674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Equal variances not assumed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-,560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27,629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,080</a:t>
                      </a:r>
                      <a:endParaRPr lang="tr-TR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-1292600,33</a:t>
                      </a:r>
                      <a:endParaRPr lang="tr-TR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2308018,657</a:t>
                      </a:r>
                      <a:endParaRPr lang="tr-TR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-6023221,39</a:t>
                      </a:r>
                      <a:endParaRPr lang="tr-TR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3438020,72</a:t>
                      </a:r>
                      <a:endParaRPr lang="tr-TR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72676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642918"/>
            <a:ext cx="8229600" cy="5483245"/>
          </a:xfrm>
        </p:spPr>
        <p:txBody>
          <a:bodyPr/>
          <a:lstStyle/>
          <a:p>
            <a:r>
              <a:rPr lang="tr-TR" dirty="0" err="1"/>
              <a:t>Regression</a:t>
            </a:r>
            <a:endParaRPr lang="tr-TR" dirty="0"/>
          </a:p>
        </p:txBody>
      </p:sp>
      <p:sp>
        <p:nvSpPr>
          <p:cNvPr id="204801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6" name="5 Tablo"/>
          <p:cNvGraphicFramePr>
            <a:graphicFrameLocks noGrp="1"/>
          </p:cNvGraphicFramePr>
          <p:nvPr/>
        </p:nvGraphicFramePr>
        <p:xfrm>
          <a:off x="285720" y="4643446"/>
          <a:ext cx="3676650" cy="968883"/>
        </p:xfrm>
        <a:graphic>
          <a:graphicData uri="http://schemas.openxmlformats.org/drawingml/2006/table">
            <a:tbl>
              <a:tblPr/>
              <a:tblGrid>
                <a:gridCol w="4946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2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9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14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14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 gridSpan="5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00" b="1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Model </a:t>
                      </a:r>
                      <a:r>
                        <a:rPr lang="tr-TR" sz="1000" b="1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Summary</a:t>
                      </a:r>
                      <a:endParaRPr lang="tr-TR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Model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R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R Square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Adjusted R Square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Std</a:t>
                      </a:r>
                      <a:r>
                        <a:rPr lang="tr-TR" sz="10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. </a:t>
                      </a:r>
                      <a:r>
                        <a:rPr lang="tr-TR" sz="1000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Error</a:t>
                      </a:r>
                      <a:r>
                        <a:rPr lang="tr-TR" sz="10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 of </a:t>
                      </a:r>
                      <a:r>
                        <a:rPr lang="tr-TR" sz="1000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the</a:t>
                      </a:r>
                      <a:r>
                        <a:rPr lang="tr-TR" sz="10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tr-TR" sz="1000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Estimate</a:t>
                      </a:r>
                      <a:endParaRPr lang="tr-TR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1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,382</a:t>
                      </a:r>
                      <a:r>
                        <a:rPr lang="tr-TR" sz="1000" baseline="300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a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,146</a:t>
                      </a:r>
                      <a:endParaRPr lang="tr-T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,128</a:t>
                      </a:r>
                      <a:endParaRPr lang="tr-TR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7136378,9157</a:t>
                      </a:r>
                      <a:endParaRPr lang="tr-TR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 gridSpan="5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tr-TR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9" name="8 Tablo"/>
          <p:cNvGraphicFramePr>
            <a:graphicFrameLocks noGrp="1"/>
          </p:cNvGraphicFramePr>
          <p:nvPr/>
        </p:nvGraphicFramePr>
        <p:xfrm>
          <a:off x="142844" y="1285860"/>
          <a:ext cx="5448301" cy="2084518"/>
        </p:xfrm>
        <a:graphic>
          <a:graphicData uri="http://schemas.openxmlformats.org/drawingml/2006/table">
            <a:tbl>
              <a:tblPr/>
              <a:tblGrid>
                <a:gridCol w="6636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72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72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74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74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275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2755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0">
                <a:tc gridSpan="7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900" b="1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ANOVA</a:t>
                      </a:r>
                      <a:r>
                        <a:rPr lang="tr-TR" sz="900" b="1" baseline="30000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a</a:t>
                      </a:r>
                      <a:endParaRPr lang="tr-T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9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Model</a:t>
                      </a:r>
                      <a:endParaRPr lang="tr-T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9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Sum of Squares</a:t>
                      </a:r>
                      <a:endParaRPr lang="tr-T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9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df</a:t>
                      </a:r>
                      <a:endParaRPr lang="tr-T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9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Mean Square</a:t>
                      </a:r>
                      <a:endParaRPr lang="tr-T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9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F</a:t>
                      </a:r>
                      <a:endParaRPr lang="tr-T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9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Sig.</a:t>
                      </a:r>
                      <a:endParaRPr lang="tr-T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 rowSpan="3"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9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1</a:t>
                      </a:r>
                      <a:endParaRPr lang="tr-T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9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Regression</a:t>
                      </a:r>
                      <a:endParaRPr lang="tr-T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9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409749710665009,000</a:t>
                      </a:r>
                      <a:endParaRPr lang="tr-T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9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1</a:t>
                      </a:r>
                      <a:endParaRPr lang="tr-T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9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409749710665009,000</a:t>
                      </a:r>
                      <a:endParaRPr lang="tr-T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9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8,046</a:t>
                      </a:r>
                      <a:endParaRPr lang="tr-T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,007</a:t>
                      </a:r>
                      <a:r>
                        <a:rPr lang="tr-TR" sz="1400" b="1" baseline="300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b</a:t>
                      </a:r>
                      <a:endParaRPr lang="tr-TR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9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Residual</a:t>
                      </a:r>
                      <a:endParaRPr lang="tr-T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9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2393611489334991,000</a:t>
                      </a:r>
                      <a:endParaRPr lang="tr-T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9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47</a:t>
                      </a:r>
                      <a:endParaRPr lang="tr-T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9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50927904028404,060</a:t>
                      </a:r>
                      <a:endParaRPr lang="tr-T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tr-TR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tr-TR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9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Total</a:t>
                      </a:r>
                      <a:endParaRPr lang="tr-T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9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2803361200000000,000</a:t>
                      </a:r>
                      <a:endParaRPr lang="tr-T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9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48</a:t>
                      </a:r>
                      <a:endParaRPr lang="tr-T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tr-TR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tr-TR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tr-TR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 gridSpan="7"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9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a. Dependent Variable: Yillik_ciro</a:t>
                      </a:r>
                      <a:endParaRPr lang="tr-T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 gridSpan="7"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9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b. </a:t>
                      </a:r>
                      <a:r>
                        <a:rPr lang="tr-TR" sz="900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Predictors</a:t>
                      </a:r>
                      <a:r>
                        <a:rPr lang="tr-TR" sz="9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: (</a:t>
                      </a:r>
                      <a:r>
                        <a:rPr lang="tr-TR" sz="900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Constant</a:t>
                      </a:r>
                      <a:r>
                        <a:rPr lang="tr-TR" sz="9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), Pazarlama_ve_reklama_</a:t>
                      </a:r>
                      <a:r>
                        <a:rPr lang="tr-TR" sz="900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ayrilan</a:t>
                      </a:r>
                      <a:r>
                        <a:rPr lang="tr-TR" sz="9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_</a:t>
                      </a:r>
                      <a:r>
                        <a:rPr lang="tr-TR" sz="900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butce</a:t>
                      </a:r>
                      <a:r>
                        <a:rPr lang="tr-TR" sz="9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_</a:t>
                      </a:r>
                      <a:r>
                        <a:rPr lang="tr-TR" sz="900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yuzdesi</a:t>
                      </a:r>
                      <a:endParaRPr lang="tr-T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0" name="9 Tablo"/>
          <p:cNvGraphicFramePr>
            <a:graphicFrameLocks noGrp="1"/>
          </p:cNvGraphicFramePr>
          <p:nvPr/>
        </p:nvGraphicFramePr>
        <p:xfrm>
          <a:off x="4214811" y="3571876"/>
          <a:ext cx="4929190" cy="3042919"/>
        </p:xfrm>
        <a:graphic>
          <a:graphicData uri="http://schemas.openxmlformats.org/drawingml/2006/table">
            <a:tbl>
              <a:tblPr/>
              <a:tblGrid>
                <a:gridCol w="10789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89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67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72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72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50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50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9016">
                <a:tc gridSpan="7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200" b="1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Coefficients</a:t>
                      </a:r>
                      <a:r>
                        <a:rPr lang="tr-TR" sz="1200" b="1" baseline="30000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a</a:t>
                      </a:r>
                      <a:endParaRPr lang="tr-T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5738">
                <a:tc rowSpan="2" gridSpan="2"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Model</a:t>
                      </a:r>
                      <a:endParaRPr lang="tr-T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Unstandardized Coefficients</a:t>
                      </a:r>
                      <a:endParaRPr lang="tr-T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Standardized Coefficients</a:t>
                      </a:r>
                      <a:endParaRPr lang="tr-T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t</a:t>
                      </a:r>
                      <a:endParaRPr lang="tr-T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Sig.</a:t>
                      </a:r>
                      <a:endParaRPr lang="tr-T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2295">
                <a:tc gridSpan="2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B</a:t>
                      </a:r>
                      <a:endParaRPr lang="tr-T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Std. Error</a:t>
                      </a:r>
                      <a:endParaRPr lang="tr-T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Beta</a:t>
                      </a:r>
                      <a:endParaRPr lang="tr-T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3443">
                <a:tc rowSpan="2"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1</a:t>
                      </a:r>
                      <a:endParaRPr lang="tr-T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(Constant)</a:t>
                      </a:r>
                      <a:endParaRPr lang="tr-T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103151,487</a:t>
                      </a:r>
                      <a:endParaRPr lang="tr-T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1199335,811</a:t>
                      </a:r>
                      <a:endParaRPr lang="tr-T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tr-TR" sz="2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,086</a:t>
                      </a:r>
                      <a:endParaRPr lang="tr-T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,932</a:t>
                      </a:r>
                      <a:endParaRPr lang="tr-T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4590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Pazarlama_ve_reklama_ayrilan_butce_yuzdesi</a:t>
                      </a:r>
                      <a:endParaRPr lang="tr-T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167558,353</a:t>
                      </a:r>
                      <a:endParaRPr lang="tr-T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59072,406</a:t>
                      </a:r>
                      <a:endParaRPr lang="tr-T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,382</a:t>
                      </a:r>
                      <a:endParaRPr lang="tr-T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2,836</a:t>
                      </a:r>
                      <a:endParaRPr lang="tr-T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,007</a:t>
                      </a:r>
                      <a:endParaRPr lang="tr-TR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9016">
                <a:tc gridSpan="7"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a. </a:t>
                      </a:r>
                      <a:r>
                        <a:rPr lang="tr-TR" sz="1200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Dependent</a:t>
                      </a:r>
                      <a:r>
                        <a:rPr lang="tr-TR" sz="12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tr-TR" sz="1200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Variable</a:t>
                      </a:r>
                      <a:r>
                        <a:rPr lang="tr-TR" sz="12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: </a:t>
                      </a:r>
                      <a:r>
                        <a:rPr lang="tr-TR" sz="1200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Yillik</a:t>
                      </a:r>
                      <a:r>
                        <a:rPr lang="tr-TR" sz="12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_ciro</a:t>
                      </a:r>
                      <a:endParaRPr lang="tr-T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328821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642918"/>
            <a:ext cx="8229600" cy="5483245"/>
          </a:xfrm>
        </p:spPr>
        <p:txBody>
          <a:bodyPr/>
          <a:lstStyle/>
          <a:p>
            <a:r>
              <a:rPr lang="tr-TR" dirty="0" err="1"/>
              <a:t>Factor</a:t>
            </a:r>
            <a:r>
              <a:rPr lang="tr-TR" dirty="0"/>
              <a:t> </a:t>
            </a:r>
            <a:r>
              <a:rPr lang="tr-TR" dirty="0" err="1"/>
              <a:t>analysis</a:t>
            </a:r>
            <a:endParaRPr lang="tr-TR" dirty="0"/>
          </a:p>
        </p:txBody>
      </p:sp>
      <p:sp>
        <p:nvSpPr>
          <p:cNvPr id="204801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8" name="7 Tablo"/>
          <p:cNvGraphicFramePr>
            <a:graphicFrameLocks noGrp="1"/>
          </p:cNvGraphicFramePr>
          <p:nvPr/>
        </p:nvGraphicFramePr>
        <p:xfrm>
          <a:off x="214284" y="1600200"/>
          <a:ext cx="8786872" cy="5114952"/>
        </p:xfrm>
        <a:graphic>
          <a:graphicData uri="http://schemas.openxmlformats.org/drawingml/2006/table">
            <a:tbl>
              <a:tblPr/>
              <a:tblGrid>
                <a:gridCol w="4338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21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21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21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121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4164">
                <a:tc gridSpan="5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400" b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Rotated Component Matrix</a:t>
                      </a:r>
                      <a:r>
                        <a:rPr lang="tr-TR" sz="1400" b="1" baseline="300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a</a:t>
                      </a:r>
                      <a:endParaRPr lang="tr-T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164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tr-TR" sz="2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Component</a:t>
                      </a:r>
                      <a:endParaRPr lang="tr-T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416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1</a:t>
                      </a:r>
                      <a:endParaRPr lang="tr-T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2</a:t>
                      </a:r>
                      <a:endParaRPr lang="tr-T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3</a:t>
                      </a:r>
                      <a:endParaRPr lang="tr-T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4</a:t>
                      </a:r>
                      <a:endParaRPr lang="tr-T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4164"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BELIEF</a:t>
                      </a:r>
                      <a:r>
                        <a:rPr lang="tr-TR" sz="14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tr-TR" sz="1400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IN</a:t>
                      </a:r>
                      <a:r>
                        <a:rPr lang="tr-TR" sz="14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tr-TR" sz="1400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THE</a:t>
                      </a:r>
                      <a:r>
                        <a:rPr lang="tr-TR" sz="14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tr-TR" sz="1400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COMPANY</a:t>
                      </a:r>
                      <a:endParaRPr lang="tr-TR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,899</a:t>
                      </a:r>
                      <a:endParaRPr lang="tr-T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,025</a:t>
                      </a:r>
                      <a:endParaRPr lang="tr-T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,119</a:t>
                      </a:r>
                      <a:endParaRPr lang="tr-T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,204</a:t>
                      </a:r>
                      <a:endParaRPr lang="tr-T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4164"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BELIEF</a:t>
                      </a:r>
                      <a:r>
                        <a:rPr lang="tr-TR" sz="14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tr-TR" sz="1400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IN</a:t>
                      </a:r>
                      <a:r>
                        <a:rPr lang="tr-TR" sz="14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tr-TR" sz="1400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ORGANIZATIONAL</a:t>
                      </a:r>
                      <a:r>
                        <a:rPr lang="tr-TR" sz="14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tr-TR" sz="1400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RESOURCES</a:t>
                      </a:r>
                      <a:endParaRPr lang="tr-TR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,776</a:t>
                      </a:r>
                      <a:endParaRPr lang="tr-T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,148</a:t>
                      </a:r>
                      <a:endParaRPr lang="tr-T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,290</a:t>
                      </a:r>
                      <a:endParaRPr lang="tr-T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-,043</a:t>
                      </a:r>
                      <a:endParaRPr lang="tr-T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4164"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TOP </a:t>
                      </a:r>
                      <a:r>
                        <a:rPr lang="tr-TR" sz="1400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MANAGEMENT</a:t>
                      </a:r>
                      <a:r>
                        <a:rPr lang="tr-TR" sz="14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tr-TR" sz="1400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SUPPORT</a:t>
                      </a:r>
                      <a:endParaRPr lang="tr-TR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,772</a:t>
                      </a:r>
                      <a:endParaRPr lang="tr-T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,396</a:t>
                      </a:r>
                      <a:endParaRPr lang="tr-T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-,117</a:t>
                      </a:r>
                      <a:endParaRPr lang="tr-T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-,012</a:t>
                      </a:r>
                      <a:endParaRPr lang="tr-T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4164"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CUSTOMER</a:t>
                      </a:r>
                      <a:r>
                        <a:rPr lang="tr-TR" sz="14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tr-TR" sz="1400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ORIENTATION</a:t>
                      </a:r>
                      <a:endParaRPr lang="tr-TR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,629</a:t>
                      </a:r>
                      <a:endParaRPr lang="tr-T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,280</a:t>
                      </a:r>
                      <a:endParaRPr lang="tr-T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,100</a:t>
                      </a:r>
                      <a:endParaRPr lang="tr-T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-,115</a:t>
                      </a:r>
                      <a:endParaRPr lang="tr-T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4164"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COMPETITOR</a:t>
                      </a:r>
                      <a:r>
                        <a:rPr lang="tr-TR" sz="14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tr-TR" sz="1400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ORIENTATION</a:t>
                      </a:r>
                      <a:endParaRPr lang="tr-TR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,226</a:t>
                      </a:r>
                      <a:endParaRPr lang="tr-T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,790</a:t>
                      </a:r>
                      <a:endParaRPr lang="tr-T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-,170</a:t>
                      </a:r>
                      <a:endParaRPr lang="tr-T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,030</a:t>
                      </a:r>
                      <a:endParaRPr lang="tr-T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4164"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RESPONSIVENESS</a:t>
                      </a:r>
                      <a:endParaRPr lang="tr-T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,031</a:t>
                      </a:r>
                      <a:endParaRPr lang="tr-T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,769</a:t>
                      </a:r>
                      <a:endParaRPr lang="tr-T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,233</a:t>
                      </a:r>
                      <a:endParaRPr lang="tr-T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-,087</a:t>
                      </a:r>
                      <a:endParaRPr lang="tr-T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4164"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MARKETING</a:t>
                      </a:r>
                      <a:endParaRPr lang="tr-TR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,217</a:t>
                      </a:r>
                      <a:endParaRPr lang="tr-T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,768</a:t>
                      </a:r>
                      <a:endParaRPr lang="tr-T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,225</a:t>
                      </a:r>
                      <a:endParaRPr lang="tr-T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-,091</a:t>
                      </a:r>
                      <a:endParaRPr lang="tr-T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4164"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INTEGRATION</a:t>
                      </a:r>
                      <a:endParaRPr lang="tr-TR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,447</a:t>
                      </a:r>
                      <a:endParaRPr lang="tr-T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,686</a:t>
                      </a:r>
                      <a:endParaRPr lang="tr-T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,074</a:t>
                      </a:r>
                      <a:endParaRPr lang="tr-T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-,084</a:t>
                      </a:r>
                      <a:endParaRPr lang="tr-T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4164"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PERCEIVED</a:t>
                      </a:r>
                      <a:r>
                        <a:rPr lang="tr-TR" sz="14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tr-TR" sz="1400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NECESSITY</a:t>
                      </a:r>
                      <a:r>
                        <a:rPr lang="tr-TR" sz="14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tr-TR" sz="1400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FOR</a:t>
                      </a:r>
                      <a:r>
                        <a:rPr lang="tr-TR" sz="14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 MARKETING</a:t>
                      </a:r>
                      <a:endParaRPr lang="tr-TR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-,054</a:t>
                      </a:r>
                      <a:endParaRPr lang="tr-T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-,124</a:t>
                      </a:r>
                      <a:endParaRPr lang="tr-T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-,824</a:t>
                      </a:r>
                      <a:endParaRPr lang="tr-T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,056</a:t>
                      </a:r>
                      <a:endParaRPr lang="tr-T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4164"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WEB</a:t>
                      </a:r>
                      <a:endParaRPr lang="tr-TR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,244</a:t>
                      </a:r>
                      <a:endParaRPr lang="tr-T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,061</a:t>
                      </a:r>
                      <a:endParaRPr lang="tr-T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,772</a:t>
                      </a:r>
                      <a:endParaRPr lang="tr-T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,123</a:t>
                      </a:r>
                      <a:endParaRPr lang="tr-T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4164"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RESOURCES</a:t>
                      </a:r>
                      <a:r>
                        <a:rPr lang="tr-TR" sz="14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tr-TR" sz="1400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FOR</a:t>
                      </a:r>
                      <a:r>
                        <a:rPr lang="tr-TR" sz="14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 MARKETING</a:t>
                      </a:r>
                      <a:endParaRPr lang="tr-TR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33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-,118</a:t>
                      </a:r>
                      <a:endParaRPr lang="tr-T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,067</a:t>
                      </a:r>
                      <a:endParaRPr lang="tr-T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,329</a:t>
                      </a:r>
                      <a:endParaRPr lang="tr-T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,816</a:t>
                      </a:r>
                      <a:endParaRPr lang="tr-T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3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4164"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ORGANIZATIONAL</a:t>
                      </a:r>
                      <a:r>
                        <a:rPr lang="tr-TR" sz="14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tr-TR" sz="1400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CONSISTENCY</a:t>
                      </a:r>
                      <a:endParaRPr lang="tr-TR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33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-,153</a:t>
                      </a:r>
                      <a:endParaRPr lang="tr-T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,266</a:t>
                      </a:r>
                      <a:endParaRPr lang="tr-T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,292</a:t>
                      </a:r>
                      <a:endParaRPr lang="tr-T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-,739</a:t>
                      </a:r>
                      <a:endParaRPr lang="tr-T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3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568328">
                <a:tc gridSpan="5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Extraction Method: Principal Component Analysis. </a:t>
                      </a:r>
                      <a:endParaRPr lang="tr-TR" sz="2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 Rotation Method: Varimax with Kaiser Normalization.</a:t>
                      </a:r>
                      <a:endParaRPr lang="tr-T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84164">
                <a:tc gridSpan="5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a. </a:t>
                      </a:r>
                      <a:r>
                        <a:rPr lang="tr-TR" sz="1400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Rotation</a:t>
                      </a:r>
                      <a:r>
                        <a:rPr lang="tr-TR" sz="14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tr-TR" sz="1400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converged</a:t>
                      </a:r>
                      <a:r>
                        <a:rPr lang="tr-TR" sz="14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 in 5 </a:t>
                      </a:r>
                      <a:r>
                        <a:rPr lang="tr-TR" sz="1400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iterations</a:t>
                      </a:r>
                      <a:r>
                        <a:rPr lang="tr-TR" sz="14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.</a:t>
                      </a:r>
                      <a:endParaRPr lang="tr-TR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805870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642918"/>
            <a:ext cx="8229600" cy="5483245"/>
          </a:xfrm>
        </p:spPr>
        <p:txBody>
          <a:bodyPr/>
          <a:lstStyle/>
          <a:p>
            <a:r>
              <a:rPr lang="tr-TR" dirty="0" err="1"/>
              <a:t>Cluster</a:t>
            </a:r>
            <a:r>
              <a:rPr lang="tr-TR" dirty="0"/>
              <a:t> </a:t>
            </a:r>
            <a:r>
              <a:rPr lang="tr-TR" dirty="0" err="1"/>
              <a:t>analysis</a:t>
            </a:r>
            <a:endParaRPr lang="tr-TR" dirty="0"/>
          </a:p>
        </p:txBody>
      </p:sp>
      <p:sp>
        <p:nvSpPr>
          <p:cNvPr id="204801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6" name="5 Resim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3" y="2143116"/>
            <a:ext cx="4214842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8 Resim"/>
          <p:cNvPicPr/>
          <p:nvPr/>
        </p:nvPicPr>
        <p:blipFill>
          <a:blip r:embed="rId3"/>
          <a:srcRect t="32967" b="5494"/>
          <a:stretch>
            <a:fillRect/>
          </a:stretch>
        </p:blipFill>
        <p:spPr bwMode="auto">
          <a:xfrm>
            <a:off x="4429124" y="285728"/>
            <a:ext cx="4714876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997928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785794"/>
            <a:ext cx="8229600" cy="5340369"/>
          </a:xfrm>
        </p:spPr>
        <p:txBody>
          <a:bodyPr/>
          <a:lstStyle/>
          <a:p>
            <a:r>
              <a:rPr lang="tr-TR" b="1" dirty="0">
                <a:solidFill>
                  <a:srgbClr val="7030A0"/>
                </a:solidFill>
              </a:rPr>
              <a:t>Marka imajı</a:t>
            </a:r>
          </a:p>
          <a:p>
            <a:r>
              <a:rPr lang="tr-TR" b="1" dirty="0">
                <a:solidFill>
                  <a:srgbClr val="7030A0"/>
                </a:solidFill>
              </a:rPr>
              <a:t>Kurumsal kimlik</a:t>
            </a:r>
          </a:p>
          <a:p>
            <a:r>
              <a:rPr lang="tr-TR" b="1" dirty="0">
                <a:solidFill>
                  <a:srgbClr val="7030A0"/>
                </a:solidFill>
              </a:rPr>
              <a:t>Konumlandırma</a:t>
            </a:r>
          </a:p>
          <a:p>
            <a:pPr lvl="1"/>
            <a:r>
              <a:rPr lang="tr-TR" dirty="0"/>
              <a:t>Neden gerekli?</a:t>
            </a:r>
          </a:p>
          <a:p>
            <a:pPr lvl="2"/>
            <a:r>
              <a:rPr lang="tr-TR" dirty="0"/>
              <a:t>Çok fazla ürün/marka var ve zihin kısıtlı</a:t>
            </a:r>
          </a:p>
          <a:p>
            <a:pPr lvl="2"/>
            <a:r>
              <a:rPr lang="tr-TR" dirty="0"/>
              <a:t>“</a:t>
            </a:r>
            <a:r>
              <a:rPr lang="tr-TR" dirty="0" err="1"/>
              <a:t>Flocking</a:t>
            </a:r>
            <a:r>
              <a:rPr lang="tr-TR" dirty="0"/>
              <a:t>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5600659-A91B-40E4-8901-21E5AA328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sz="3600" b="1" dirty="0">
                <a:solidFill>
                  <a:srgbClr val="FF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Bulguların Görselleştirmenin Önemi </a:t>
            </a:r>
            <a:br>
              <a:rPr lang="tr-TR" sz="3600" b="1" dirty="0">
                <a:solidFill>
                  <a:srgbClr val="FF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tr-TR" sz="3600" b="1" dirty="0">
                <a:solidFill>
                  <a:srgbClr val="FF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 Bazı Örnekler </a:t>
            </a:r>
            <a:endParaRPr lang="tr-TR" sz="6600" b="1" dirty="0">
              <a:solidFill>
                <a:srgbClr val="FF00FF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C5D8E38-DEB1-4C11-9E44-3592461183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tr-TR" dirty="0"/>
              <a:t>Paylaşılması gereken bilgiler</a:t>
            </a:r>
          </a:p>
          <a:p>
            <a:pPr lvl="1"/>
            <a:r>
              <a:rPr lang="tr-TR" dirty="0"/>
              <a:t>Vizyon-misyon-strateji-amaçlar</a:t>
            </a:r>
          </a:p>
          <a:p>
            <a:pPr lvl="1"/>
            <a:r>
              <a:rPr lang="tr-TR" dirty="0"/>
              <a:t>Hedef kitle</a:t>
            </a:r>
          </a:p>
          <a:p>
            <a:pPr lvl="1"/>
            <a:r>
              <a:rPr lang="tr-TR" dirty="0"/>
              <a:t>Marka konumu</a:t>
            </a:r>
          </a:p>
          <a:p>
            <a:r>
              <a:rPr lang="tr-TR" dirty="0"/>
              <a:t>Paylaşma yapılacak mecralar</a:t>
            </a:r>
          </a:p>
          <a:p>
            <a:pPr lvl="1"/>
            <a:r>
              <a:rPr lang="tr-TR" dirty="0"/>
              <a:t>Facebook</a:t>
            </a:r>
          </a:p>
          <a:p>
            <a:pPr lvl="1"/>
            <a:r>
              <a:rPr lang="tr-TR" dirty="0" err="1"/>
              <a:t>Linkedin</a:t>
            </a:r>
            <a:endParaRPr lang="tr-TR" dirty="0"/>
          </a:p>
          <a:p>
            <a:pPr lvl="1"/>
            <a:r>
              <a:rPr lang="tr-TR" dirty="0" err="1"/>
              <a:t>Twitter</a:t>
            </a:r>
            <a:endParaRPr lang="tr-TR" dirty="0"/>
          </a:p>
          <a:p>
            <a:pPr lvl="1"/>
            <a:r>
              <a:rPr lang="tr-TR" dirty="0" err="1"/>
              <a:t>Instagram</a:t>
            </a:r>
            <a:r>
              <a:rPr lang="tr-TR" dirty="0"/>
              <a:t> </a:t>
            </a:r>
          </a:p>
          <a:p>
            <a:pPr lvl="1"/>
            <a:r>
              <a:rPr lang="tr-TR" dirty="0"/>
              <a:t>Web sitesi</a:t>
            </a:r>
          </a:p>
        </p:txBody>
      </p:sp>
    </p:spTree>
    <p:extLst>
      <p:ext uri="{BB962C8B-B14F-4D97-AF65-F5344CB8AC3E}">
        <p14:creationId xmlns:p14="http://schemas.microsoft.com/office/powerpoint/2010/main" val="40952581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5600659-A91B-40E4-8901-21E5AA328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sz="3600" b="1" dirty="0">
                <a:solidFill>
                  <a:srgbClr val="FF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Bulguların Görselleştirmenin Önemi </a:t>
            </a:r>
            <a:br>
              <a:rPr lang="tr-TR" sz="3600" b="1" dirty="0">
                <a:solidFill>
                  <a:srgbClr val="FF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tr-TR" sz="3600" b="1" dirty="0">
                <a:solidFill>
                  <a:srgbClr val="FF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 Bazı Örnekler </a:t>
            </a:r>
            <a:endParaRPr lang="tr-TR" sz="6600" b="1" dirty="0">
              <a:solidFill>
                <a:srgbClr val="FF00FF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C5D8E38-DEB1-4C11-9E44-3592461183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/>
              <a:t>Paylaşılacak içerik</a:t>
            </a:r>
          </a:p>
          <a:p>
            <a:pPr lvl="1"/>
            <a:r>
              <a:rPr lang="tr-TR" dirty="0"/>
              <a:t>Bilgi</a:t>
            </a:r>
          </a:p>
          <a:p>
            <a:pPr lvl="1"/>
            <a:r>
              <a:rPr lang="tr-TR" dirty="0"/>
              <a:t>Haber</a:t>
            </a:r>
          </a:p>
          <a:p>
            <a:pPr lvl="1"/>
            <a:r>
              <a:rPr lang="tr-TR" dirty="0"/>
              <a:t>Yorum </a:t>
            </a:r>
          </a:p>
          <a:p>
            <a:r>
              <a:rPr lang="tr-TR" dirty="0"/>
              <a:t>Bilginin paylaşılması</a:t>
            </a:r>
          </a:p>
          <a:p>
            <a:pPr lvl="1"/>
            <a:r>
              <a:rPr lang="tr-TR" dirty="0"/>
              <a:t>Düz cümle ve sayısal içerik</a:t>
            </a:r>
          </a:p>
          <a:p>
            <a:pPr lvl="1"/>
            <a:r>
              <a:rPr lang="tr-TR" dirty="0"/>
              <a:t>Görsel </a:t>
            </a:r>
          </a:p>
          <a:p>
            <a:pPr lvl="1"/>
            <a:r>
              <a:rPr lang="tr-TR" dirty="0"/>
              <a:t>Görsel + kelimeler</a:t>
            </a:r>
          </a:p>
        </p:txBody>
      </p:sp>
    </p:spTree>
    <p:extLst>
      <p:ext uri="{BB962C8B-B14F-4D97-AF65-F5344CB8AC3E}">
        <p14:creationId xmlns:p14="http://schemas.microsoft.com/office/powerpoint/2010/main" val="364434563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5600659-A91B-40E4-8901-21E5AA328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sz="3600" b="1" dirty="0">
                <a:solidFill>
                  <a:srgbClr val="FF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Bulguların Görselleştirmenin Önemi </a:t>
            </a:r>
            <a:br>
              <a:rPr lang="tr-TR" sz="3600" b="1" dirty="0">
                <a:solidFill>
                  <a:srgbClr val="FF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tr-TR" sz="3600" b="1" dirty="0">
                <a:solidFill>
                  <a:srgbClr val="FF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 Bazı Örnekler </a:t>
            </a:r>
            <a:endParaRPr lang="tr-TR" sz="6600" b="1" dirty="0">
              <a:solidFill>
                <a:srgbClr val="FF00FF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C5D8E38-DEB1-4C11-9E44-3592461183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/>
              <a:t>Görsel</a:t>
            </a:r>
          </a:p>
          <a:p>
            <a:pPr lvl="1"/>
            <a:r>
              <a:rPr lang="tr-TR" dirty="0"/>
              <a:t>Grafik</a:t>
            </a:r>
          </a:p>
          <a:p>
            <a:pPr lvl="1"/>
            <a:r>
              <a:rPr lang="tr-TR" dirty="0"/>
              <a:t>Resim</a:t>
            </a:r>
          </a:p>
          <a:p>
            <a:pPr lvl="1"/>
            <a:r>
              <a:rPr lang="tr-TR" dirty="0"/>
              <a:t>video </a:t>
            </a:r>
          </a:p>
        </p:txBody>
      </p:sp>
      <p:pic>
        <p:nvPicPr>
          <p:cNvPr id="14338" name="Picture 2" descr="IELTS Reports (Basic to Band 9): Pie Charts – Economy of Turkey | IELTS  UNLOCKED">
            <a:extLst>
              <a:ext uri="{FF2B5EF4-FFF2-40B4-BE49-F238E27FC236}">
                <a16:creationId xmlns:a16="http://schemas.microsoft.com/office/drawing/2014/main" id="{52399149-91BF-469C-93CF-D35C71A2E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2816"/>
            <a:ext cx="8381540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Turkey - Demographic trends | Britannica">
            <a:extLst>
              <a:ext uri="{FF2B5EF4-FFF2-40B4-BE49-F238E27FC236}">
                <a16:creationId xmlns:a16="http://schemas.microsoft.com/office/drawing/2014/main" id="{939028B7-3346-4DF0-89CE-6A786ED0F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7638"/>
            <a:ext cx="9144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Middle East :: Turkey — The World Factbook - Central Intelligence Agency">
            <a:extLst>
              <a:ext uri="{FF2B5EF4-FFF2-40B4-BE49-F238E27FC236}">
                <a16:creationId xmlns:a16="http://schemas.microsoft.com/office/drawing/2014/main" id="{0CB69CCB-F0C5-4C70-BBFE-56F7127C4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03" y="1354346"/>
            <a:ext cx="8799985" cy="5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Turkish Economy Archives - Politics Today">
            <a:extLst>
              <a:ext uri="{FF2B5EF4-FFF2-40B4-BE49-F238E27FC236}">
                <a16:creationId xmlns:a16="http://schemas.microsoft.com/office/drawing/2014/main" id="{B071F8B7-D92A-4C1C-BD4D-654557D59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05" y="2309019"/>
            <a:ext cx="9144000" cy="370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Turkey will be the 12th largest economy in the world|imtilak.net || Imtilak  Real Estate">
            <a:extLst>
              <a:ext uri="{FF2B5EF4-FFF2-40B4-BE49-F238E27FC236}">
                <a16:creationId xmlns:a16="http://schemas.microsoft.com/office/drawing/2014/main" id="{EC562925-2B72-46D8-B876-7EE8285EA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657"/>
            <a:ext cx="9136494" cy="517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Turkish Economy Shows First Warning Sign as Confidence Tanks - Bloomberg">
            <a:extLst>
              <a:ext uri="{FF2B5EF4-FFF2-40B4-BE49-F238E27FC236}">
                <a16:creationId xmlns:a16="http://schemas.microsoft.com/office/drawing/2014/main" id="{369A86EF-DDB2-4135-AA3D-3D95AFCEE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94" y="1417638"/>
            <a:ext cx="8142380" cy="542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7036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0E3A3B9-2E98-4EA9-932A-8AB06EFDF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0"/>
            <a:ext cx="8229600" cy="1575048"/>
          </a:xfrm>
        </p:spPr>
        <p:txBody>
          <a:bodyPr>
            <a:normAutofit fontScale="90000"/>
          </a:bodyPr>
          <a:lstStyle/>
          <a:p>
            <a:r>
              <a:rPr lang="tr-TR" sz="6000" b="1" dirty="0">
                <a:solidFill>
                  <a:srgbClr val="FF00FF"/>
                </a:solidFill>
              </a:rPr>
              <a:t>Teşekkür Ederim</a:t>
            </a:r>
            <a:br>
              <a:rPr lang="tr-TR" dirty="0"/>
            </a:br>
            <a:r>
              <a:rPr lang="tr-TR" dirty="0">
                <a:hlinkClick r:id="rId2"/>
              </a:rPr>
              <a:t>bernatari@gmail.com</a:t>
            </a:r>
            <a:r>
              <a:rPr lang="tr-T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360613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785794"/>
            <a:ext cx="8229600" cy="5500726"/>
          </a:xfrm>
        </p:spPr>
        <p:txBody>
          <a:bodyPr/>
          <a:lstStyle/>
          <a:p>
            <a:r>
              <a:rPr lang="tr-TR" b="1" dirty="0">
                <a:solidFill>
                  <a:srgbClr val="7030A0"/>
                </a:solidFill>
              </a:rPr>
              <a:t>İletişim</a:t>
            </a:r>
          </a:p>
          <a:p>
            <a:pPr lvl="1"/>
            <a:r>
              <a:rPr lang="tr-TR" dirty="0"/>
              <a:t>Reklam </a:t>
            </a:r>
          </a:p>
          <a:p>
            <a:pPr lvl="1"/>
            <a:r>
              <a:rPr lang="tr-TR" dirty="0"/>
              <a:t>Satış promosyonları</a:t>
            </a:r>
          </a:p>
          <a:p>
            <a:pPr lvl="1"/>
            <a:r>
              <a:rPr lang="tr-TR" dirty="0"/>
              <a:t>Halkla ilişkiler ve tanıtım</a:t>
            </a:r>
          </a:p>
          <a:p>
            <a:pPr lvl="1"/>
            <a:r>
              <a:rPr lang="tr-TR" dirty="0"/>
              <a:t>Kişisel satış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440363"/>
          </a:xfrm>
        </p:spPr>
        <p:txBody>
          <a:bodyPr>
            <a:normAutofit/>
          </a:bodyPr>
          <a:lstStyle/>
          <a:p>
            <a:r>
              <a:rPr lang="tr-TR" dirty="0"/>
              <a:t>Reklamın amaçları</a:t>
            </a:r>
          </a:p>
          <a:p>
            <a:pPr lvl="1"/>
            <a:r>
              <a:rPr lang="tr-TR" dirty="0"/>
              <a:t>Bilgi verme</a:t>
            </a:r>
          </a:p>
          <a:p>
            <a:pPr lvl="1"/>
            <a:r>
              <a:rPr lang="tr-TR" dirty="0"/>
              <a:t>İkna etme</a:t>
            </a:r>
          </a:p>
          <a:p>
            <a:pPr lvl="1"/>
            <a:r>
              <a:rPr lang="tr-TR" dirty="0"/>
              <a:t>Hatırlatma</a:t>
            </a:r>
          </a:p>
          <a:p>
            <a:pPr lvl="1"/>
            <a:r>
              <a:rPr lang="tr-TR" dirty="0"/>
              <a:t>Değer katma, konumlandırma, yeniden konumlandırma</a:t>
            </a:r>
          </a:p>
          <a:p>
            <a:pPr lvl="1"/>
            <a:r>
              <a:rPr lang="tr-TR" dirty="0"/>
              <a:t>Örgütün diğer amaçlarına yardımcı olma</a:t>
            </a:r>
          </a:p>
          <a:p>
            <a:pPr lvl="2"/>
            <a:r>
              <a:rPr lang="tr-TR" dirty="0"/>
              <a:t>Ana şirket imajı</a:t>
            </a:r>
          </a:p>
          <a:p>
            <a:pPr lvl="2"/>
            <a:r>
              <a:rPr lang="tr-TR" dirty="0"/>
              <a:t>Satış elemanlarına meşrutiyet kazandırma</a:t>
            </a:r>
          </a:p>
          <a:p>
            <a:pPr lvl="2"/>
            <a:r>
              <a:rPr lang="tr-TR" dirty="0"/>
              <a:t>Yatırımcılara teşvik</a:t>
            </a:r>
          </a:p>
          <a:p>
            <a:pPr lvl="2"/>
            <a:r>
              <a:rPr lang="tr-TR" dirty="0"/>
              <a:t>Çalışma yeri imajı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sales era ile ilgili görsel sonuc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72438"/>
            <a:ext cx="4572000" cy="585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7668767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526</TotalTime>
  <Words>2123</Words>
  <Application>Microsoft Office PowerPoint</Application>
  <PresentationFormat>Ekran Gösterisi (4:3)</PresentationFormat>
  <Paragraphs>762</Paragraphs>
  <Slides>63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2</vt:i4>
      </vt:variant>
      <vt:variant>
        <vt:lpstr>Slayt Başlıkları</vt:lpstr>
      </vt:variant>
      <vt:variant>
        <vt:i4>63</vt:i4>
      </vt:variant>
    </vt:vector>
  </HeadingPairs>
  <TitlesOfParts>
    <vt:vector size="71" baseType="lpstr">
      <vt:lpstr>Arial</vt:lpstr>
      <vt:lpstr>Calibri</vt:lpstr>
      <vt:lpstr>Courier New</vt:lpstr>
      <vt:lpstr>inherit</vt:lpstr>
      <vt:lpstr>Symbol</vt:lpstr>
      <vt:lpstr>Times New Roman</vt:lpstr>
      <vt:lpstr>Ofis Teması</vt:lpstr>
      <vt:lpstr>1_Ofis Teması</vt:lpstr>
      <vt:lpstr>TOBB Veri Analizi Eğitimi (Sosyal Medyada Bilgi Paylaşımının Önemi ve Gereklilikleri) 25.11.2020 14:00-17:00</vt:lpstr>
      <vt:lpstr>Eğitim Planı</vt:lpstr>
      <vt:lpstr>Stratejik Planlama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Sosyal medya iletişiminin önemi, geliştirilmesi gereken yetenekler</vt:lpstr>
      <vt:lpstr>Sosyal Medyanın Özellikleri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Etkin Bir Sosyal Medya Yönetimi için Geliştirilmesi Gereken Yetenekler</vt:lpstr>
      <vt:lpstr>Etkin Bir Sosyal Medya Yönetimi için Geliştirilmesi Gereken Yetenekler</vt:lpstr>
      <vt:lpstr>Kaçınılması Gereken Hatalar</vt:lpstr>
      <vt:lpstr>Ticari Olmayan Örgütler için Sosyal Medya Kullanım Amaçları</vt:lpstr>
      <vt:lpstr>Bazı Öneriler</vt:lpstr>
      <vt:lpstr>Bu bağlamda veriye olan ihtiyacımız, verinin önemi</vt:lpstr>
      <vt:lpstr>Eğitim Planı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NİTEL VERİ TOPLAMA YÖNTEMLERİ</vt:lpstr>
      <vt:lpstr>PowerPoint Sunusu</vt:lpstr>
      <vt:lpstr>PowerPoint Sunusu</vt:lpstr>
      <vt:lpstr>PowerPoint Sunusu</vt:lpstr>
      <vt:lpstr>PowerPoint Sunusu</vt:lpstr>
      <vt:lpstr>NİTEL ANALİZ</vt:lpstr>
      <vt:lpstr>PowerPoint Sunusu</vt:lpstr>
      <vt:lpstr>PowerPoint Sunusu</vt:lpstr>
      <vt:lpstr>PowerPoint Sunusu</vt:lpstr>
      <vt:lpstr>NİCEL ANALİZ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Bulguların Görselleştirmenin Önemi  Ve Bazı Örnekler </vt:lpstr>
      <vt:lpstr>Bulguların Görselleştirmenin Önemi  Ve Bazı Örnekler </vt:lpstr>
      <vt:lpstr>Bulguların Görselleştirmenin Önemi  Ve Bazı Örnekler </vt:lpstr>
      <vt:lpstr>Teşekkür Ederim bernatari@gmail.com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TOBB Veri Analizi Eğitimi 25.11.2020 14:00-17:00</dc:title>
  <dc:creator>Berna Tarı</dc:creator>
  <cp:lastModifiedBy>Berna Tarı</cp:lastModifiedBy>
  <cp:revision>40</cp:revision>
  <dcterms:created xsi:type="dcterms:W3CDTF">2020-11-22T12:03:35Z</dcterms:created>
  <dcterms:modified xsi:type="dcterms:W3CDTF">2020-11-27T07:02:40Z</dcterms:modified>
</cp:coreProperties>
</file>