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5.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6.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63"/>
  </p:notesMasterIdLst>
  <p:handoutMasterIdLst>
    <p:handoutMasterId r:id="rId64"/>
  </p:handoutMasterIdLst>
  <p:sldIdLst>
    <p:sldId id="312" r:id="rId2"/>
    <p:sldId id="481" r:id="rId3"/>
    <p:sldId id="449" r:id="rId4"/>
    <p:sldId id="532" r:id="rId5"/>
    <p:sldId id="533" r:id="rId6"/>
    <p:sldId id="534" r:id="rId7"/>
    <p:sldId id="538" r:id="rId8"/>
    <p:sldId id="536" r:id="rId9"/>
    <p:sldId id="537" r:id="rId10"/>
    <p:sldId id="540" r:id="rId11"/>
    <p:sldId id="539" r:id="rId12"/>
    <p:sldId id="541" r:id="rId13"/>
    <p:sldId id="542" r:id="rId14"/>
    <p:sldId id="477" r:id="rId15"/>
    <p:sldId id="454" r:id="rId16"/>
    <p:sldId id="526" r:id="rId17"/>
    <p:sldId id="559" r:id="rId18"/>
    <p:sldId id="562" r:id="rId19"/>
    <p:sldId id="563" r:id="rId20"/>
    <p:sldId id="522" r:id="rId21"/>
    <p:sldId id="518" r:id="rId22"/>
    <p:sldId id="521" r:id="rId23"/>
    <p:sldId id="482" r:id="rId24"/>
    <p:sldId id="494" r:id="rId25"/>
    <p:sldId id="568" r:id="rId26"/>
    <p:sldId id="498" r:id="rId27"/>
    <p:sldId id="545" r:id="rId28"/>
    <p:sldId id="546" r:id="rId29"/>
    <p:sldId id="547" r:id="rId30"/>
    <p:sldId id="548" r:id="rId31"/>
    <p:sldId id="549" r:id="rId32"/>
    <p:sldId id="550" r:id="rId33"/>
    <p:sldId id="564" r:id="rId34"/>
    <p:sldId id="567" r:id="rId35"/>
    <p:sldId id="554" r:id="rId36"/>
    <p:sldId id="556" r:id="rId37"/>
    <p:sldId id="558" r:id="rId38"/>
    <p:sldId id="557" r:id="rId39"/>
    <p:sldId id="461" r:id="rId40"/>
    <p:sldId id="463" r:id="rId41"/>
    <p:sldId id="515" r:id="rId42"/>
    <p:sldId id="469" r:id="rId43"/>
    <p:sldId id="459" r:id="rId44"/>
    <p:sldId id="474" r:id="rId45"/>
    <p:sldId id="471" r:id="rId46"/>
    <p:sldId id="472" r:id="rId47"/>
    <p:sldId id="565" r:id="rId48"/>
    <p:sldId id="473" r:id="rId49"/>
    <p:sldId id="475" r:id="rId50"/>
    <p:sldId id="512" r:id="rId51"/>
    <p:sldId id="531" r:id="rId52"/>
    <p:sldId id="500" r:id="rId53"/>
    <p:sldId id="501" r:id="rId54"/>
    <p:sldId id="524" r:id="rId55"/>
    <p:sldId id="507" r:id="rId56"/>
    <p:sldId id="525" r:id="rId57"/>
    <p:sldId id="560" r:id="rId58"/>
    <p:sldId id="566" r:id="rId59"/>
    <p:sldId id="561" r:id="rId60"/>
    <p:sldId id="543" r:id="rId61"/>
    <p:sldId id="523" r:id="rId62"/>
  </p:sldIdLst>
  <p:sldSz cx="9144000" cy="6858000" type="screen4x3"/>
  <p:notesSz cx="7010400" cy="92964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FF"/>
    <a:srgbClr val="FAFAF9"/>
    <a:srgbClr val="3379CD"/>
    <a:srgbClr val="F7F4F5"/>
    <a:srgbClr val="BBD3EF"/>
    <a:srgbClr val="FFFFCC"/>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Orta Stil 4 - Vurgu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E8B1032C-EA38-4F05-BA0D-38AFFFC7BED3}" styleName="Açık Stil 3 - Vurgu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16D9F66E-5EB9-4882-86FB-DCBF35E3C3E4}" styleName="Orta Stil 4 - Vurgu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24725" autoAdjust="0"/>
    <p:restoredTop sz="89333" autoAdjust="0"/>
  </p:normalViewPr>
  <p:slideViewPr>
    <p:cSldViewPr>
      <p:cViewPr varScale="1">
        <p:scale>
          <a:sx n="84" d="100"/>
          <a:sy n="84" d="100"/>
        </p:scale>
        <p:origin x="900" y="108"/>
      </p:cViewPr>
      <p:guideLst>
        <p:guide orient="horz" pos="2160"/>
        <p:guide pos="2880"/>
      </p:guideLst>
    </p:cSldViewPr>
  </p:slideViewPr>
  <p:outlineViewPr>
    <p:cViewPr>
      <p:scale>
        <a:sx n="33" d="100"/>
        <a:sy n="33" d="100"/>
      </p:scale>
      <p:origin x="48" y="1147"/>
    </p:cViewPr>
  </p:outlineViewPr>
  <p:notesTextViewPr>
    <p:cViewPr>
      <p:scale>
        <a:sx n="100" d="100"/>
        <a:sy n="100" d="100"/>
      </p:scale>
      <p:origin x="0" y="0"/>
    </p:cViewPr>
  </p:notesTextViewPr>
  <p:notesViewPr>
    <p:cSldViewPr>
      <p:cViewPr varScale="1">
        <p:scale>
          <a:sx n="59" d="100"/>
          <a:sy n="59" d="100"/>
        </p:scale>
        <p:origin x="-1757" y="-67"/>
      </p:cViewPr>
      <p:guideLst>
        <p:guide orient="horz" pos="2928"/>
        <p:guide pos="2208"/>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notesMaster" Target="notesMasters/notesMaster1.xml"/><Relationship Id="rId68"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handoutMaster" Target="handoutMasters/handoutMaster1.xml"/><Relationship Id="rId69" Type="http://schemas.microsoft.com/office/2016/11/relationships/changesInfo" Target="changesInfos/changesInfo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 Mujdat BAYRAMOGLU" userId="060aee5d621f90a3" providerId="LiveId" clId="{2CB99DB0-579E-4303-896E-3C2B181A5BFE}"/>
    <pc:docChg chg="undo redo custSel addSld delSld modSld sldOrd">
      <pc:chgData name="A. Mujdat BAYRAMOGLU" userId="060aee5d621f90a3" providerId="LiveId" clId="{2CB99DB0-579E-4303-896E-3C2B181A5BFE}" dt="2025-04-19T12:09:32.237" v="667" actId="947"/>
      <pc:docMkLst>
        <pc:docMk/>
      </pc:docMkLst>
      <pc:sldChg chg="add">
        <pc:chgData name="A. Mujdat BAYRAMOGLU" userId="060aee5d621f90a3" providerId="LiveId" clId="{2CB99DB0-579E-4303-896E-3C2B181A5BFE}" dt="2025-04-19T12:01:54.357" v="627"/>
        <pc:sldMkLst>
          <pc:docMk/>
          <pc:sldMk cId="203152326" sldId="459"/>
        </pc:sldMkLst>
      </pc:sldChg>
      <pc:sldChg chg="modSp del mod">
        <pc:chgData name="A. Mujdat BAYRAMOGLU" userId="060aee5d621f90a3" providerId="LiveId" clId="{2CB99DB0-579E-4303-896E-3C2B181A5BFE}" dt="2025-04-19T12:01:46.625" v="626" actId="2696"/>
        <pc:sldMkLst>
          <pc:docMk/>
          <pc:sldMk cId="2594765618" sldId="459"/>
        </pc:sldMkLst>
        <pc:spChg chg="mod">
          <ac:chgData name="A. Mujdat BAYRAMOGLU" userId="060aee5d621f90a3" providerId="LiveId" clId="{2CB99DB0-579E-4303-896E-3C2B181A5BFE}" dt="2025-04-19T11:02:24.101" v="236" actId="20577"/>
          <ac:spMkLst>
            <pc:docMk/>
            <pc:sldMk cId="2594765618" sldId="459"/>
            <ac:spMk id="2" creationId="{00000000-0000-0000-0000-000000000000}"/>
          </ac:spMkLst>
        </pc:spChg>
        <pc:spChg chg="mod">
          <ac:chgData name="A. Mujdat BAYRAMOGLU" userId="060aee5d621f90a3" providerId="LiveId" clId="{2CB99DB0-579E-4303-896E-3C2B181A5BFE}" dt="2025-04-19T11:02:01.611" v="233" actId="20577"/>
          <ac:spMkLst>
            <pc:docMk/>
            <pc:sldMk cId="2594765618" sldId="459"/>
            <ac:spMk id="3" creationId="{00000000-0000-0000-0000-000000000000}"/>
          </ac:spMkLst>
        </pc:spChg>
      </pc:sldChg>
      <pc:sldChg chg="modSp del mod ord">
        <pc:chgData name="A. Mujdat BAYRAMOGLU" userId="060aee5d621f90a3" providerId="LiveId" clId="{2CB99DB0-579E-4303-896E-3C2B181A5BFE}" dt="2025-04-19T11:02:09.226" v="234" actId="2696"/>
        <pc:sldMkLst>
          <pc:docMk/>
          <pc:sldMk cId="1229702089" sldId="460"/>
        </pc:sldMkLst>
        <pc:spChg chg="mod">
          <ac:chgData name="A. Mujdat BAYRAMOGLU" userId="060aee5d621f90a3" providerId="LiveId" clId="{2CB99DB0-579E-4303-896E-3C2B181A5BFE}" dt="2025-04-19T11:01:50.236" v="229" actId="20577"/>
          <ac:spMkLst>
            <pc:docMk/>
            <pc:sldMk cId="1229702089" sldId="460"/>
            <ac:spMk id="3" creationId="{00000000-0000-0000-0000-000000000000}"/>
          </ac:spMkLst>
        </pc:spChg>
      </pc:sldChg>
      <pc:sldChg chg="modSp add mod">
        <pc:chgData name="A. Mujdat BAYRAMOGLU" userId="060aee5d621f90a3" providerId="LiveId" clId="{2CB99DB0-579E-4303-896E-3C2B181A5BFE}" dt="2025-04-19T12:09:09.375" v="665" actId="947"/>
        <pc:sldMkLst>
          <pc:docMk/>
          <pc:sldMk cId="1978034659" sldId="482"/>
        </pc:sldMkLst>
        <pc:spChg chg="mod">
          <ac:chgData name="A. Mujdat BAYRAMOGLU" userId="060aee5d621f90a3" providerId="LiveId" clId="{2CB99DB0-579E-4303-896E-3C2B181A5BFE}" dt="2025-04-19T12:09:09.375" v="665" actId="947"/>
          <ac:spMkLst>
            <pc:docMk/>
            <pc:sldMk cId="1978034659" sldId="482"/>
            <ac:spMk id="3" creationId="{00000000-0000-0000-0000-000000000000}"/>
          </ac:spMkLst>
        </pc:spChg>
      </pc:sldChg>
      <pc:sldChg chg="del">
        <pc:chgData name="A. Mujdat BAYRAMOGLU" userId="060aee5d621f90a3" providerId="LiveId" clId="{2CB99DB0-579E-4303-896E-3C2B181A5BFE}" dt="2025-04-19T12:00:31.956" v="620" actId="2696"/>
        <pc:sldMkLst>
          <pc:docMk/>
          <pc:sldMk cId="3037703938" sldId="482"/>
        </pc:sldMkLst>
      </pc:sldChg>
      <pc:sldChg chg="modSp add mod">
        <pc:chgData name="A. Mujdat BAYRAMOGLU" userId="060aee5d621f90a3" providerId="LiveId" clId="{2CB99DB0-579E-4303-896E-3C2B181A5BFE}" dt="2025-04-19T12:09:32.237" v="667" actId="947"/>
        <pc:sldMkLst>
          <pc:docMk/>
          <pc:sldMk cId="1079805144" sldId="494"/>
        </pc:sldMkLst>
        <pc:spChg chg="mod">
          <ac:chgData name="A. Mujdat BAYRAMOGLU" userId="060aee5d621f90a3" providerId="LiveId" clId="{2CB99DB0-579E-4303-896E-3C2B181A5BFE}" dt="2025-04-19T12:09:32.237" v="667" actId="947"/>
          <ac:spMkLst>
            <pc:docMk/>
            <pc:sldMk cId="1079805144" sldId="494"/>
            <ac:spMk id="3" creationId="{00000000-0000-0000-0000-000000000000}"/>
          </ac:spMkLst>
        </pc:spChg>
      </pc:sldChg>
      <pc:sldChg chg="del">
        <pc:chgData name="A. Mujdat BAYRAMOGLU" userId="060aee5d621f90a3" providerId="LiveId" clId="{2CB99DB0-579E-4303-896E-3C2B181A5BFE}" dt="2025-04-19T12:00:49.627" v="622" actId="2696"/>
        <pc:sldMkLst>
          <pc:docMk/>
          <pc:sldMk cId="2874795485" sldId="494"/>
        </pc:sldMkLst>
      </pc:sldChg>
      <pc:sldChg chg="add">
        <pc:chgData name="A. Mujdat BAYRAMOGLU" userId="060aee5d621f90a3" providerId="LiveId" clId="{2CB99DB0-579E-4303-896E-3C2B181A5BFE}" dt="2025-04-19T12:01:24.174" v="625"/>
        <pc:sldMkLst>
          <pc:docMk/>
          <pc:sldMk cId="2784291176" sldId="498"/>
        </pc:sldMkLst>
      </pc:sldChg>
      <pc:sldChg chg="del">
        <pc:chgData name="A. Mujdat BAYRAMOGLU" userId="060aee5d621f90a3" providerId="LiveId" clId="{2CB99DB0-579E-4303-896E-3C2B181A5BFE}" dt="2025-04-19T12:01:17.221" v="624" actId="2696"/>
        <pc:sldMkLst>
          <pc:docMk/>
          <pc:sldMk cId="3737403441" sldId="498"/>
        </pc:sldMkLst>
      </pc:sldChg>
      <pc:sldChg chg="del">
        <pc:chgData name="A. Mujdat BAYRAMOGLU" userId="060aee5d621f90a3" providerId="LiveId" clId="{2CB99DB0-579E-4303-896E-3C2B181A5BFE}" dt="2025-04-19T11:05:36.900" v="239" actId="2696"/>
        <pc:sldMkLst>
          <pc:docMk/>
          <pc:sldMk cId="1264804194" sldId="513"/>
        </pc:sldMkLst>
      </pc:sldChg>
      <pc:sldChg chg="add">
        <pc:chgData name="A. Mujdat BAYRAMOGLU" userId="060aee5d621f90a3" providerId="LiveId" clId="{2CB99DB0-579E-4303-896E-3C2B181A5BFE}" dt="2025-04-19T11:59:34.411" v="617"/>
        <pc:sldMkLst>
          <pc:docMk/>
          <pc:sldMk cId="889975006" sldId="518"/>
        </pc:sldMkLst>
      </pc:sldChg>
      <pc:sldChg chg="del">
        <pc:chgData name="A. Mujdat BAYRAMOGLU" userId="060aee5d621f90a3" providerId="LiveId" clId="{2CB99DB0-579E-4303-896E-3C2B181A5BFE}" dt="2025-04-19T11:59:25.888" v="616" actId="2696"/>
        <pc:sldMkLst>
          <pc:docMk/>
          <pc:sldMk cId="3781523770" sldId="518"/>
        </pc:sldMkLst>
      </pc:sldChg>
      <pc:sldChg chg="del">
        <pc:chgData name="A. Mujdat BAYRAMOGLU" userId="060aee5d621f90a3" providerId="LiveId" clId="{2CB99DB0-579E-4303-896E-3C2B181A5BFE}" dt="2025-04-19T11:59:49.721" v="618" actId="2696"/>
        <pc:sldMkLst>
          <pc:docMk/>
          <pc:sldMk cId="1786090521" sldId="521"/>
        </pc:sldMkLst>
      </pc:sldChg>
      <pc:sldChg chg="add">
        <pc:chgData name="A. Mujdat BAYRAMOGLU" userId="060aee5d621f90a3" providerId="LiveId" clId="{2CB99DB0-579E-4303-896E-3C2B181A5BFE}" dt="2025-04-19T11:59:58.065" v="619"/>
        <pc:sldMkLst>
          <pc:docMk/>
          <pc:sldMk cId="4043793094" sldId="521"/>
        </pc:sldMkLst>
      </pc:sldChg>
      <pc:sldChg chg="del">
        <pc:chgData name="A. Mujdat BAYRAMOGLU" userId="060aee5d621f90a3" providerId="LiveId" clId="{2CB99DB0-579E-4303-896E-3C2B181A5BFE}" dt="2025-04-19T11:58:48.441" v="614" actId="2696"/>
        <pc:sldMkLst>
          <pc:docMk/>
          <pc:sldMk cId="1209284530" sldId="522"/>
        </pc:sldMkLst>
      </pc:sldChg>
      <pc:sldChg chg="add">
        <pc:chgData name="A. Mujdat BAYRAMOGLU" userId="060aee5d621f90a3" providerId="LiveId" clId="{2CB99DB0-579E-4303-896E-3C2B181A5BFE}" dt="2025-04-19T11:58:59.984" v="615"/>
        <pc:sldMkLst>
          <pc:docMk/>
          <pc:sldMk cId="1215166855" sldId="522"/>
        </pc:sldMkLst>
      </pc:sldChg>
      <pc:sldChg chg="addSp delSp modSp mod">
        <pc:chgData name="A. Mujdat BAYRAMOGLU" userId="060aee5d621f90a3" providerId="LiveId" clId="{2CB99DB0-579E-4303-896E-3C2B181A5BFE}" dt="2025-04-19T11:08:20.382" v="244" actId="14100"/>
        <pc:sldMkLst>
          <pc:docMk/>
          <pc:sldMk cId="2979429292" sldId="543"/>
        </pc:sldMkLst>
        <pc:picChg chg="del">
          <ac:chgData name="A. Mujdat BAYRAMOGLU" userId="060aee5d621f90a3" providerId="LiveId" clId="{2CB99DB0-579E-4303-896E-3C2B181A5BFE}" dt="2025-04-19T11:07:51.959" v="240" actId="478"/>
          <ac:picMkLst>
            <pc:docMk/>
            <pc:sldMk cId="2979429292" sldId="543"/>
            <ac:picMk id="2" creationId="{00000000-0000-0000-0000-000000000000}"/>
          </ac:picMkLst>
        </pc:picChg>
        <pc:picChg chg="add mod">
          <ac:chgData name="A. Mujdat BAYRAMOGLU" userId="060aee5d621f90a3" providerId="LiveId" clId="{2CB99DB0-579E-4303-896E-3C2B181A5BFE}" dt="2025-04-19T11:08:20.382" v="244" actId="14100"/>
          <ac:picMkLst>
            <pc:docMk/>
            <pc:sldMk cId="2979429292" sldId="543"/>
            <ac:picMk id="4" creationId="{A9AA561C-469D-434A-832E-C5A0B8E47F6D}"/>
          </ac:picMkLst>
        </pc:picChg>
      </pc:sldChg>
      <pc:sldChg chg="addSp delSp del mod">
        <pc:chgData name="A. Mujdat BAYRAMOGLU" userId="060aee5d621f90a3" providerId="LiveId" clId="{2CB99DB0-579E-4303-896E-3C2B181A5BFE}" dt="2025-04-19T11:09:26.285" v="247" actId="2696"/>
        <pc:sldMkLst>
          <pc:docMk/>
          <pc:sldMk cId="1781608490" sldId="544"/>
        </pc:sldMkLst>
        <pc:picChg chg="add del">
          <ac:chgData name="A. Mujdat BAYRAMOGLU" userId="060aee5d621f90a3" providerId="LiveId" clId="{2CB99DB0-579E-4303-896E-3C2B181A5BFE}" dt="2025-04-19T11:08:33.821" v="246" actId="478"/>
          <ac:picMkLst>
            <pc:docMk/>
            <pc:sldMk cId="1781608490" sldId="544"/>
            <ac:picMk id="2" creationId="{00000000-0000-0000-0000-000000000000}"/>
          </ac:picMkLst>
        </pc:picChg>
      </pc:sldChg>
      <pc:sldChg chg="addSp delSp modSp mod">
        <pc:chgData name="A. Mujdat BAYRAMOGLU" userId="060aee5d621f90a3" providerId="LiveId" clId="{2CB99DB0-579E-4303-896E-3C2B181A5BFE}" dt="2025-04-19T11:10:05.047" v="249" actId="478"/>
        <pc:sldMkLst>
          <pc:docMk/>
          <pc:sldMk cId="1803271243" sldId="545"/>
        </pc:sldMkLst>
        <pc:spChg chg="del mod">
          <ac:chgData name="A. Mujdat BAYRAMOGLU" userId="060aee5d621f90a3" providerId="LiveId" clId="{2CB99DB0-579E-4303-896E-3C2B181A5BFE}" dt="2025-04-19T11:10:05.047" v="249" actId="478"/>
          <ac:spMkLst>
            <pc:docMk/>
            <pc:sldMk cId="1803271243" sldId="545"/>
            <ac:spMk id="4" creationId="{00000000-0000-0000-0000-000000000000}"/>
          </ac:spMkLst>
        </pc:spChg>
        <pc:picChg chg="add mod">
          <ac:chgData name="A. Mujdat BAYRAMOGLU" userId="060aee5d621f90a3" providerId="LiveId" clId="{2CB99DB0-579E-4303-896E-3C2B181A5BFE}" dt="2025-04-19T10:47:42.650" v="3" actId="14100"/>
          <ac:picMkLst>
            <pc:docMk/>
            <pc:sldMk cId="1803271243" sldId="545"/>
            <ac:picMk id="3" creationId="{DF2113DC-9226-F20E-E402-C20B8ACC5D0F}"/>
          </ac:picMkLst>
        </pc:picChg>
        <pc:picChg chg="del">
          <ac:chgData name="A. Mujdat BAYRAMOGLU" userId="060aee5d621f90a3" providerId="LiveId" clId="{2CB99DB0-579E-4303-896E-3C2B181A5BFE}" dt="2025-04-19T10:44:12.413" v="0" actId="478"/>
          <ac:picMkLst>
            <pc:docMk/>
            <pc:sldMk cId="1803271243" sldId="545"/>
            <ac:picMk id="5" creationId="{00000000-0000-0000-0000-000000000000}"/>
          </ac:picMkLst>
        </pc:picChg>
      </pc:sldChg>
      <pc:sldChg chg="addSp delSp modSp mod">
        <pc:chgData name="A. Mujdat BAYRAMOGLU" userId="060aee5d621f90a3" providerId="LiveId" clId="{2CB99DB0-579E-4303-896E-3C2B181A5BFE}" dt="2025-04-19T11:10:11.146" v="250" actId="478"/>
        <pc:sldMkLst>
          <pc:docMk/>
          <pc:sldMk cId="3269083019" sldId="546"/>
        </pc:sldMkLst>
        <pc:spChg chg="del">
          <ac:chgData name="A. Mujdat BAYRAMOGLU" userId="060aee5d621f90a3" providerId="LiveId" clId="{2CB99DB0-579E-4303-896E-3C2B181A5BFE}" dt="2025-04-19T11:10:11.146" v="250" actId="478"/>
          <ac:spMkLst>
            <pc:docMk/>
            <pc:sldMk cId="3269083019" sldId="546"/>
            <ac:spMk id="4" creationId="{00000000-0000-0000-0000-000000000000}"/>
          </ac:spMkLst>
        </pc:spChg>
        <pc:picChg chg="add mod">
          <ac:chgData name="A. Mujdat BAYRAMOGLU" userId="060aee5d621f90a3" providerId="LiveId" clId="{2CB99DB0-579E-4303-896E-3C2B181A5BFE}" dt="2025-04-19T10:48:36.590" v="7" actId="14100"/>
          <ac:picMkLst>
            <pc:docMk/>
            <pc:sldMk cId="3269083019" sldId="546"/>
            <ac:picMk id="3" creationId="{5F268CB8-938A-ACF9-77FD-13AA2490E1B8}"/>
          </ac:picMkLst>
        </pc:picChg>
        <pc:picChg chg="del">
          <ac:chgData name="A. Mujdat BAYRAMOGLU" userId="060aee5d621f90a3" providerId="LiveId" clId="{2CB99DB0-579E-4303-896E-3C2B181A5BFE}" dt="2025-04-19T10:47:52.042" v="4" actId="478"/>
          <ac:picMkLst>
            <pc:docMk/>
            <pc:sldMk cId="3269083019" sldId="546"/>
            <ac:picMk id="5" creationId="{00000000-0000-0000-0000-000000000000}"/>
          </ac:picMkLst>
        </pc:picChg>
      </pc:sldChg>
      <pc:sldChg chg="addSp delSp modSp mod">
        <pc:chgData name="A. Mujdat BAYRAMOGLU" userId="060aee5d621f90a3" providerId="LiveId" clId="{2CB99DB0-579E-4303-896E-3C2B181A5BFE}" dt="2025-04-19T11:10:17.878" v="251" actId="478"/>
        <pc:sldMkLst>
          <pc:docMk/>
          <pc:sldMk cId="2316466348" sldId="547"/>
        </pc:sldMkLst>
        <pc:spChg chg="del">
          <ac:chgData name="A. Mujdat BAYRAMOGLU" userId="060aee5d621f90a3" providerId="LiveId" clId="{2CB99DB0-579E-4303-896E-3C2B181A5BFE}" dt="2025-04-19T11:10:17.878" v="251" actId="478"/>
          <ac:spMkLst>
            <pc:docMk/>
            <pc:sldMk cId="2316466348" sldId="547"/>
            <ac:spMk id="4" creationId="{00000000-0000-0000-0000-000000000000}"/>
          </ac:spMkLst>
        </pc:spChg>
        <pc:picChg chg="add mod">
          <ac:chgData name="A. Mujdat BAYRAMOGLU" userId="060aee5d621f90a3" providerId="LiveId" clId="{2CB99DB0-579E-4303-896E-3C2B181A5BFE}" dt="2025-04-19T10:49:24.729" v="12" actId="14100"/>
          <ac:picMkLst>
            <pc:docMk/>
            <pc:sldMk cId="2316466348" sldId="547"/>
            <ac:picMk id="3" creationId="{BF9B1DD2-0680-1EF3-9038-249F803B3111}"/>
          </ac:picMkLst>
        </pc:picChg>
        <pc:picChg chg="del">
          <ac:chgData name="A. Mujdat BAYRAMOGLU" userId="060aee5d621f90a3" providerId="LiveId" clId="{2CB99DB0-579E-4303-896E-3C2B181A5BFE}" dt="2025-04-19T10:48:44.633" v="8" actId="478"/>
          <ac:picMkLst>
            <pc:docMk/>
            <pc:sldMk cId="2316466348" sldId="547"/>
            <ac:picMk id="5" creationId="{00000000-0000-0000-0000-000000000000}"/>
          </ac:picMkLst>
        </pc:picChg>
      </pc:sldChg>
      <pc:sldChg chg="addSp delSp modSp mod">
        <pc:chgData name="A. Mujdat BAYRAMOGLU" userId="060aee5d621f90a3" providerId="LiveId" clId="{2CB99DB0-579E-4303-896E-3C2B181A5BFE}" dt="2025-04-19T11:10:24.818" v="252" actId="478"/>
        <pc:sldMkLst>
          <pc:docMk/>
          <pc:sldMk cId="2315678470" sldId="548"/>
        </pc:sldMkLst>
        <pc:spChg chg="del">
          <ac:chgData name="A. Mujdat BAYRAMOGLU" userId="060aee5d621f90a3" providerId="LiveId" clId="{2CB99DB0-579E-4303-896E-3C2B181A5BFE}" dt="2025-04-19T11:10:24.818" v="252" actId="478"/>
          <ac:spMkLst>
            <pc:docMk/>
            <pc:sldMk cId="2315678470" sldId="548"/>
            <ac:spMk id="4" creationId="{00000000-0000-0000-0000-000000000000}"/>
          </ac:spMkLst>
        </pc:spChg>
        <pc:picChg chg="add mod">
          <ac:chgData name="A. Mujdat BAYRAMOGLU" userId="060aee5d621f90a3" providerId="LiveId" clId="{2CB99DB0-579E-4303-896E-3C2B181A5BFE}" dt="2025-04-19T10:50:11.176" v="16" actId="14100"/>
          <ac:picMkLst>
            <pc:docMk/>
            <pc:sldMk cId="2315678470" sldId="548"/>
            <ac:picMk id="3" creationId="{48634D84-5D70-D981-0834-A57889C9E783}"/>
          </ac:picMkLst>
        </pc:picChg>
        <pc:picChg chg="del">
          <ac:chgData name="A. Mujdat BAYRAMOGLU" userId="060aee5d621f90a3" providerId="LiveId" clId="{2CB99DB0-579E-4303-896E-3C2B181A5BFE}" dt="2025-04-19T10:49:31.356" v="13" actId="478"/>
          <ac:picMkLst>
            <pc:docMk/>
            <pc:sldMk cId="2315678470" sldId="548"/>
            <ac:picMk id="5" creationId="{00000000-0000-0000-0000-000000000000}"/>
          </ac:picMkLst>
        </pc:picChg>
      </pc:sldChg>
      <pc:sldChg chg="addSp delSp modSp mod">
        <pc:chgData name="A. Mujdat BAYRAMOGLU" userId="060aee5d621f90a3" providerId="LiveId" clId="{2CB99DB0-579E-4303-896E-3C2B181A5BFE}" dt="2025-04-19T11:10:32.059" v="253" actId="478"/>
        <pc:sldMkLst>
          <pc:docMk/>
          <pc:sldMk cId="2811930771" sldId="549"/>
        </pc:sldMkLst>
        <pc:spChg chg="del">
          <ac:chgData name="A. Mujdat BAYRAMOGLU" userId="060aee5d621f90a3" providerId="LiveId" clId="{2CB99DB0-579E-4303-896E-3C2B181A5BFE}" dt="2025-04-19T11:10:32.059" v="253" actId="478"/>
          <ac:spMkLst>
            <pc:docMk/>
            <pc:sldMk cId="2811930771" sldId="549"/>
            <ac:spMk id="4" creationId="{00000000-0000-0000-0000-000000000000}"/>
          </ac:spMkLst>
        </pc:spChg>
        <pc:picChg chg="add mod">
          <ac:chgData name="A. Mujdat BAYRAMOGLU" userId="060aee5d621f90a3" providerId="LiveId" clId="{2CB99DB0-579E-4303-896E-3C2B181A5BFE}" dt="2025-04-19T10:50:55.638" v="20" actId="14100"/>
          <ac:picMkLst>
            <pc:docMk/>
            <pc:sldMk cId="2811930771" sldId="549"/>
            <ac:picMk id="3" creationId="{EC9AA65B-AA39-B48B-293E-C0B6A379B1AF}"/>
          </ac:picMkLst>
        </pc:picChg>
        <pc:picChg chg="del">
          <ac:chgData name="A. Mujdat BAYRAMOGLU" userId="060aee5d621f90a3" providerId="LiveId" clId="{2CB99DB0-579E-4303-896E-3C2B181A5BFE}" dt="2025-04-19T10:50:16.534" v="17" actId="478"/>
          <ac:picMkLst>
            <pc:docMk/>
            <pc:sldMk cId="2811930771" sldId="549"/>
            <ac:picMk id="5" creationId="{00000000-0000-0000-0000-000000000000}"/>
          </ac:picMkLst>
        </pc:picChg>
      </pc:sldChg>
      <pc:sldChg chg="addSp delSp modSp mod">
        <pc:chgData name="A. Mujdat BAYRAMOGLU" userId="060aee5d621f90a3" providerId="LiveId" clId="{2CB99DB0-579E-4303-896E-3C2B181A5BFE}" dt="2025-04-19T11:10:37.586" v="254" actId="478"/>
        <pc:sldMkLst>
          <pc:docMk/>
          <pc:sldMk cId="3320277843" sldId="550"/>
        </pc:sldMkLst>
        <pc:spChg chg="del">
          <ac:chgData name="A. Mujdat BAYRAMOGLU" userId="060aee5d621f90a3" providerId="LiveId" clId="{2CB99DB0-579E-4303-896E-3C2B181A5BFE}" dt="2025-04-19T11:10:37.586" v="254" actId="478"/>
          <ac:spMkLst>
            <pc:docMk/>
            <pc:sldMk cId="3320277843" sldId="550"/>
            <ac:spMk id="4" creationId="{00000000-0000-0000-0000-000000000000}"/>
          </ac:spMkLst>
        </pc:spChg>
        <pc:picChg chg="add mod">
          <ac:chgData name="A. Mujdat BAYRAMOGLU" userId="060aee5d621f90a3" providerId="LiveId" clId="{2CB99DB0-579E-4303-896E-3C2B181A5BFE}" dt="2025-04-19T10:51:43.535" v="24" actId="14100"/>
          <ac:picMkLst>
            <pc:docMk/>
            <pc:sldMk cId="3320277843" sldId="550"/>
            <ac:picMk id="3" creationId="{239A62B8-AEFC-A32A-A434-9CC23376F4CF}"/>
          </ac:picMkLst>
        </pc:picChg>
        <pc:picChg chg="del">
          <ac:chgData name="A. Mujdat BAYRAMOGLU" userId="060aee5d621f90a3" providerId="LiveId" clId="{2CB99DB0-579E-4303-896E-3C2B181A5BFE}" dt="2025-04-19T10:51:01.911" v="21" actId="478"/>
          <ac:picMkLst>
            <pc:docMk/>
            <pc:sldMk cId="3320277843" sldId="550"/>
            <ac:picMk id="5" creationId="{00000000-0000-0000-0000-000000000000}"/>
          </ac:picMkLst>
        </pc:picChg>
      </pc:sldChg>
      <pc:sldChg chg="del">
        <pc:chgData name="A. Mujdat BAYRAMOGLU" userId="060aee5d621f90a3" providerId="LiveId" clId="{2CB99DB0-579E-4303-896E-3C2B181A5BFE}" dt="2025-04-19T10:55:44.399" v="30" actId="2696"/>
        <pc:sldMkLst>
          <pc:docMk/>
          <pc:sldMk cId="1059960994" sldId="551"/>
        </pc:sldMkLst>
      </pc:sldChg>
      <pc:sldChg chg="del">
        <pc:chgData name="A. Mujdat BAYRAMOGLU" userId="060aee5d621f90a3" providerId="LiveId" clId="{2CB99DB0-579E-4303-896E-3C2B181A5BFE}" dt="2025-04-19T10:55:48.456" v="31" actId="2696"/>
        <pc:sldMkLst>
          <pc:docMk/>
          <pc:sldMk cId="3123314754" sldId="552"/>
        </pc:sldMkLst>
      </pc:sldChg>
      <pc:sldChg chg="modSp del mod ord">
        <pc:chgData name="A. Mujdat BAYRAMOGLU" userId="060aee5d621f90a3" providerId="LiveId" clId="{2CB99DB0-579E-4303-896E-3C2B181A5BFE}" dt="2025-04-19T11:56:54.231" v="613" actId="2696"/>
        <pc:sldMkLst>
          <pc:docMk/>
          <pc:sldMk cId="630304598" sldId="555"/>
        </pc:sldMkLst>
        <pc:spChg chg="mod">
          <ac:chgData name="A. Mujdat BAYRAMOGLU" userId="060aee5d621f90a3" providerId="LiveId" clId="{2CB99DB0-579E-4303-896E-3C2B181A5BFE}" dt="2025-04-19T11:56:20.568" v="612" actId="20577"/>
          <ac:spMkLst>
            <pc:docMk/>
            <pc:sldMk cId="630304598" sldId="555"/>
            <ac:spMk id="3" creationId="{00000000-0000-0000-0000-000000000000}"/>
          </ac:spMkLst>
        </pc:spChg>
      </pc:sldChg>
      <pc:sldChg chg="modSp mod">
        <pc:chgData name="A. Mujdat BAYRAMOGLU" userId="060aee5d621f90a3" providerId="LiveId" clId="{2CB99DB0-579E-4303-896E-3C2B181A5BFE}" dt="2025-04-19T11:21:29.279" v="259" actId="14100"/>
        <pc:sldMkLst>
          <pc:docMk/>
          <pc:sldMk cId="2499764121" sldId="560"/>
        </pc:sldMkLst>
        <pc:graphicFrameChg chg="mod modGraphic">
          <ac:chgData name="A. Mujdat BAYRAMOGLU" userId="060aee5d621f90a3" providerId="LiveId" clId="{2CB99DB0-579E-4303-896E-3C2B181A5BFE}" dt="2025-04-19T11:21:29.279" v="259" actId="14100"/>
          <ac:graphicFrameMkLst>
            <pc:docMk/>
            <pc:sldMk cId="2499764121" sldId="560"/>
            <ac:graphicFrameMk id="12" creationId="{00000000-0000-0000-0000-000000000000}"/>
          </ac:graphicFrameMkLst>
        </pc:graphicFrameChg>
      </pc:sldChg>
      <pc:sldChg chg="addSp delSp modSp mod">
        <pc:chgData name="A. Mujdat BAYRAMOGLU" userId="060aee5d621f90a3" providerId="LiveId" clId="{2CB99DB0-579E-4303-896E-3C2B181A5BFE}" dt="2025-04-19T11:40:36.739" v="322" actId="14100"/>
        <pc:sldMkLst>
          <pc:docMk/>
          <pc:sldMk cId="1538184995" sldId="561"/>
        </pc:sldMkLst>
        <pc:graphicFrameChg chg="add mod">
          <ac:chgData name="A. Mujdat BAYRAMOGLU" userId="060aee5d621f90a3" providerId="LiveId" clId="{2CB99DB0-579E-4303-896E-3C2B181A5BFE}" dt="2025-04-19T11:40:36.739" v="322" actId="14100"/>
          <ac:graphicFrameMkLst>
            <pc:docMk/>
            <pc:sldMk cId="1538184995" sldId="561"/>
            <ac:graphicFrameMk id="4" creationId="{5C44DDC9-426B-1D7B-3C87-B474B0CA558B}"/>
          </ac:graphicFrameMkLst>
        </pc:graphicFrameChg>
        <pc:graphicFrameChg chg="mod modGraphic">
          <ac:chgData name="A. Mujdat BAYRAMOGLU" userId="060aee5d621f90a3" providerId="LiveId" clId="{2CB99DB0-579E-4303-896E-3C2B181A5BFE}" dt="2025-04-19T11:31:35.754" v="315" actId="3064"/>
          <ac:graphicFrameMkLst>
            <pc:docMk/>
            <pc:sldMk cId="1538184995" sldId="561"/>
            <ac:graphicFrameMk id="12" creationId="{00000000-0000-0000-0000-000000000000}"/>
          </ac:graphicFrameMkLst>
        </pc:graphicFrameChg>
        <pc:graphicFrameChg chg="del">
          <ac:chgData name="A. Mujdat BAYRAMOGLU" userId="060aee5d621f90a3" providerId="LiveId" clId="{2CB99DB0-579E-4303-896E-3C2B181A5BFE}" dt="2025-04-19T11:40:20.474" v="316" actId="478"/>
          <ac:graphicFrameMkLst>
            <pc:docMk/>
            <pc:sldMk cId="1538184995" sldId="561"/>
            <ac:graphicFrameMk id="15" creationId="{00000000-0000-0000-0000-000000000000}"/>
          </ac:graphicFrameMkLst>
        </pc:graphicFrameChg>
      </pc:sldChg>
      <pc:sldChg chg="modSp mod">
        <pc:chgData name="A. Mujdat BAYRAMOGLU" userId="060aee5d621f90a3" providerId="LiveId" clId="{2CB99DB0-579E-4303-896E-3C2B181A5BFE}" dt="2025-04-19T11:47:50.885" v="598" actId="20577"/>
        <pc:sldMkLst>
          <pc:docMk/>
          <pc:sldMk cId="648056598" sldId="562"/>
        </pc:sldMkLst>
        <pc:spChg chg="mod">
          <ac:chgData name="A. Mujdat BAYRAMOGLU" userId="060aee5d621f90a3" providerId="LiveId" clId="{2CB99DB0-579E-4303-896E-3C2B181A5BFE}" dt="2025-04-19T11:47:50.885" v="598" actId="20577"/>
          <ac:spMkLst>
            <pc:docMk/>
            <pc:sldMk cId="648056598" sldId="562"/>
            <ac:spMk id="3" creationId="{00000000-0000-0000-0000-000000000000}"/>
          </ac:spMkLst>
        </pc:spChg>
      </pc:sldChg>
      <pc:sldChg chg="addSp delSp modSp add mod">
        <pc:chgData name="A. Mujdat BAYRAMOGLU" userId="060aee5d621f90a3" providerId="LiveId" clId="{2CB99DB0-579E-4303-896E-3C2B181A5BFE}" dt="2025-04-19T11:10:43.478" v="255" actId="478"/>
        <pc:sldMkLst>
          <pc:docMk/>
          <pc:sldMk cId="3454267842" sldId="564"/>
        </pc:sldMkLst>
        <pc:spChg chg="del">
          <ac:chgData name="A. Mujdat BAYRAMOGLU" userId="060aee5d621f90a3" providerId="LiveId" clId="{2CB99DB0-579E-4303-896E-3C2B181A5BFE}" dt="2025-04-19T11:10:43.478" v="255" actId="478"/>
          <ac:spMkLst>
            <pc:docMk/>
            <pc:sldMk cId="3454267842" sldId="564"/>
            <ac:spMk id="4" creationId="{25BB514F-EB9B-05B2-59E9-3FDFA068308D}"/>
          </ac:spMkLst>
        </pc:spChg>
        <pc:picChg chg="del">
          <ac:chgData name="A. Mujdat BAYRAMOGLU" userId="060aee5d621f90a3" providerId="LiveId" clId="{2CB99DB0-579E-4303-896E-3C2B181A5BFE}" dt="2025-04-19T10:51:52.989" v="26" actId="478"/>
          <ac:picMkLst>
            <pc:docMk/>
            <pc:sldMk cId="3454267842" sldId="564"/>
            <ac:picMk id="3" creationId="{AF79CC73-4521-39A9-DBA3-4F0573C1ACE5}"/>
          </ac:picMkLst>
        </pc:picChg>
        <pc:picChg chg="add mod">
          <ac:chgData name="A. Mujdat BAYRAMOGLU" userId="060aee5d621f90a3" providerId="LiveId" clId="{2CB99DB0-579E-4303-896E-3C2B181A5BFE}" dt="2025-04-19T10:52:30.861" v="29" actId="14100"/>
          <ac:picMkLst>
            <pc:docMk/>
            <pc:sldMk cId="3454267842" sldId="564"/>
            <ac:picMk id="5" creationId="{065C368F-33D4-099E-FD9D-6A6496013D1E}"/>
          </ac:picMkLst>
        </pc:picChg>
      </pc:sldChg>
      <pc:sldChg chg="modSp add mod">
        <pc:chgData name="A. Mujdat BAYRAMOGLU" userId="060aee5d621f90a3" providerId="LiveId" clId="{2CB99DB0-579E-4303-896E-3C2B181A5BFE}" dt="2025-04-19T11:04:59.449" v="238" actId="20577"/>
        <pc:sldMkLst>
          <pc:docMk/>
          <pc:sldMk cId="2076344139" sldId="565"/>
        </pc:sldMkLst>
        <pc:spChg chg="mod">
          <ac:chgData name="A. Mujdat BAYRAMOGLU" userId="060aee5d621f90a3" providerId="LiveId" clId="{2CB99DB0-579E-4303-896E-3C2B181A5BFE}" dt="2025-04-19T11:04:59.449" v="238" actId="20577"/>
          <ac:spMkLst>
            <pc:docMk/>
            <pc:sldMk cId="2076344139" sldId="565"/>
            <ac:spMk id="2" creationId="{835EEC7A-B30E-E9A1-5E60-6938509C0CAE}"/>
          </ac:spMkLst>
        </pc:spChg>
        <pc:spChg chg="mod">
          <ac:chgData name="A. Mujdat BAYRAMOGLU" userId="060aee5d621f90a3" providerId="LiveId" clId="{2CB99DB0-579E-4303-896E-3C2B181A5BFE}" dt="2025-04-19T11:01:35.318" v="228" actId="5793"/>
          <ac:spMkLst>
            <pc:docMk/>
            <pc:sldMk cId="2076344139" sldId="565"/>
            <ac:spMk id="3" creationId="{29483C74-E453-587F-55A4-1640E75341C0}"/>
          </ac:spMkLst>
        </pc:spChg>
      </pc:sldChg>
      <pc:sldChg chg="addSp delSp modSp add mod">
        <pc:chgData name="A. Mujdat BAYRAMOGLU" userId="060aee5d621f90a3" providerId="LiveId" clId="{2CB99DB0-579E-4303-896E-3C2B181A5BFE}" dt="2025-04-19T11:40:44.901" v="323" actId="27918"/>
        <pc:sldMkLst>
          <pc:docMk/>
          <pc:sldMk cId="87574256" sldId="566"/>
        </pc:sldMkLst>
        <pc:spChg chg="add del mod">
          <ac:chgData name="A. Mujdat BAYRAMOGLU" userId="060aee5d621f90a3" providerId="LiveId" clId="{2CB99DB0-579E-4303-896E-3C2B181A5BFE}" dt="2025-04-19T11:22:32.212" v="266" actId="3680"/>
          <ac:spMkLst>
            <pc:docMk/>
            <pc:sldMk cId="87574256" sldId="566"/>
            <ac:spMk id="5" creationId="{BD4F6E83-D6F5-299A-6D02-73E09801451E}"/>
          </ac:spMkLst>
        </pc:spChg>
        <pc:graphicFrameChg chg="add mod ord modGraphic">
          <ac:chgData name="A. Mujdat BAYRAMOGLU" userId="060aee5d621f90a3" providerId="LiveId" clId="{2CB99DB0-579E-4303-896E-3C2B181A5BFE}" dt="2025-04-19T11:26:12.928" v="300" actId="20577"/>
          <ac:graphicFrameMkLst>
            <pc:docMk/>
            <pc:sldMk cId="87574256" sldId="566"/>
            <ac:graphicFrameMk id="6" creationId="{250138DE-4278-BD41-5189-9FFF1361BB96}"/>
          </ac:graphicFrameMkLst>
        </pc:graphicFrameChg>
        <pc:graphicFrameChg chg="add del mod">
          <ac:chgData name="A. Mujdat BAYRAMOGLU" userId="060aee5d621f90a3" providerId="LiveId" clId="{2CB99DB0-579E-4303-896E-3C2B181A5BFE}" dt="2025-04-19T11:29:34.036" v="306" actId="478"/>
          <ac:graphicFrameMkLst>
            <pc:docMk/>
            <pc:sldMk cId="87574256" sldId="566"/>
            <ac:graphicFrameMk id="7" creationId="{F1968AE8-281B-30EE-6BA1-6C7B5DCC5A6B}"/>
          </ac:graphicFrameMkLst>
        </pc:graphicFrameChg>
        <pc:graphicFrameChg chg="add mod">
          <ac:chgData name="A. Mujdat BAYRAMOGLU" userId="060aee5d621f90a3" providerId="LiveId" clId="{2CB99DB0-579E-4303-896E-3C2B181A5BFE}" dt="2025-04-19T11:29:54.284" v="310" actId="14100"/>
          <ac:graphicFrameMkLst>
            <pc:docMk/>
            <pc:sldMk cId="87574256" sldId="566"/>
            <ac:graphicFrameMk id="8" creationId="{F1968AE8-281B-30EE-6BA1-6C7B5DCC5A6B}"/>
          </ac:graphicFrameMkLst>
        </pc:graphicFrameChg>
        <pc:graphicFrameChg chg="del modGraphic">
          <ac:chgData name="A. Mujdat BAYRAMOGLU" userId="060aee5d621f90a3" providerId="LiveId" clId="{2CB99DB0-579E-4303-896E-3C2B181A5BFE}" dt="2025-04-19T11:22:15.520" v="265" actId="478"/>
          <ac:graphicFrameMkLst>
            <pc:docMk/>
            <pc:sldMk cId="87574256" sldId="566"/>
            <ac:graphicFrameMk id="12" creationId="{FC2148D3-EF9C-7537-F5EE-2A3F54C88861}"/>
          </ac:graphicFrameMkLst>
        </pc:graphicFrameChg>
        <pc:graphicFrameChg chg="del">
          <ac:chgData name="A. Mujdat BAYRAMOGLU" userId="060aee5d621f90a3" providerId="LiveId" clId="{2CB99DB0-579E-4303-896E-3C2B181A5BFE}" dt="2025-04-19T11:27:35.577" v="301" actId="478"/>
          <ac:graphicFrameMkLst>
            <pc:docMk/>
            <pc:sldMk cId="87574256" sldId="566"/>
            <ac:graphicFrameMk id="15" creationId="{C010F0A5-0B5A-1EFA-6CC5-7B247DC420B6}"/>
          </ac:graphicFrameMkLst>
        </pc:graphicFrameChg>
      </pc:sldChg>
      <pc:sldChg chg="new del">
        <pc:chgData name="A. Mujdat BAYRAMOGLU" userId="060aee5d621f90a3" providerId="LiveId" clId="{2CB99DB0-579E-4303-896E-3C2B181A5BFE}" dt="2025-04-19T11:21:49.165" v="261" actId="680"/>
        <pc:sldMkLst>
          <pc:docMk/>
          <pc:sldMk cId="1702455371" sldId="566"/>
        </pc:sldMkLst>
      </pc:sldChg>
      <pc:sldChg chg="add">
        <pc:chgData name="A. Mujdat BAYRAMOGLU" userId="060aee5d621f90a3" providerId="LiveId" clId="{2CB99DB0-579E-4303-896E-3C2B181A5BFE}" dt="2025-04-19T11:55:24.200" v="601" actId="2890"/>
        <pc:sldMkLst>
          <pc:docMk/>
          <pc:sldMk cId="357446139" sldId="567"/>
        </pc:sldMkLst>
      </pc:sldChg>
      <pc:sldChg chg="new del">
        <pc:chgData name="A. Mujdat BAYRAMOGLU" userId="060aee5d621f90a3" providerId="LiveId" clId="{2CB99DB0-579E-4303-896E-3C2B181A5BFE}" dt="2025-04-19T11:53:33.862" v="600" actId="2696"/>
        <pc:sldMkLst>
          <pc:docMk/>
          <pc:sldMk cId="996856505" sldId="567"/>
        </pc:sldMkLst>
      </pc:sldChg>
      <pc:sldChg chg="modSp add mod">
        <pc:chgData name="A. Mujdat BAYRAMOGLU" userId="060aee5d621f90a3" providerId="LiveId" clId="{2CB99DB0-579E-4303-896E-3C2B181A5BFE}" dt="2025-04-19T12:06:35.251" v="664" actId="20577"/>
        <pc:sldMkLst>
          <pc:docMk/>
          <pc:sldMk cId="4292560228" sldId="568"/>
        </pc:sldMkLst>
        <pc:spChg chg="mod">
          <ac:chgData name="A. Mujdat BAYRAMOGLU" userId="060aee5d621f90a3" providerId="LiveId" clId="{2CB99DB0-579E-4303-896E-3C2B181A5BFE}" dt="2025-04-19T12:06:35.251" v="664" actId="20577"/>
          <ac:spMkLst>
            <pc:docMk/>
            <pc:sldMk cId="4292560228" sldId="568"/>
            <ac:spMk id="3" creationId="{5F2F3E95-918D-1143-3A8E-A80DE7701F0D}"/>
          </ac:spMkLst>
        </pc:sp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_al__ma_Sayfas_.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Kitap1"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Kitap1" TargetMode="External"/><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tr-T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Sayfa1!$B$1</c:f>
              <c:strCache>
                <c:ptCount val="1"/>
                <c:pt idx="0">
                  <c:v>RAPOR SAYISI</c:v>
                </c:pt>
              </c:strCache>
            </c:strRef>
          </c:tx>
          <c:spPr>
            <a:solidFill>
              <a:schemeClr val="accent1"/>
            </a:solidFill>
            <a:ln>
              <a:noFill/>
            </a:ln>
            <a:effectLst/>
          </c:spPr>
          <c:invertIfNegative val="0"/>
          <c:dPt>
            <c:idx val="9"/>
            <c:invertIfNegative val="0"/>
            <c:bubble3D val="0"/>
            <c:spPr>
              <a:solidFill>
                <a:srgbClr val="FF0000"/>
              </a:solidFill>
              <a:ln>
                <a:noFill/>
              </a:ln>
              <a:effectLst/>
            </c:spPr>
            <c:extLst>
              <c:ext xmlns:c16="http://schemas.microsoft.com/office/drawing/2014/chart" uri="{C3380CC4-5D6E-409C-BE32-E72D297353CC}">
                <c16:uniqueId val="{00000001-F39F-4A75-85AA-714150C977CC}"/>
              </c:ext>
            </c:extLst>
          </c:dPt>
          <c:cat>
            <c:numRef>
              <c:f>Sayfa1!$A$2:$A$11</c:f>
              <c:numCache>
                <c:formatCode>General</c:formatCode>
                <c:ptCount val="10"/>
                <c:pt idx="0">
                  <c:v>2014</c:v>
                </c:pt>
                <c:pt idx="1">
                  <c:v>2015</c:v>
                </c:pt>
                <c:pt idx="2">
                  <c:v>2016</c:v>
                </c:pt>
                <c:pt idx="3">
                  <c:v>2017</c:v>
                </c:pt>
                <c:pt idx="4">
                  <c:v>2018</c:v>
                </c:pt>
                <c:pt idx="5">
                  <c:v>2019</c:v>
                </c:pt>
                <c:pt idx="6">
                  <c:v>2020</c:v>
                </c:pt>
                <c:pt idx="7">
                  <c:v>2021</c:v>
                </c:pt>
                <c:pt idx="8">
                  <c:v>2022</c:v>
                </c:pt>
                <c:pt idx="9">
                  <c:v>2023</c:v>
                </c:pt>
              </c:numCache>
            </c:numRef>
          </c:cat>
          <c:val>
            <c:numRef>
              <c:f>Sayfa1!$B$2:$B$11</c:f>
              <c:numCache>
                <c:formatCode>#,##0</c:formatCode>
                <c:ptCount val="10"/>
                <c:pt idx="0">
                  <c:v>30017</c:v>
                </c:pt>
                <c:pt idx="1">
                  <c:v>28186</c:v>
                </c:pt>
                <c:pt idx="2">
                  <c:v>28705</c:v>
                </c:pt>
                <c:pt idx="3">
                  <c:v>43210</c:v>
                </c:pt>
                <c:pt idx="4">
                  <c:v>39299</c:v>
                </c:pt>
                <c:pt idx="5">
                  <c:v>45190</c:v>
                </c:pt>
                <c:pt idx="6">
                  <c:v>43580</c:v>
                </c:pt>
                <c:pt idx="7">
                  <c:v>52372</c:v>
                </c:pt>
                <c:pt idx="8">
                  <c:v>55214</c:v>
                </c:pt>
                <c:pt idx="9">
                  <c:v>53417</c:v>
                </c:pt>
              </c:numCache>
            </c:numRef>
          </c:val>
          <c:extLst>
            <c:ext xmlns:c16="http://schemas.microsoft.com/office/drawing/2014/chart" uri="{C3380CC4-5D6E-409C-BE32-E72D297353CC}">
              <c16:uniqueId val="{00000002-F39F-4A75-85AA-714150C977CC}"/>
            </c:ext>
          </c:extLst>
        </c:ser>
        <c:ser>
          <c:idx val="1"/>
          <c:order val="1"/>
          <c:tx>
            <c:strRef>
              <c:f>Sayfa1!$C$1</c:f>
              <c:strCache>
                <c:ptCount val="1"/>
                <c:pt idx="0">
                  <c:v>% ARTIŞ</c:v>
                </c:pt>
              </c:strCache>
            </c:strRef>
          </c:tx>
          <c:spPr>
            <a:solidFill>
              <a:schemeClr val="accent2"/>
            </a:solidFill>
            <a:ln>
              <a:noFill/>
            </a:ln>
            <a:effectLst/>
          </c:spPr>
          <c:invertIfNegative val="0"/>
          <c:cat>
            <c:numRef>
              <c:f>Sayfa1!$A$2:$A$11</c:f>
              <c:numCache>
                <c:formatCode>General</c:formatCode>
                <c:ptCount val="10"/>
                <c:pt idx="0">
                  <c:v>2014</c:v>
                </c:pt>
                <c:pt idx="1">
                  <c:v>2015</c:v>
                </c:pt>
                <c:pt idx="2">
                  <c:v>2016</c:v>
                </c:pt>
                <c:pt idx="3">
                  <c:v>2017</c:v>
                </c:pt>
                <c:pt idx="4">
                  <c:v>2018</c:v>
                </c:pt>
                <c:pt idx="5">
                  <c:v>2019</c:v>
                </c:pt>
                <c:pt idx="6">
                  <c:v>2020</c:v>
                </c:pt>
                <c:pt idx="7">
                  <c:v>2021</c:v>
                </c:pt>
                <c:pt idx="8">
                  <c:v>2022</c:v>
                </c:pt>
                <c:pt idx="9">
                  <c:v>2023</c:v>
                </c:pt>
              </c:numCache>
            </c:numRef>
          </c:cat>
          <c:val>
            <c:numRef>
              <c:f>Sayfa1!$C$2:$C$11</c:f>
              <c:numCache>
                <c:formatCode>0.0%</c:formatCode>
                <c:ptCount val="10"/>
                <c:pt idx="0">
                  <c:v>0</c:v>
                </c:pt>
                <c:pt idx="1">
                  <c:v>-6.0998767365159745E-2</c:v>
                </c:pt>
                <c:pt idx="2">
                  <c:v>1.8413396721776769E-2</c:v>
                </c:pt>
                <c:pt idx="3">
                  <c:v>0.50531266329907687</c:v>
                </c:pt>
                <c:pt idx="4">
                  <c:v>-9.0511455681555192E-2</c:v>
                </c:pt>
                <c:pt idx="5">
                  <c:v>0.14990203313061401</c:v>
                </c:pt>
                <c:pt idx="6">
                  <c:v>-3.5627351183890238E-2</c:v>
                </c:pt>
                <c:pt idx="7">
                  <c:v>0.20174391922900414</c:v>
                </c:pt>
                <c:pt idx="8">
                  <c:v>5.4265638127243568E-2</c:v>
                </c:pt>
                <c:pt idx="9">
                  <c:v>-3.2546093382113235E-2</c:v>
                </c:pt>
              </c:numCache>
            </c:numRef>
          </c:val>
          <c:extLst>
            <c:ext xmlns:c16="http://schemas.microsoft.com/office/drawing/2014/chart" uri="{C3380CC4-5D6E-409C-BE32-E72D297353CC}">
              <c16:uniqueId val="{00000003-D3D5-4DF7-8969-B5FB1EFF5AA4}"/>
            </c:ext>
          </c:extLst>
        </c:ser>
        <c:dLbls>
          <c:showLegendKey val="0"/>
          <c:showVal val="0"/>
          <c:showCatName val="0"/>
          <c:showSerName val="0"/>
          <c:showPercent val="0"/>
          <c:showBubbleSize val="0"/>
        </c:dLbls>
        <c:gapWidth val="50"/>
        <c:overlap val="36"/>
        <c:axId val="617277744"/>
        <c:axId val="617279824"/>
      </c:barChart>
      <c:catAx>
        <c:axId val="61727774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tr-TR"/>
          </a:p>
        </c:txPr>
        <c:crossAx val="617279824"/>
        <c:crosses val="autoZero"/>
        <c:auto val="1"/>
        <c:lblAlgn val="ctr"/>
        <c:lblOffset val="100"/>
        <c:noMultiLvlLbl val="0"/>
      </c:catAx>
      <c:valAx>
        <c:axId val="617279824"/>
        <c:scaling>
          <c:orientation val="minMax"/>
          <c:min val="0"/>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tr-TR"/>
          </a:p>
        </c:txPr>
        <c:crossAx val="61727774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tr-TR"/>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tr-T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solidFill>
              <a:schemeClr val="accent1"/>
            </a:solidFill>
            <a:ln>
              <a:noFill/>
            </a:ln>
            <a:effectLst/>
          </c:spPr>
          <c:invertIfNegative val="0"/>
          <c:dPt>
            <c:idx val="10"/>
            <c:invertIfNegative val="0"/>
            <c:bubble3D val="0"/>
            <c:spPr>
              <a:solidFill>
                <a:srgbClr val="FF0000"/>
              </a:solidFill>
              <a:ln>
                <a:noFill/>
              </a:ln>
              <a:effectLst/>
            </c:spPr>
            <c:extLst>
              <c:ext xmlns:c16="http://schemas.microsoft.com/office/drawing/2014/chart" uri="{C3380CC4-5D6E-409C-BE32-E72D297353CC}">
                <c16:uniqueId val="{00000001-FDFE-4DCA-9973-64A7ED3FCF1E}"/>
              </c:ext>
            </c:extLst>
          </c:dPt>
          <c:cat>
            <c:numRef>
              <c:f>Sayfa1!$A$3:$A$13</c:f>
              <c:numCache>
                <c:formatCode>General</c:formatCode>
                <c:ptCount val="11"/>
                <c:pt idx="0">
                  <c:v>2014</c:v>
                </c:pt>
                <c:pt idx="1">
                  <c:v>2015</c:v>
                </c:pt>
                <c:pt idx="2">
                  <c:v>2016</c:v>
                </c:pt>
                <c:pt idx="3">
                  <c:v>2017</c:v>
                </c:pt>
                <c:pt idx="4">
                  <c:v>2018</c:v>
                </c:pt>
                <c:pt idx="5">
                  <c:v>2019</c:v>
                </c:pt>
                <c:pt idx="6">
                  <c:v>2020</c:v>
                </c:pt>
                <c:pt idx="7">
                  <c:v>2021</c:v>
                </c:pt>
                <c:pt idx="8">
                  <c:v>2022</c:v>
                </c:pt>
                <c:pt idx="9">
                  <c:v>2023</c:v>
                </c:pt>
                <c:pt idx="10">
                  <c:v>2024</c:v>
                </c:pt>
              </c:numCache>
            </c:numRef>
          </c:cat>
          <c:val>
            <c:numRef>
              <c:f>Sayfa1!$B$3:$B$13</c:f>
              <c:numCache>
                <c:formatCode>#,##0</c:formatCode>
                <c:ptCount val="11"/>
                <c:pt idx="0">
                  <c:v>30017</c:v>
                </c:pt>
                <c:pt idx="1">
                  <c:v>28186</c:v>
                </c:pt>
                <c:pt idx="2">
                  <c:v>28705</c:v>
                </c:pt>
                <c:pt idx="3">
                  <c:v>43210</c:v>
                </c:pt>
                <c:pt idx="4">
                  <c:v>39299</c:v>
                </c:pt>
                <c:pt idx="5">
                  <c:v>45190</c:v>
                </c:pt>
                <c:pt idx="6">
                  <c:v>43580</c:v>
                </c:pt>
                <c:pt idx="7">
                  <c:v>52372</c:v>
                </c:pt>
                <c:pt idx="8">
                  <c:v>55214</c:v>
                </c:pt>
                <c:pt idx="9">
                  <c:v>53417</c:v>
                </c:pt>
                <c:pt idx="10">
                  <c:v>50000</c:v>
                </c:pt>
              </c:numCache>
            </c:numRef>
          </c:val>
          <c:extLst>
            <c:ext xmlns:c16="http://schemas.microsoft.com/office/drawing/2014/chart" uri="{C3380CC4-5D6E-409C-BE32-E72D297353CC}">
              <c16:uniqueId val="{00000002-FDFE-4DCA-9973-64A7ED3FCF1E}"/>
            </c:ext>
          </c:extLst>
        </c:ser>
        <c:dLbls>
          <c:showLegendKey val="0"/>
          <c:showVal val="0"/>
          <c:showCatName val="0"/>
          <c:showSerName val="0"/>
          <c:showPercent val="0"/>
          <c:showBubbleSize val="0"/>
        </c:dLbls>
        <c:gapWidth val="63"/>
        <c:overlap val="-27"/>
        <c:axId val="568596384"/>
        <c:axId val="568593504"/>
      </c:barChart>
      <c:catAx>
        <c:axId val="56859638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tr-TR"/>
          </a:p>
        </c:txPr>
        <c:crossAx val="568593504"/>
        <c:crosses val="autoZero"/>
        <c:auto val="1"/>
        <c:lblAlgn val="ctr"/>
        <c:lblOffset val="100"/>
        <c:noMultiLvlLbl val="0"/>
      </c:catAx>
      <c:valAx>
        <c:axId val="568593504"/>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tr-TR"/>
          </a:p>
        </c:txPr>
        <c:crossAx val="56859638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tr-TR"/>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tr-T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solidFill>
              <a:schemeClr val="accent1"/>
            </a:solidFill>
            <a:ln>
              <a:solidFill>
                <a:schemeClr val="accent1"/>
              </a:solidFill>
            </a:ln>
            <a:effectLst/>
          </c:spPr>
          <c:invertIfNegative val="0"/>
          <c:cat>
            <c:numRef>
              <c:f>Sayfa1!$A$18:$A$27</c:f>
              <c:numCache>
                <c:formatCode>General</c:formatCode>
                <c:ptCount val="10"/>
                <c:pt idx="0">
                  <c:v>25</c:v>
                </c:pt>
                <c:pt idx="1">
                  <c:v>28</c:v>
                </c:pt>
                <c:pt idx="2">
                  <c:v>10</c:v>
                </c:pt>
                <c:pt idx="3">
                  <c:v>13</c:v>
                </c:pt>
                <c:pt idx="4">
                  <c:v>22</c:v>
                </c:pt>
                <c:pt idx="5">
                  <c:v>14</c:v>
                </c:pt>
                <c:pt idx="6">
                  <c:v>23</c:v>
                </c:pt>
                <c:pt idx="7">
                  <c:v>20</c:v>
                </c:pt>
                <c:pt idx="8">
                  <c:v>31</c:v>
                </c:pt>
                <c:pt idx="9">
                  <c:v>27</c:v>
                </c:pt>
              </c:numCache>
            </c:numRef>
          </c:cat>
          <c:val>
            <c:numRef>
              <c:f>Sayfa1!$C$18:$C$27</c:f>
              <c:numCache>
                <c:formatCode>#,##0</c:formatCode>
                <c:ptCount val="10"/>
                <c:pt idx="0">
                  <c:v>15446</c:v>
                </c:pt>
                <c:pt idx="1">
                  <c:v>13555</c:v>
                </c:pt>
                <c:pt idx="2">
                  <c:v>12629</c:v>
                </c:pt>
                <c:pt idx="3">
                  <c:v>8938</c:v>
                </c:pt>
                <c:pt idx="4">
                  <c:v>8580</c:v>
                </c:pt>
                <c:pt idx="5">
                  <c:v>8286</c:v>
                </c:pt>
                <c:pt idx="6">
                  <c:v>6851</c:v>
                </c:pt>
                <c:pt idx="7">
                  <c:v>6367</c:v>
                </c:pt>
                <c:pt idx="8">
                  <c:v>6185</c:v>
                </c:pt>
                <c:pt idx="9">
                  <c:v>5095</c:v>
                </c:pt>
              </c:numCache>
            </c:numRef>
          </c:val>
          <c:extLst>
            <c:ext xmlns:c16="http://schemas.microsoft.com/office/drawing/2014/chart" uri="{C3380CC4-5D6E-409C-BE32-E72D297353CC}">
              <c16:uniqueId val="{00000000-B22E-4249-BF25-6A921CB2D345}"/>
            </c:ext>
          </c:extLst>
        </c:ser>
        <c:ser>
          <c:idx val="1"/>
          <c:order val="1"/>
          <c:spPr>
            <a:solidFill>
              <a:schemeClr val="accent2"/>
            </a:solidFill>
            <a:ln>
              <a:noFill/>
            </a:ln>
            <a:effectLst/>
          </c:spPr>
          <c:invertIfNegative val="0"/>
          <c:cat>
            <c:numRef>
              <c:f>Sayfa1!$A$18:$A$27</c:f>
              <c:numCache>
                <c:formatCode>General</c:formatCode>
                <c:ptCount val="10"/>
                <c:pt idx="0">
                  <c:v>25</c:v>
                </c:pt>
                <c:pt idx="1">
                  <c:v>28</c:v>
                </c:pt>
                <c:pt idx="2">
                  <c:v>10</c:v>
                </c:pt>
                <c:pt idx="3">
                  <c:v>13</c:v>
                </c:pt>
                <c:pt idx="4">
                  <c:v>22</c:v>
                </c:pt>
                <c:pt idx="5">
                  <c:v>14</c:v>
                </c:pt>
                <c:pt idx="6">
                  <c:v>23</c:v>
                </c:pt>
                <c:pt idx="7">
                  <c:v>20</c:v>
                </c:pt>
                <c:pt idx="8">
                  <c:v>31</c:v>
                </c:pt>
                <c:pt idx="9">
                  <c:v>27</c:v>
                </c:pt>
              </c:numCache>
            </c:numRef>
          </c:cat>
          <c:val>
            <c:numRef>
              <c:f>Sayfa1!$A$18:$A$27</c:f>
              <c:numCache>
                <c:formatCode>General</c:formatCode>
                <c:ptCount val="10"/>
                <c:pt idx="0">
                  <c:v>25</c:v>
                </c:pt>
                <c:pt idx="1">
                  <c:v>28</c:v>
                </c:pt>
                <c:pt idx="2">
                  <c:v>10</c:v>
                </c:pt>
                <c:pt idx="3">
                  <c:v>13</c:v>
                </c:pt>
                <c:pt idx="4">
                  <c:v>22</c:v>
                </c:pt>
                <c:pt idx="5">
                  <c:v>14</c:v>
                </c:pt>
                <c:pt idx="6">
                  <c:v>23</c:v>
                </c:pt>
                <c:pt idx="7">
                  <c:v>20</c:v>
                </c:pt>
                <c:pt idx="8">
                  <c:v>31</c:v>
                </c:pt>
                <c:pt idx="9">
                  <c:v>27</c:v>
                </c:pt>
              </c:numCache>
            </c:numRef>
          </c:val>
          <c:extLst>
            <c:ext xmlns:c16="http://schemas.microsoft.com/office/drawing/2014/chart" uri="{C3380CC4-5D6E-409C-BE32-E72D297353CC}">
              <c16:uniqueId val="{00000001-B22E-4249-BF25-6A921CB2D345}"/>
            </c:ext>
          </c:extLst>
        </c:ser>
        <c:dLbls>
          <c:showLegendKey val="0"/>
          <c:showVal val="0"/>
          <c:showCatName val="0"/>
          <c:showSerName val="0"/>
          <c:showPercent val="0"/>
          <c:showBubbleSize val="0"/>
        </c:dLbls>
        <c:gapWidth val="0"/>
        <c:overlap val="-27"/>
        <c:axId val="647073648"/>
        <c:axId val="647057328"/>
      </c:barChart>
      <c:catAx>
        <c:axId val="64707364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tr-TR"/>
          </a:p>
        </c:txPr>
        <c:crossAx val="647057328"/>
        <c:crosses val="autoZero"/>
        <c:auto val="1"/>
        <c:lblAlgn val="ctr"/>
        <c:lblOffset val="100"/>
        <c:noMultiLvlLbl val="0"/>
      </c:catAx>
      <c:valAx>
        <c:axId val="647057328"/>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tr-TR"/>
          </a:p>
        </c:txPr>
        <c:crossAx val="647073648"/>
        <c:crosses val="autoZero"/>
        <c:crossBetween val="between"/>
      </c:valAx>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tr-TR"/>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Slayt Numarası Yer Tutucusu 7"/>
          <p:cNvSpPr>
            <a:spLocks noGrp="1"/>
          </p:cNvSpPr>
          <p:nvPr>
            <p:ph type="sldNum" sz="quarter" idx="3"/>
          </p:nvPr>
        </p:nvSpPr>
        <p:spPr>
          <a:xfrm>
            <a:off x="3970159" y="8830086"/>
            <a:ext cx="3038604" cy="464820"/>
          </a:xfrm>
          <a:prstGeom prst="rect">
            <a:avLst/>
          </a:prstGeom>
        </p:spPr>
        <p:txBody>
          <a:bodyPr vert="horz" lIns="91440" tIns="45720" rIns="91440" bIns="45720" rtlCol="0" anchor="b"/>
          <a:lstStyle>
            <a:lvl1pPr algn="r">
              <a:defRPr sz="1200"/>
            </a:lvl1pPr>
          </a:lstStyle>
          <a:p>
            <a:fld id="{C092B6BB-99DC-4061-973C-F71337C13273}" type="slidenum">
              <a:rPr lang="tr-TR" smtClean="0"/>
              <a:t>‹#›</a:t>
            </a:fld>
            <a:endParaRPr lang="tr-TR" dirty="0"/>
          </a:p>
        </p:txBody>
      </p:sp>
    </p:spTree>
    <p:extLst>
      <p:ext uri="{BB962C8B-B14F-4D97-AF65-F5344CB8AC3E}">
        <p14:creationId xmlns:p14="http://schemas.microsoft.com/office/powerpoint/2010/main" val="861762221"/>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4" y="1"/>
            <a:ext cx="3037840" cy="464821"/>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970940" y="1"/>
            <a:ext cx="3037840" cy="464821"/>
          </a:xfrm>
          <a:prstGeom prst="rect">
            <a:avLst/>
          </a:prstGeom>
        </p:spPr>
        <p:txBody>
          <a:bodyPr vert="horz" lIns="91440" tIns="45720" rIns="91440" bIns="45720" rtlCol="0"/>
          <a:lstStyle>
            <a:lvl1pPr algn="r">
              <a:defRPr sz="1200"/>
            </a:lvl1pPr>
          </a:lstStyle>
          <a:p>
            <a:fld id="{931835CF-D5BA-4F62-A2FB-69E8B863DB73}" type="datetimeFigureOut">
              <a:rPr lang="tr-TR" smtClean="0"/>
              <a:pPr/>
              <a:t>22.04.2025</a:t>
            </a:fld>
            <a:endParaRPr lang="tr-TR"/>
          </a:p>
        </p:txBody>
      </p:sp>
      <p:sp>
        <p:nvSpPr>
          <p:cNvPr id="4" name="3 Slayt Görüntüsü Yer Tutucusu"/>
          <p:cNvSpPr>
            <a:spLocks noGrp="1" noRot="1" noChangeAspect="1"/>
          </p:cNvSpPr>
          <p:nvPr>
            <p:ph type="sldImg" idx="2"/>
          </p:nvPr>
        </p:nvSpPr>
        <p:spPr>
          <a:xfrm>
            <a:off x="1182688" y="696913"/>
            <a:ext cx="4645025" cy="3484562"/>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701041" y="4415791"/>
            <a:ext cx="5608320" cy="4183381"/>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6" name="5 Altbilgi Yer Tutucusu"/>
          <p:cNvSpPr>
            <a:spLocks noGrp="1"/>
          </p:cNvSpPr>
          <p:nvPr>
            <p:ph type="ftr" sz="quarter" idx="4"/>
          </p:nvPr>
        </p:nvSpPr>
        <p:spPr>
          <a:xfrm>
            <a:off x="4" y="8829968"/>
            <a:ext cx="3037840" cy="464821"/>
          </a:xfrm>
          <a:prstGeom prst="rect">
            <a:avLst/>
          </a:prstGeom>
        </p:spPr>
        <p:txBody>
          <a:bodyPr vert="horz" lIns="91440" tIns="45720" rIns="91440" bIns="45720" rtlCol="0" anchor="b"/>
          <a:lstStyle>
            <a:lvl1pPr algn="l">
              <a:defRPr sz="1200"/>
            </a:lvl1pPr>
          </a:lstStyle>
          <a:p>
            <a:r>
              <a:rPr lang="tr-TR"/>
              <a:t>1/40</a:t>
            </a:r>
          </a:p>
        </p:txBody>
      </p:sp>
      <p:sp>
        <p:nvSpPr>
          <p:cNvPr id="7" name="6 Slayt Numarası Yer Tutucusu"/>
          <p:cNvSpPr>
            <a:spLocks noGrp="1"/>
          </p:cNvSpPr>
          <p:nvPr>
            <p:ph type="sldNum" sz="quarter" idx="5"/>
          </p:nvPr>
        </p:nvSpPr>
        <p:spPr>
          <a:xfrm>
            <a:off x="3970940" y="8829968"/>
            <a:ext cx="3037840" cy="464821"/>
          </a:xfrm>
          <a:prstGeom prst="rect">
            <a:avLst/>
          </a:prstGeom>
        </p:spPr>
        <p:txBody>
          <a:bodyPr vert="horz" lIns="91440" tIns="45720" rIns="91440" bIns="45720" rtlCol="0" anchor="b"/>
          <a:lstStyle>
            <a:lvl1pPr algn="r">
              <a:defRPr sz="1200"/>
            </a:lvl1pPr>
          </a:lstStyle>
          <a:p>
            <a:fld id="{5AFB158D-2703-4F37-A0F8-85F325B4453D}" type="slidenum">
              <a:rPr lang="tr-TR" smtClean="0"/>
              <a:pPr/>
              <a:t>‹#›</a:t>
            </a:fld>
            <a:endParaRPr lang="tr-TR"/>
          </a:p>
        </p:txBody>
      </p:sp>
    </p:spTree>
    <p:extLst>
      <p:ext uri="{BB962C8B-B14F-4D97-AF65-F5344CB8AC3E}">
        <p14:creationId xmlns:p14="http://schemas.microsoft.com/office/powerpoint/2010/main" val="1015443278"/>
      </p:ext>
    </p:extLst>
  </p:cSld>
  <p:clrMap bg1="lt1" tx1="dk1" bg2="lt2" tx2="dk2" accent1="accent1" accent2="accent2" accent3="accent3" accent4="accent4" accent5="accent5" accent6="accent6" hlink="hlink" folHlink="folHlink"/>
  <p:hf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sz="1500" kern="1200" dirty="0">
              <a:solidFill>
                <a:schemeClr val="tx1"/>
              </a:solidFill>
              <a:effectLst/>
              <a:latin typeface="+mn-lt"/>
              <a:ea typeface="+mn-ea"/>
              <a:cs typeface="+mn-cs"/>
            </a:endParaRPr>
          </a:p>
        </p:txBody>
      </p:sp>
      <p:sp>
        <p:nvSpPr>
          <p:cNvPr id="4" name="3 Slayt Numarası Yer Tutucusu"/>
          <p:cNvSpPr>
            <a:spLocks noGrp="1"/>
          </p:cNvSpPr>
          <p:nvPr>
            <p:ph type="sldNum" sz="quarter" idx="10"/>
          </p:nvPr>
        </p:nvSpPr>
        <p:spPr/>
        <p:txBody>
          <a:bodyPr/>
          <a:lstStyle/>
          <a:p>
            <a:fld id="{5AFB158D-2703-4F37-A0F8-85F325B4453D}" type="slidenum">
              <a:rPr lang="tr-TR" smtClean="0"/>
              <a:pPr/>
              <a:t>1</a:t>
            </a:fld>
            <a:endParaRPr lang="tr-TR"/>
          </a:p>
        </p:txBody>
      </p:sp>
      <p:sp>
        <p:nvSpPr>
          <p:cNvPr id="5" name="Altbilgi Yer Tutucusu 4"/>
          <p:cNvSpPr>
            <a:spLocks noGrp="1"/>
          </p:cNvSpPr>
          <p:nvPr>
            <p:ph type="ftr" sz="quarter" idx="11"/>
          </p:nvPr>
        </p:nvSpPr>
        <p:spPr/>
        <p:txBody>
          <a:bodyPr/>
          <a:lstStyle/>
          <a:p>
            <a:r>
              <a:rPr lang="tr-TR"/>
              <a:t>1/40</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Altbilgi Yer Tutucusu 3"/>
          <p:cNvSpPr>
            <a:spLocks noGrp="1"/>
          </p:cNvSpPr>
          <p:nvPr>
            <p:ph type="ftr" sz="quarter" idx="10"/>
          </p:nvPr>
        </p:nvSpPr>
        <p:spPr/>
        <p:txBody>
          <a:bodyPr/>
          <a:lstStyle/>
          <a:p>
            <a:r>
              <a:rPr lang="tr-TR"/>
              <a:t>1/40</a:t>
            </a:r>
          </a:p>
        </p:txBody>
      </p:sp>
      <p:sp>
        <p:nvSpPr>
          <p:cNvPr id="5" name="Slayt Numarası Yer Tutucusu 4"/>
          <p:cNvSpPr>
            <a:spLocks noGrp="1"/>
          </p:cNvSpPr>
          <p:nvPr>
            <p:ph type="sldNum" sz="quarter" idx="11"/>
          </p:nvPr>
        </p:nvSpPr>
        <p:spPr/>
        <p:txBody>
          <a:bodyPr/>
          <a:lstStyle/>
          <a:p>
            <a:fld id="{5AFB158D-2703-4F37-A0F8-85F325B4453D}" type="slidenum">
              <a:rPr lang="tr-TR" smtClean="0"/>
              <a:pPr/>
              <a:t>14</a:t>
            </a:fld>
            <a:endParaRPr lang="tr-TR"/>
          </a:p>
        </p:txBody>
      </p:sp>
    </p:spTree>
    <p:extLst>
      <p:ext uri="{BB962C8B-B14F-4D97-AF65-F5344CB8AC3E}">
        <p14:creationId xmlns:p14="http://schemas.microsoft.com/office/powerpoint/2010/main" val="7767946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5AFB158D-2703-4F37-A0F8-85F325B4453D}" type="slidenum">
              <a:rPr lang="tr-TR" smtClean="0"/>
              <a:pPr/>
              <a:t>38</a:t>
            </a:fld>
            <a:endParaRPr lang="tr-TR"/>
          </a:p>
        </p:txBody>
      </p:sp>
      <p:sp>
        <p:nvSpPr>
          <p:cNvPr id="5" name="Altbilgi Yer Tutucusu 4"/>
          <p:cNvSpPr>
            <a:spLocks noGrp="1"/>
          </p:cNvSpPr>
          <p:nvPr>
            <p:ph type="ftr" sz="quarter" idx="11"/>
          </p:nvPr>
        </p:nvSpPr>
        <p:spPr/>
        <p:txBody>
          <a:bodyPr/>
          <a:lstStyle/>
          <a:p>
            <a:r>
              <a:rPr lang="tr-TR"/>
              <a:t>1/40</a:t>
            </a:r>
          </a:p>
        </p:txBody>
      </p:sp>
    </p:spTree>
    <p:extLst>
      <p:ext uri="{BB962C8B-B14F-4D97-AF65-F5344CB8AC3E}">
        <p14:creationId xmlns:p14="http://schemas.microsoft.com/office/powerpoint/2010/main" val="1376764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5AFB158D-2703-4F37-A0F8-85F325B4453D}" type="slidenum">
              <a:rPr lang="tr-TR" smtClean="0"/>
              <a:pPr/>
              <a:t>57</a:t>
            </a:fld>
            <a:endParaRPr lang="tr-TR"/>
          </a:p>
        </p:txBody>
      </p:sp>
    </p:spTree>
    <p:extLst>
      <p:ext uri="{BB962C8B-B14F-4D97-AF65-F5344CB8AC3E}">
        <p14:creationId xmlns:p14="http://schemas.microsoft.com/office/powerpoint/2010/main" val="23395593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514517C-870F-9C18-0E38-FCA2976708E6}"/>
            </a:ext>
          </a:extLst>
        </p:cNvPr>
        <p:cNvGrpSpPr/>
        <p:nvPr/>
      </p:nvGrpSpPr>
      <p:grpSpPr>
        <a:xfrm>
          <a:off x="0" y="0"/>
          <a:ext cx="0" cy="0"/>
          <a:chOff x="0" y="0"/>
          <a:chExt cx="0" cy="0"/>
        </a:xfrm>
      </p:grpSpPr>
      <p:sp>
        <p:nvSpPr>
          <p:cNvPr id="2" name="Slayt Görüntüsü Yer Tutucusu 1">
            <a:extLst>
              <a:ext uri="{FF2B5EF4-FFF2-40B4-BE49-F238E27FC236}">
                <a16:creationId xmlns:a16="http://schemas.microsoft.com/office/drawing/2014/main" id="{A6FC9C07-A01A-5302-EC18-90909A161CE7}"/>
              </a:ext>
            </a:extLst>
          </p:cNvPr>
          <p:cNvSpPr>
            <a:spLocks noGrp="1" noRot="1" noChangeAspect="1"/>
          </p:cNvSpPr>
          <p:nvPr>
            <p:ph type="sldImg"/>
          </p:nvPr>
        </p:nvSpPr>
        <p:spPr/>
      </p:sp>
      <p:sp>
        <p:nvSpPr>
          <p:cNvPr id="3" name="Not Yer Tutucusu 2">
            <a:extLst>
              <a:ext uri="{FF2B5EF4-FFF2-40B4-BE49-F238E27FC236}">
                <a16:creationId xmlns:a16="http://schemas.microsoft.com/office/drawing/2014/main" id="{6396D0D2-BF1F-4336-766D-5E04828E3689}"/>
              </a:ext>
            </a:extLst>
          </p:cNvPr>
          <p:cNvSpPr>
            <a:spLocks noGrp="1"/>
          </p:cNvSpPr>
          <p:nvPr>
            <p:ph type="body" idx="1"/>
          </p:nvPr>
        </p:nvSpPr>
        <p:spPr/>
        <p:txBody>
          <a:bodyPr/>
          <a:lstStyle/>
          <a:p>
            <a:endParaRPr lang="tr-TR" dirty="0"/>
          </a:p>
        </p:txBody>
      </p:sp>
      <p:sp>
        <p:nvSpPr>
          <p:cNvPr id="4" name="Slayt Numarası Yer Tutucusu 3">
            <a:extLst>
              <a:ext uri="{FF2B5EF4-FFF2-40B4-BE49-F238E27FC236}">
                <a16:creationId xmlns:a16="http://schemas.microsoft.com/office/drawing/2014/main" id="{5ABAA98A-078B-865C-4EC1-835FD6A47D21}"/>
              </a:ext>
            </a:extLst>
          </p:cNvPr>
          <p:cNvSpPr>
            <a:spLocks noGrp="1"/>
          </p:cNvSpPr>
          <p:nvPr>
            <p:ph type="sldNum" sz="quarter" idx="10"/>
          </p:nvPr>
        </p:nvSpPr>
        <p:spPr/>
        <p:txBody>
          <a:bodyPr/>
          <a:lstStyle/>
          <a:p>
            <a:fld id="{5AFB158D-2703-4F37-A0F8-85F325B4453D}" type="slidenum">
              <a:rPr lang="tr-TR" smtClean="0"/>
              <a:pPr/>
              <a:t>58</a:t>
            </a:fld>
            <a:endParaRPr lang="tr-TR"/>
          </a:p>
        </p:txBody>
      </p:sp>
    </p:spTree>
    <p:extLst>
      <p:ext uri="{BB962C8B-B14F-4D97-AF65-F5344CB8AC3E}">
        <p14:creationId xmlns:p14="http://schemas.microsoft.com/office/powerpoint/2010/main" val="1434481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5AFB158D-2703-4F37-A0F8-85F325B4453D}" type="slidenum">
              <a:rPr lang="tr-TR" smtClean="0"/>
              <a:pPr/>
              <a:t>59</a:t>
            </a:fld>
            <a:endParaRPr lang="tr-TR"/>
          </a:p>
        </p:txBody>
      </p:sp>
    </p:spTree>
    <p:extLst>
      <p:ext uri="{BB962C8B-B14F-4D97-AF65-F5344CB8AC3E}">
        <p14:creationId xmlns:p14="http://schemas.microsoft.com/office/powerpoint/2010/main" val="6094631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a:t>Asıl başlık stili için tıklatın</a:t>
            </a: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p>
        </p:txBody>
      </p:sp>
      <p:sp>
        <p:nvSpPr>
          <p:cNvPr id="4" name="3 Veri Yer Tutucusu"/>
          <p:cNvSpPr>
            <a:spLocks noGrp="1"/>
          </p:cNvSpPr>
          <p:nvPr>
            <p:ph type="dt" sz="half" idx="10"/>
          </p:nvPr>
        </p:nvSpPr>
        <p:spPr>
          <a:xfrm>
            <a:off x="457200" y="6356350"/>
            <a:ext cx="2133600" cy="365125"/>
          </a:xfrm>
          <a:prstGeom prst="rect">
            <a:avLst/>
          </a:prstGeom>
        </p:spPr>
        <p:txBody>
          <a:bodyPr/>
          <a:lstStyle/>
          <a:p>
            <a:fld id="{90C2D762-41C1-4078-9615-DDCE84F869FD}" type="datetime1">
              <a:rPr lang="tr-TR" smtClean="0"/>
              <a:t>22.04.2025</a:t>
            </a:fld>
            <a:endParaRPr lang="tr-TR"/>
          </a:p>
        </p:txBody>
      </p:sp>
      <p:sp>
        <p:nvSpPr>
          <p:cNvPr id="5" name="4 Altbilgi Yer Tutucusu"/>
          <p:cNvSpPr>
            <a:spLocks noGrp="1"/>
          </p:cNvSpPr>
          <p:nvPr>
            <p:ph type="ftr" sz="quarter" idx="11"/>
          </p:nvPr>
        </p:nvSpPr>
        <p:spPr>
          <a:xfrm>
            <a:off x="3124200" y="6356350"/>
            <a:ext cx="2895600" cy="365125"/>
          </a:xfrm>
          <a:prstGeom prst="rect">
            <a:avLst/>
          </a:prstGeom>
        </p:spPr>
        <p:txBody>
          <a:bodyPr/>
          <a:lstStyle/>
          <a:p>
            <a:endParaRPr lang="tr-TR"/>
          </a:p>
        </p:txBody>
      </p:sp>
      <p:sp>
        <p:nvSpPr>
          <p:cNvPr id="6" name="5 Slayt Numarası Yer Tutucusu"/>
          <p:cNvSpPr>
            <a:spLocks noGrp="1"/>
          </p:cNvSpPr>
          <p:nvPr>
            <p:ph type="sldNum" sz="quarter" idx="12"/>
          </p:nvPr>
        </p:nvSpPr>
        <p:spPr>
          <a:xfrm>
            <a:off x="6553200" y="6356350"/>
            <a:ext cx="2133600" cy="365125"/>
          </a:xfrm>
          <a:prstGeom prst="rect">
            <a:avLst/>
          </a:prstGeom>
        </p:spPr>
        <p:txBody>
          <a:bodyPr/>
          <a:lstStyle/>
          <a:p>
            <a:fld id="{13AF967F-37FB-49E9-BACA-2CAFCE53F953}" type="slidenum">
              <a:rPr lang="tr-TR" smtClean="0"/>
              <a:pPr/>
              <a:t>‹#›</a:t>
            </a:fld>
            <a:endParaRPr lang="tr-TR"/>
          </a:p>
        </p:txBody>
      </p:sp>
      <p:cxnSp>
        <p:nvCxnSpPr>
          <p:cNvPr id="7" name="6 Düz Bağlayıcı"/>
          <p:cNvCxnSpPr/>
          <p:nvPr userDrawn="1"/>
        </p:nvCxnSpPr>
        <p:spPr>
          <a:xfrm>
            <a:off x="0" y="404664"/>
            <a:ext cx="0" cy="0"/>
          </a:xfrm>
          <a:prstGeom prst="line">
            <a:avLst/>
          </a:prstGeom>
          <a:ln w="50800">
            <a:solidFill>
              <a:schemeClr val="bg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Dikey Metin Yer Tutucusu"/>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a:xfrm>
            <a:off x="457200" y="6356350"/>
            <a:ext cx="2133600" cy="365125"/>
          </a:xfrm>
          <a:prstGeom prst="rect">
            <a:avLst/>
          </a:prstGeom>
        </p:spPr>
        <p:txBody>
          <a:bodyPr/>
          <a:lstStyle/>
          <a:p>
            <a:fld id="{A6F9F128-1D66-4F28-959C-92A977012C3E}" type="datetime1">
              <a:rPr lang="tr-TR" smtClean="0"/>
              <a:t>22.04.2025</a:t>
            </a:fld>
            <a:endParaRPr lang="tr-TR"/>
          </a:p>
        </p:txBody>
      </p:sp>
      <p:sp>
        <p:nvSpPr>
          <p:cNvPr id="5" name="4 Altbilgi Yer Tutucusu"/>
          <p:cNvSpPr>
            <a:spLocks noGrp="1"/>
          </p:cNvSpPr>
          <p:nvPr>
            <p:ph type="ftr" sz="quarter" idx="11"/>
          </p:nvPr>
        </p:nvSpPr>
        <p:spPr>
          <a:xfrm>
            <a:off x="3124200" y="6356350"/>
            <a:ext cx="2895600" cy="365125"/>
          </a:xfrm>
          <a:prstGeom prst="rect">
            <a:avLst/>
          </a:prstGeom>
        </p:spPr>
        <p:txBody>
          <a:bodyPr/>
          <a:lstStyle/>
          <a:p>
            <a:endParaRPr lang="tr-TR"/>
          </a:p>
        </p:txBody>
      </p:sp>
      <p:sp>
        <p:nvSpPr>
          <p:cNvPr id="6" name="5 Slayt Numarası Yer Tutucusu"/>
          <p:cNvSpPr>
            <a:spLocks noGrp="1"/>
          </p:cNvSpPr>
          <p:nvPr>
            <p:ph type="sldNum" sz="quarter" idx="12"/>
          </p:nvPr>
        </p:nvSpPr>
        <p:spPr>
          <a:xfrm>
            <a:off x="6553200" y="6356350"/>
            <a:ext cx="2133600" cy="365125"/>
          </a:xfrm>
          <a:prstGeom prst="rect">
            <a:avLst/>
          </a:prstGeom>
        </p:spPr>
        <p:txBody>
          <a:bodyPr/>
          <a:lstStyle/>
          <a:p>
            <a:fld id="{13AF967F-37FB-49E9-BACA-2CAFCE53F953}"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a:t>Asıl başlık stili için tıklatın</a:t>
            </a: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a:xfrm>
            <a:off x="457200" y="6356350"/>
            <a:ext cx="2133600" cy="365125"/>
          </a:xfrm>
          <a:prstGeom prst="rect">
            <a:avLst/>
          </a:prstGeom>
        </p:spPr>
        <p:txBody>
          <a:bodyPr/>
          <a:lstStyle/>
          <a:p>
            <a:fld id="{075AC02D-92F2-4404-8CDE-D4A3A2934308}" type="datetime1">
              <a:rPr lang="tr-TR" smtClean="0"/>
              <a:t>22.04.2025</a:t>
            </a:fld>
            <a:endParaRPr lang="tr-TR"/>
          </a:p>
        </p:txBody>
      </p:sp>
      <p:sp>
        <p:nvSpPr>
          <p:cNvPr id="5" name="4 Altbilgi Yer Tutucusu"/>
          <p:cNvSpPr>
            <a:spLocks noGrp="1"/>
          </p:cNvSpPr>
          <p:nvPr>
            <p:ph type="ftr" sz="quarter" idx="11"/>
          </p:nvPr>
        </p:nvSpPr>
        <p:spPr>
          <a:xfrm>
            <a:off x="3124200" y="6356350"/>
            <a:ext cx="2895600" cy="365125"/>
          </a:xfrm>
          <a:prstGeom prst="rect">
            <a:avLst/>
          </a:prstGeom>
        </p:spPr>
        <p:txBody>
          <a:bodyPr/>
          <a:lstStyle/>
          <a:p>
            <a:endParaRPr lang="tr-TR"/>
          </a:p>
        </p:txBody>
      </p:sp>
      <p:sp>
        <p:nvSpPr>
          <p:cNvPr id="6" name="5 Slayt Numarası Yer Tutucusu"/>
          <p:cNvSpPr>
            <a:spLocks noGrp="1"/>
          </p:cNvSpPr>
          <p:nvPr>
            <p:ph type="sldNum" sz="quarter" idx="12"/>
          </p:nvPr>
        </p:nvSpPr>
        <p:spPr>
          <a:xfrm>
            <a:off x="6553200" y="6356350"/>
            <a:ext cx="2133600" cy="365125"/>
          </a:xfrm>
          <a:prstGeom prst="rect">
            <a:avLst/>
          </a:prstGeom>
        </p:spPr>
        <p:txBody>
          <a:bodyPr/>
          <a:lstStyle/>
          <a:p>
            <a:fld id="{13AF967F-37FB-49E9-BACA-2CAFCE53F953}"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idx="1"/>
          </p:nvPr>
        </p:nvSpPr>
        <p:spPr/>
        <p:txBody>
          <a:bodyPr/>
          <a:lstStyle>
            <a:lvl2pPr>
              <a:buClrTx/>
              <a:buSzPct val="70000"/>
              <a:buFont typeface="Calibri" pitchFamily="34" charset="0"/>
              <a:buChar char="→"/>
              <a:defRPr sz="2800">
                <a:solidFill>
                  <a:schemeClr val="tx1"/>
                </a:solidFill>
              </a:defRPr>
            </a:lvl2pPr>
          </a:lstStyle>
          <a:p>
            <a:pPr lvl="0"/>
            <a:r>
              <a:rPr lang="tr-TR" dirty="0"/>
              <a:t>Asıl metin stillerini düzenlemek için tıklatın</a:t>
            </a:r>
          </a:p>
          <a:p>
            <a:pPr lvl="1"/>
            <a:r>
              <a:rPr lang="tr-TR" dirty="0"/>
              <a:t>İkinci düzey</a:t>
            </a:r>
          </a:p>
          <a:p>
            <a:pPr lvl="2"/>
            <a:r>
              <a:rPr lang="tr-TR" dirty="0"/>
              <a:t>Üçüncü düzey</a:t>
            </a:r>
          </a:p>
          <a:p>
            <a:pPr lvl="3"/>
            <a:r>
              <a:rPr lang="tr-TR" dirty="0"/>
              <a:t>Dördüncü düzey</a:t>
            </a:r>
          </a:p>
          <a:p>
            <a:pPr lvl="4"/>
            <a:r>
              <a:rPr lang="tr-TR" dirty="0"/>
              <a:t>Beşinci düzey</a:t>
            </a:r>
          </a:p>
        </p:txBody>
      </p:sp>
      <p:sp>
        <p:nvSpPr>
          <p:cNvPr id="4" name="3 Veri Yer Tutucusu"/>
          <p:cNvSpPr>
            <a:spLocks noGrp="1"/>
          </p:cNvSpPr>
          <p:nvPr>
            <p:ph type="dt" sz="half" idx="10"/>
          </p:nvPr>
        </p:nvSpPr>
        <p:spPr>
          <a:xfrm>
            <a:off x="457200" y="6356350"/>
            <a:ext cx="2133600" cy="365125"/>
          </a:xfrm>
          <a:prstGeom prst="rect">
            <a:avLst/>
          </a:prstGeom>
        </p:spPr>
        <p:txBody>
          <a:bodyPr/>
          <a:lstStyle/>
          <a:p>
            <a:fld id="{6EC7BF26-1827-4A7E-BCB8-5A5DF410E1CB}" type="datetime1">
              <a:rPr lang="tr-TR" smtClean="0"/>
              <a:t>22.04.2025</a:t>
            </a:fld>
            <a:endParaRPr lang="tr-TR"/>
          </a:p>
        </p:txBody>
      </p:sp>
      <p:sp>
        <p:nvSpPr>
          <p:cNvPr id="5" name="4 Altbilgi Yer Tutucusu"/>
          <p:cNvSpPr>
            <a:spLocks noGrp="1"/>
          </p:cNvSpPr>
          <p:nvPr>
            <p:ph type="ftr" sz="quarter" idx="11"/>
          </p:nvPr>
        </p:nvSpPr>
        <p:spPr>
          <a:xfrm>
            <a:off x="3124200" y="6356350"/>
            <a:ext cx="2895600" cy="365125"/>
          </a:xfrm>
          <a:prstGeom prst="rect">
            <a:avLst/>
          </a:prstGeom>
        </p:spPr>
        <p:txBody>
          <a:bodyPr/>
          <a:lstStyle/>
          <a:p>
            <a:endParaRPr lang="tr-TR"/>
          </a:p>
        </p:txBody>
      </p:sp>
      <p:sp>
        <p:nvSpPr>
          <p:cNvPr id="6" name="5 Slayt Numarası Yer Tutucusu"/>
          <p:cNvSpPr>
            <a:spLocks noGrp="1"/>
          </p:cNvSpPr>
          <p:nvPr>
            <p:ph type="sldNum" sz="quarter" idx="12"/>
          </p:nvPr>
        </p:nvSpPr>
        <p:spPr>
          <a:xfrm>
            <a:off x="6553200" y="6356350"/>
            <a:ext cx="2133600" cy="365125"/>
          </a:xfrm>
          <a:prstGeom prst="rect">
            <a:avLst/>
          </a:prstGeom>
        </p:spPr>
        <p:txBody>
          <a:bodyPr/>
          <a:lstStyle/>
          <a:p>
            <a:fld id="{13AF967F-37FB-49E9-BACA-2CAFCE53F953}"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a:t>Asıl başlık stili için tıklatın</a:t>
            </a: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3 Veri Yer Tutucusu"/>
          <p:cNvSpPr>
            <a:spLocks noGrp="1"/>
          </p:cNvSpPr>
          <p:nvPr>
            <p:ph type="dt" sz="half" idx="10"/>
          </p:nvPr>
        </p:nvSpPr>
        <p:spPr>
          <a:xfrm>
            <a:off x="457200" y="6356350"/>
            <a:ext cx="2133600" cy="365125"/>
          </a:xfrm>
          <a:prstGeom prst="rect">
            <a:avLst/>
          </a:prstGeom>
        </p:spPr>
        <p:txBody>
          <a:bodyPr/>
          <a:lstStyle/>
          <a:p>
            <a:fld id="{A077DB4D-05A1-4EE3-B90F-C1B623888817}" type="datetime1">
              <a:rPr lang="tr-TR" smtClean="0"/>
              <a:t>22.04.2025</a:t>
            </a:fld>
            <a:endParaRPr lang="tr-TR"/>
          </a:p>
        </p:txBody>
      </p:sp>
      <p:sp>
        <p:nvSpPr>
          <p:cNvPr id="5" name="4 Altbilgi Yer Tutucusu"/>
          <p:cNvSpPr>
            <a:spLocks noGrp="1"/>
          </p:cNvSpPr>
          <p:nvPr>
            <p:ph type="ftr" sz="quarter" idx="11"/>
          </p:nvPr>
        </p:nvSpPr>
        <p:spPr>
          <a:xfrm>
            <a:off x="3124200" y="6356350"/>
            <a:ext cx="2895600" cy="365125"/>
          </a:xfrm>
          <a:prstGeom prst="rect">
            <a:avLst/>
          </a:prstGeom>
        </p:spPr>
        <p:txBody>
          <a:bodyPr/>
          <a:lstStyle/>
          <a:p>
            <a:endParaRPr lang="tr-TR"/>
          </a:p>
        </p:txBody>
      </p:sp>
      <p:sp>
        <p:nvSpPr>
          <p:cNvPr id="6" name="5 Slayt Numarası Yer Tutucusu"/>
          <p:cNvSpPr>
            <a:spLocks noGrp="1"/>
          </p:cNvSpPr>
          <p:nvPr>
            <p:ph type="sldNum" sz="quarter" idx="12"/>
          </p:nvPr>
        </p:nvSpPr>
        <p:spPr>
          <a:xfrm>
            <a:off x="6553200" y="6356350"/>
            <a:ext cx="2133600" cy="365125"/>
          </a:xfrm>
          <a:prstGeom prst="rect">
            <a:avLst/>
          </a:prstGeom>
        </p:spPr>
        <p:txBody>
          <a:bodyPr/>
          <a:lstStyle/>
          <a:p>
            <a:fld id="{13AF967F-37FB-49E9-BACA-2CAFCE53F953}"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Veri Yer Tutucusu"/>
          <p:cNvSpPr>
            <a:spLocks noGrp="1"/>
          </p:cNvSpPr>
          <p:nvPr>
            <p:ph type="dt" sz="half" idx="10"/>
          </p:nvPr>
        </p:nvSpPr>
        <p:spPr>
          <a:xfrm>
            <a:off x="457200" y="6356350"/>
            <a:ext cx="2133600" cy="365125"/>
          </a:xfrm>
          <a:prstGeom prst="rect">
            <a:avLst/>
          </a:prstGeom>
        </p:spPr>
        <p:txBody>
          <a:bodyPr/>
          <a:lstStyle/>
          <a:p>
            <a:fld id="{3EAB297B-EA23-4D7B-89F5-1D12D069F38B}" type="datetime1">
              <a:rPr lang="tr-TR" smtClean="0"/>
              <a:t>22.04.2025</a:t>
            </a:fld>
            <a:endParaRPr lang="tr-TR"/>
          </a:p>
        </p:txBody>
      </p:sp>
      <p:sp>
        <p:nvSpPr>
          <p:cNvPr id="6" name="5 Altbilgi Yer Tutucusu"/>
          <p:cNvSpPr>
            <a:spLocks noGrp="1"/>
          </p:cNvSpPr>
          <p:nvPr>
            <p:ph type="ftr" sz="quarter" idx="11"/>
          </p:nvPr>
        </p:nvSpPr>
        <p:spPr>
          <a:xfrm>
            <a:off x="3124200" y="6356350"/>
            <a:ext cx="2895600" cy="365125"/>
          </a:xfrm>
          <a:prstGeom prst="rect">
            <a:avLst/>
          </a:prstGeom>
        </p:spPr>
        <p:txBody>
          <a:bodyPr/>
          <a:lstStyle/>
          <a:p>
            <a:endParaRPr lang="tr-TR"/>
          </a:p>
        </p:txBody>
      </p:sp>
      <p:sp>
        <p:nvSpPr>
          <p:cNvPr id="7" name="6 Slayt Numarası Yer Tutucusu"/>
          <p:cNvSpPr>
            <a:spLocks noGrp="1"/>
          </p:cNvSpPr>
          <p:nvPr>
            <p:ph type="sldNum" sz="quarter" idx="12"/>
          </p:nvPr>
        </p:nvSpPr>
        <p:spPr>
          <a:xfrm>
            <a:off x="6553200" y="6356350"/>
            <a:ext cx="2133600" cy="365125"/>
          </a:xfrm>
          <a:prstGeom prst="rect">
            <a:avLst/>
          </a:prstGeom>
        </p:spPr>
        <p:txBody>
          <a:bodyPr/>
          <a:lstStyle/>
          <a:p>
            <a:fld id="{13AF967F-37FB-49E9-BACA-2CAFCE53F953}"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a:t>Asıl başlık stili için tıklatın</a:t>
            </a: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6 Veri Yer Tutucusu"/>
          <p:cNvSpPr>
            <a:spLocks noGrp="1"/>
          </p:cNvSpPr>
          <p:nvPr>
            <p:ph type="dt" sz="half" idx="10"/>
          </p:nvPr>
        </p:nvSpPr>
        <p:spPr>
          <a:xfrm>
            <a:off x="457200" y="6356350"/>
            <a:ext cx="2133600" cy="365125"/>
          </a:xfrm>
          <a:prstGeom prst="rect">
            <a:avLst/>
          </a:prstGeom>
        </p:spPr>
        <p:txBody>
          <a:bodyPr/>
          <a:lstStyle/>
          <a:p>
            <a:fld id="{C3AFEF29-6E09-4D16-818B-5EBB4C910796}" type="datetime1">
              <a:rPr lang="tr-TR" smtClean="0"/>
              <a:t>22.04.2025</a:t>
            </a:fld>
            <a:endParaRPr lang="tr-TR"/>
          </a:p>
        </p:txBody>
      </p:sp>
      <p:sp>
        <p:nvSpPr>
          <p:cNvPr id="8" name="7 Altbilgi Yer Tutucusu"/>
          <p:cNvSpPr>
            <a:spLocks noGrp="1"/>
          </p:cNvSpPr>
          <p:nvPr>
            <p:ph type="ftr" sz="quarter" idx="11"/>
          </p:nvPr>
        </p:nvSpPr>
        <p:spPr>
          <a:xfrm>
            <a:off x="3124200" y="6356350"/>
            <a:ext cx="2895600" cy="365125"/>
          </a:xfrm>
          <a:prstGeom prst="rect">
            <a:avLst/>
          </a:prstGeom>
        </p:spPr>
        <p:txBody>
          <a:bodyPr/>
          <a:lstStyle/>
          <a:p>
            <a:endParaRPr lang="tr-TR"/>
          </a:p>
        </p:txBody>
      </p:sp>
      <p:sp>
        <p:nvSpPr>
          <p:cNvPr id="9" name="8 Slayt Numarası Yer Tutucusu"/>
          <p:cNvSpPr>
            <a:spLocks noGrp="1"/>
          </p:cNvSpPr>
          <p:nvPr>
            <p:ph type="sldNum" sz="quarter" idx="12"/>
          </p:nvPr>
        </p:nvSpPr>
        <p:spPr>
          <a:xfrm>
            <a:off x="6553200" y="6356350"/>
            <a:ext cx="2133600" cy="365125"/>
          </a:xfrm>
          <a:prstGeom prst="rect">
            <a:avLst/>
          </a:prstGeom>
        </p:spPr>
        <p:txBody>
          <a:bodyPr/>
          <a:lstStyle/>
          <a:p>
            <a:fld id="{13AF967F-37FB-49E9-BACA-2CAFCE53F953}"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Veri Yer Tutucusu"/>
          <p:cNvSpPr>
            <a:spLocks noGrp="1"/>
          </p:cNvSpPr>
          <p:nvPr>
            <p:ph type="dt" sz="half" idx="10"/>
          </p:nvPr>
        </p:nvSpPr>
        <p:spPr>
          <a:xfrm>
            <a:off x="457200" y="6356350"/>
            <a:ext cx="2133600" cy="365125"/>
          </a:xfrm>
          <a:prstGeom prst="rect">
            <a:avLst/>
          </a:prstGeom>
        </p:spPr>
        <p:txBody>
          <a:bodyPr/>
          <a:lstStyle/>
          <a:p>
            <a:fld id="{90DF4BAD-BC78-4707-A986-98E848A916F1}" type="datetime1">
              <a:rPr lang="tr-TR" smtClean="0"/>
              <a:t>22.04.2025</a:t>
            </a:fld>
            <a:endParaRPr lang="tr-TR"/>
          </a:p>
        </p:txBody>
      </p:sp>
      <p:sp>
        <p:nvSpPr>
          <p:cNvPr id="4" name="3 Altbilgi Yer Tutucusu"/>
          <p:cNvSpPr>
            <a:spLocks noGrp="1"/>
          </p:cNvSpPr>
          <p:nvPr>
            <p:ph type="ftr" sz="quarter" idx="11"/>
          </p:nvPr>
        </p:nvSpPr>
        <p:spPr>
          <a:xfrm>
            <a:off x="3124200" y="6356350"/>
            <a:ext cx="2895600" cy="365125"/>
          </a:xfrm>
          <a:prstGeom prst="rect">
            <a:avLst/>
          </a:prstGeom>
        </p:spPr>
        <p:txBody>
          <a:bodyPr/>
          <a:lstStyle/>
          <a:p>
            <a:endParaRPr lang="tr-TR"/>
          </a:p>
        </p:txBody>
      </p:sp>
      <p:sp>
        <p:nvSpPr>
          <p:cNvPr id="5" name="4 Slayt Numarası Yer Tutucusu"/>
          <p:cNvSpPr>
            <a:spLocks noGrp="1"/>
          </p:cNvSpPr>
          <p:nvPr>
            <p:ph type="sldNum" sz="quarter" idx="12"/>
          </p:nvPr>
        </p:nvSpPr>
        <p:spPr>
          <a:xfrm>
            <a:off x="6553200" y="6356350"/>
            <a:ext cx="2133600" cy="365125"/>
          </a:xfrm>
          <a:prstGeom prst="rect">
            <a:avLst/>
          </a:prstGeom>
        </p:spPr>
        <p:txBody>
          <a:bodyPr/>
          <a:lstStyle/>
          <a:p>
            <a:fld id="{13AF967F-37FB-49E9-BACA-2CAFCE53F953}"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a:xfrm>
            <a:off x="457200" y="6356350"/>
            <a:ext cx="2133600" cy="365125"/>
          </a:xfrm>
          <a:prstGeom prst="rect">
            <a:avLst/>
          </a:prstGeom>
        </p:spPr>
        <p:txBody>
          <a:bodyPr/>
          <a:lstStyle/>
          <a:p>
            <a:fld id="{E18F3AD5-6A0F-4CE0-8DDF-A2A2EEFEA00D}" type="datetime1">
              <a:rPr lang="tr-TR" smtClean="0"/>
              <a:t>22.04.2025</a:t>
            </a:fld>
            <a:endParaRPr lang="tr-TR"/>
          </a:p>
        </p:txBody>
      </p:sp>
      <p:sp>
        <p:nvSpPr>
          <p:cNvPr id="3" name="2 Altbilgi Yer Tutucusu"/>
          <p:cNvSpPr>
            <a:spLocks noGrp="1"/>
          </p:cNvSpPr>
          <p:nvPr>
            <p:ph type="ftr" sz="quarter" idx="11"/>
          </p:nvPr>
        </p:nvSpPr>
        <p:spPr>
          <a:xfrm>
            <a:off x="3124200" y="6356350"/>
            <a:ext cx="2895600" cy="365125"/>
          </a:xfrm>
          <a:prstGeom prst="rect">
            <a:avLst/>
          </a:prstGeom>
        </p:spPr>
        <p:txBody>
          <a:bodyPr/>
          <a:lstStyle/>
          <a:p>
            <a:endParaRPr lang="tr-TR"/>
          </a:p>
        </p:txBody>
      </p:sp>
      <p:sp>
        <p:nvSpPr>
          <p:cNvPr id="4" name="3 Slayt Numarası Yer Tutucusu"/>
          <p:cNvSpPr>
            <a:spLocks noGrp="1"/>
          </p:cNvSpPr>
          <p:nvPr>
            <p:ph type="sldNum" sz="quarter" idx="12"/>
          </p:nvPr>
        </p:nvSpPr>
        <p:spPr>
          <a:xfrm>
            <a:off x="6553200" y="6356350"/>
            <a:ext cx="2133600" cy="365125"/>
          </a:xfrm>
          <a:prstGeom prst="rect">
            <a:avLst/>
          </a:prstGeom>
        </p:spPr>
        <p:txBody>
          <a:bodyPr/>
          <a:lstStyle/>
          <a:p>
            <a:fld id="{13AF967F-37FB-49E9-BACA-2CAFCE53F953}"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a:t>Asıl başlık stili için tıklatın</a:t>
            </a: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a:xfrm>
            <a:off x="457200" y="6356350"/>
            <a:ext cx="2133600" cy="365125"/>
          </a:xfrm>
          <a:prstGeom prst="rect">
            <a:avLst/>
          </a:prstGeom>
        </p:spPr>
        <p:txBody>
          <a:bodyPr/>
          <a:lstStyle/>
          <a:p>
            <a:fld id="{A541CC3C-6068-4058-84AA-C4CF82A845BE}" type="datetime1">
              <a:rPr lang="tr-TR" smtClean="0"/>
              <a:t>22.04.2025</a:t>
            </a:fld>
            <a:endParaRPr lang="tr-TR"/>
          </a:p>
        </p:txBody>
      </p:sp>
      <p:sp>
        <p:nvSpPr>
          <p:cNvPr id="6" name="5 Altbilgi Yer Tutucusu"/>
          <p:cNvSpPr>
            <a:spLocks noGrp="1"/>
          </p:cNvSpPr>
          <p:nvPr>
            <p:ph type="ftr" sz="quarter" idx="11"/>
          </p:nvPr>
        </p:nvSpPr>
        <p:spPr>
          <a:xfrm>
            <a:off x="3124200" y="6356350"/>
            <a:ext cx="2895600" cy="365125"/>
          </a:xfrm>
          <a:prstGeom prst="rect">
            <a:avLst/>
          </a:prstGeom>
        </p:spPr>
        <p:txBody>
          <a:bodyPr/>
          <a:lstStyle/>
          <a:p>
            <a:endParaRPr lang="tr-TR"/>
          </a:p>
        </p:txBody>
      </p:sp>
      <p:sp>
        <p:nvSpPr>
          <p:cNvPr id="7" name="6 Slayt Numarası Yer Tutucusu"/>
          <p:cNvSpPr>
            <a:spLocks noGrp="1"/>
          </p:cNvSpPr>
          <p:nvPr>
            <p:ph type="sldNum" sz="quarter" idx="12"/>
          </p:nvPr>
        </p:nvSpPr>
        <p:spPr>
          <a:xfrm>
            <a:off x="6553200" y="6356350"/>
            <a:ext cx="2133600" cy="365125"/>
          </a:xfrm>
          <a:prstGeom prst="rect">
            <a:avLst/>
          </a:prstGeom>
        </p:spPr>
        <p:txBody>
          <a:bodyPr/>
          <a:lstStyle/>
          <a:p>
            <a:fld id="{13AF967F-37FB-49E9-BACA-2CAFCE53F953}"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a:t>Asıl başlık stili için tıklatın</a:t>
            </a: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a:xfrm>
            <a:off x="457200" y="6356350"/>
            <a:ext cx="2133600" cy="365125"/>
          </a:xfrm>
          <a:prstGeom prst="rect">
            <a:avLst/>
          </a:prstGeom>
        </p:spPr>
        <p:txBody>
          <a:bodyPr/>
          <a:lstStyle/>
          <a:p>
            <a:fld id="{EA8EC765-959E-4ED1-BC32-95A1AEA359BC}" type="datetime1">
              <a:rPr lang="tr-TR" smtClean="0"/>
              <a:t>22.04.2025</a:t>
            </a:fld>
            <a:endParaRPr lang="tr-TR"/>
          </a:p>
        </p:txBody>
      </p:sp>
      <p:sp>
        <p:nvSpPr>
          <p:cNvPr id="6" name="5 Altbilgi Yer Tutucusu"/>
          <p:cNvSpPr>
            <a:spLocks noGrp="1"/>
          </p:cNvSpPr>
          <p:nvPr>
            <p:ph type="ftr" sz="quarter" idx="11"/>
          </p:nvPr>
        </p:nvSpPr>
        <p:spPr>
          <a:xfrm>
            <a:off x="3124200" y="6356350"/>
            <a:ext cx="2895600" cy="365125"/>
          </a:xfrm>
          <a:prstGeom prst="rect">
            <a:avLst/>
          </a:prstGeom>
        </p:spPr>
        <p:txBody>
          <a:bodyPr/>
          <a:lstStyle/>
          <a:p>
            <a:endParaRPr lang="tr-TR"/>
          </a:p>
        </p:txBody>
      </p:sp>
      <p:sp>
        <p:nvSpPr>
          <p:cNvPr id="7" name="6 Slayt Numarası Yer Tutucusu"/>
          <p:cNvSpPr>
            <a:spLocks noGrp="1"/>
          </p:cNvSpPr>
          <p:nvPr>
            <p:ph type="sldNum" sz="quarter" idx="12"/>
          </p:nvPr>
        </p:nvSpPr>
        <p:spPr>
          <a:xfrm>
            <a:off x="6553200" y="6356350"/>
            <a:ext cx="2133600" cy="365125"/>
          </a:xfrm>
          <a:prstGeom prst="rect">
            <a:avLst/>
          </a:prstGeom>
        </p:spPr>
        <p:txBody>
          <a:bodyPr/>
          <a:lstStyle/>
          <a:p>
            <a:fld id="{13AF967F-37FB-49E9-BACA-2CAFCE53F953}"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AFAF9"/>
        </a:solidFill>
        <a:effectLst/>
      </p:bgPr>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67544" y="620688"/>
            <a:ext cx="8229600" cy="940966"/>
          </a:xfrm>
          <a:prstGeom prst="rect">
            <a:avLst/>
          </a:prstGeom>
        </p:spPr>
        <p:txBody>
          <a:bodyPr vert="horz" lIns="91440" tIns="45720" rIns="91440" bIns="45720" rtlCol="0" anchor="ctr">
            <a:normAutofit/>
          </a:bodyPr>
          <a:lstStyle/>
          <a:p>
            <a:r>
              <a:rPr lang="tr-TR"/>
              <a:t>Asıl başlık stili için tıklatın</a:t>
            </a:r>
          </a:p>
        </p:txBody>
      </p:sp>
      <p:sp>
        <p:nvSpPr>
          <p:cNvPr id="3" name="2 Metin Yer Tutucusu"/>
          <p:cNvSpPr>
            <a:spLocks noGrp="1"/>
          </p:cNvSpPr>
          <p:nvPr>
            <p:ph type="body" idx="1"/>
          </p:nvPr>
        </p:nvSpPr>
        <p:spPr>
          <a:xfrm>
            <a:off x="467544" y="1772816"/>
            <a:ext cx="8229600" cy="4813995"/>
          </a:xfrm>
          <a:prstGeom prst="rect">
            <a:avLst/>
          </a:prstGeom>
        </p:spPr>
        <p:txBody>
          <a:bodyPr vert="horz" lIns="91440" tIns="45720" rIns="91440" bIns="45720" rtlCol="0">
            <a:normAutofit/>
          </a:bodyPr>
          <a:lstStyle/>
          <a:p>
            <a:pPr lvl="0"/>
            <a:r>
              <a:rPr lang="tr-TR" dirty="0"/>
              <a:t>Asıl metin stillerini düzenlemek için tıklatın</a:t>
            </a:r>
          </a:p>
          <a:p>
            <a:pPr marL="742950" lvl="1" indent="-285750" algn="l" defTabSz="914400" rtl="0" eaLnBrk="1" latinLnBrk="0" hangingPunct="1">
              <a:spcBef>
                <a:spcPct val="20000"/>
              </a:spcBef>
              <a:buClrTx/>
              <a:buSzPct val="70000"/>
              <a:buFont typeface="Calibri" pitchFamily="34" charset="0"/>
              <a:buChar char="→"/>
            </a:pPr>
            <a:r>
              <a:rPr lang="tr-TR" dirty="0"/>
              <a:t>İkinci düzey</a:t>
            </a:r>
          </a:p>
          <a:p>
            <a:pPr lvl="2"/>
            <a:r>
              <a:rPr lang="tr-TR" dirty="0"/>
              <a:t>Üçüncü düzey</a:t>
            </a:r>
          </a:p>
          <a:p>
            <a:pPr lvl="3"/>
            <a:r>
              <a:rPr lang="tr-TR" dirty="0"/>
              <a:t>Dördüncü düzey</a:t>
            </a:r>
          </a:p>
          <a:p>
            <a:pPr lvl="4"/>
            <a:r>
              <a:rPr lang="tr-TR" dirty="0"/>
              <a:t>Beşinci düzey</a:t>
            </a:r>
          </a:p>
        </p:txBody>
      </p:sp>
      <p:cxnSp>
        <p:nvCxnSpPr>
          <p:cNvPr id="7" name="6 Düz Bağlayıcı"/>
          <p:cNvCxnSpPr/>
          <p:nvPr/>
        </p:nvCxnSpPr>
        <p:spPr>
          <a:xfrm>
            <a:off x="0" y="404664"/>
            <a:ext cx="8643938" cy="1587"/>
          </a:xfrm>
          <a:prstGeom prst="line">
            <a:avLst/>
          </a:prstGeom>
          <a:ln w="50800">
            <a:solidFill>
              <a:schemeClr val="tx2"/>
            </a:solidFill>
          </a:ln>
        </p:spPr>
        <p:style>
          <a:lnRef idx="1">
            <a:schemeClr val="accent1"/>
          </a:lnRef>
          <a:fillRef idx="0">
            <a:schemeClr val="accent1"/>
          </a:fillRef>
          <a:effectRef idx="0">
            <a:schemeClr val="accent1"/>
          </a:effectRef>
          <a:fontRef idx="minor">
            <a:schemeClr val="tx1"/>
          </a:fontRef>
        </p:style>
      </p:cxnSp>
      <p:sp>
        <p:nvSpPr>
          <p:cNvPr id="8" name="6 Metin kutusu"/>
          <p:cNvSpPr txBox="1">
            <a:spLocks noChangeArrowheads="1"/>
          </p:cNvSpPr>
          <p:nvPr/>
        </p:nvSpPr>
        <p:spPr bwMode="auto">
          <a:xfrm>
            <a:off x="0" y="0"/>
            <a:ext cx="7452320" cy="338554"/>
          </a:xfrm>
          <a:prstGeom prst="rect">
            <a:avLst/>
          </a:prstGeom>
          <a:noFill/>
          <a:ln w="9525">
            <a:noFill/>
            <a:miter lim="800000"/>
            <a:headEnd/>
            <a:tailEnd/>
          </a:ln>
        </p:spPr>
        <p:txBody>
          <a:bodyPr wrap="square">
            <a:spAutoFit/>
          </a:bodyPr>
          <a:lstStyle/>
          <a:p>
            <a:pPr>
              <a:defRPr/>
            </a:pPr>
            <a:r>
              <a:rPr lang="tr-TR" sz="1600" b="1" noProof="0" dirty="0">
                <a:solidFill>
                  <a:schemeClr val="tx2"/>
                </a:solidFill>
                <a:cs typeface="Arial" charset="0"/>
              </a:rPr>
              <a:t>Türkiye Odalar ve Borsalar Birliği</a:t>
            </a:r>
            <a:endParaRPr lang="en-US" sz="1600" b="1" noProof="0" dirty="0">
              <a:solidFill>
                <a:schemeClr val="tx2"/>
              </a:solidFill>
              <a:cs typeface="Arial" charset="0"/>
            </a:endParaRPr>
          </a:p>
        </p:txBody>
      </p:sp>
      <p:pic>
        <p:nvPicPr>
          <p:cNvPr id="9" name="İçerik Yer Tutucusu 5"/>
          <p:cNvPicPr>
            <a:picLocks noChangeAspect="1"/>
          </p:cNvPicPr>
          <p:nvPr userDrawn="1"/>
        </p:nvPicPr>
        <p:blipFill>
          <a:blip r:embed="rId13" cstate="print"/>
          <a:srcRect/>
          <a:stretch>
            <a:fillRect/>
          </a:stretch>
        </p:blipFill>
        <p:spPr bwMode="auto">
          <a:xfrm>
            <a:off x="8316416" y="0"/>
            <a:ext cx="827584" cy="827584"/>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spcBef>
          <a:spcPct val="0"/>
        </a:spcBef>
        <a:buNone/>
        <a:defRPr sz="4000" kern="1200">
          <a:solidFill>
            <a:schemeClr val="tx2"/>
          </a:solidFill>
          <a:latin typeface="+mj-lt"/>
          <a:ea typeface="+mj-ea"/>
          <a:cs typeface="+mj-cs"/>
        </a:defRPr>
      </a:lvl1pPr>
    </p:titleStyle>
    <p:bodyStyle>
      <a:lvl1pPr marL="342900" indent="-342900" algn="l" defTabSz="914400" rtl="0" eaLnBrk="1" latinLnBrk="0" hangingPunct="1">
        <a:spcBef>
          <a:spcPct val="20000"/>
        </a:spcBef>
        <a:buClr>
          <a:srgbClr val="FF0000"/>
        </a:buClr>
        <a:buSzPct val="120000"/>
        <a:buFont typeface="Wingdings" pitchFamily="2" charset="2"/>
        <a:buChar char="§"/>
        <a:defRPr sz="3200" kern="1200">
          <a:solidFill>
            <a:schemeClr val="tx1"/>
          </a:solidFill>
          <a:latin typeface="+mn-lt"/>
          <a:ea typeface="+mn-ea"/>
          <a:cs typeface="+mn-cs"/>
        </a:defRPr>
      </a:lvl1pPr>
      <a:lvl2pPr marL="742950" indent="-285750" algn="l" defTabSz="914400" rtl="0" eaLnBrk="1" latinLnBrk="0" hangingPunct="1">
        <a:spcBef>
          <a:spcPct val="20000"/>
        </a:spcBef>
        <a:buClr>
          <a:schemeClr val="accent3"/>
        </a:buClr>
        <a:buFont typeface="Wingdings" pitchFamily="2" charset="2"/>
        <a:buChar char="Ø"/>
        <a:defRPr lang="tr-TR" sz="2800" kern="1200" dirty="0" smtClean="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tobb.org.tr/SanayiMudurlugu/Documents/OtomasyonEgitim/video/EksperEgitimi.mp4" TargetMode="External"/><Relationship Id="rId2" Type="http://schemas.openxmlformats.org/officeDocument/2006/relationships/hyperlink" Target="https://sanayi.org.tr/"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566682" y="1700808"/>
            <a:ext cx="8010636" cy="4680520"/>
          </a:xfrm>
          <a:effectLst>
            <a:outerShdw blurRad="50800" dist="38100" dir="2700000" algn="tl" rotWithShape="0">
              <a:prstClr val="black">
                <a:alpha val="40000"/>
              </a:prstClr>
            </a:outerShdw>
          </a:effectLst>
        </p:spPr>
        <p:txBody>
          <a:bodyPr>
            <a:noAutofit/>
          </a:bodyPr>
          <a:lstStyle/>
          <a:p>
            <a:pPr algn="ctr"/>
            <a:r>
              <a:rPr lang="tr-TR" sz="3200" b="1" dirty="0">
                <a:latin typeface="Arial" panose="020B0604020202020204" pitchFamily="34" charset="0"/>
                <a:cs typeface="Arial" panose="020B0604020202020204" pitchFamily="34" charset="0"/>
              </a:rPr>
              <a:t>TOBB</a:t>
            </a:r>
            <a:r>
              <a:rPr lang="tr-TR" sz="3200" b="1" dirty="0">
                <a:solidFill>
                  <a:schemeClr val="tx2"/>
                </a:solidFill>
                <a:latin typeface="Arial" panose="020B0604020202020204" pitchFamily="34" charset="0"/>
                <a:cs typeface="Arial" panose="020B0604020202020204" pitchFamily="34" charset="0"/>
              </a:rPr>
              <a:t/>
            </a:r>
            <a:br>
              <a:rPr lang="tr-TR" sz="3200" b="1" dirty="0">
                <a:solidFill>
                  <a:schemeClr val="tx2"/>
                </a:solidFill>
                <a:latin typeface="Arial" panose="020B0604020202020204" pitchFamily="34" charset="0"/>
                <a:cs typeface="Arial" panose="020B0604020202020204" pitchFamily="34" charset="0"/>
              </a:rPr>
            </a:br>
            <a:r>
              <a:rPr lang="tr-TR" sz="3200" b="1" dirty="0">
                <a:solidFill>
                  <a:schemeClr val="tx2"/>
                </a:solidFill>
                <a:latin typeface="Arial" panose="020B0604020202020204" pitchFamily="34" charset="0"/>
                <a:cs typeface="Arial" panose="020B0604020202020204" pitchFamily="34" charset="0"/>
              </a:rPr>
              <a:t>Reel Sektör Araştırma Geliştirme ve Uygulama Daire</a:t>
            </a:r>
            <a:br>
              <a:rPr lang="tr-TR" sz="3200" b="1" dirty="0">
                <a:solidFill>
                  <a:schemeClr val="tx2"/>
                </a:solidFill>
                <a:latin typeface="Arial" panose="020B0604020202020204" pitchFamily="34" charset="0"/>
                <a:cs typeface="Arial" panose="020B0604020202020204" pitchFamily="34" charset="0"/>
              </a:rPr>
            </a:br>
            <a:r>
              <a:rPr lang="tr-TR" sz="3200" b="1" dirty="0">
                <a:solidFill>
                  <a:schemeClr val="tx2"/>
                </a:solidFill>
                <a:latin typeface="Arial" panose="020B0604020202020204" pitchFamily="34" charset="0"/>
                <a:cs typeface="Arial" panose="020B0604020202020204" pitchFamily="34" charset="0"/>
              </a:rPr>
              <a:t> Başkanlığı</a:t>
            </a:r>
            <a:br>
              <a:rPr lang="tr-TR" sz="3200" b="1" dirty="0">
                <a:solidFill>
                  <a:schemeClr val="tx2"/>
                </a:solidFill>
                <a:latin typeface="Arial" panose="020B0604020202020204" pitchFamily="34" charset="0"/>
                <a:cs typeface="Arial" panose="020B0604020202020204" pitchFamily="34" charset="0"/>
              </a:rPr>
            </a:br>
            <a:r>
              <a:rPr lang="tr-TR" sz="3200" b="1" dirty="0">
                <a:latin typeface="Arial" panose="020B0604020202020204" pitchFamily="34" charset="0"/>
                <a:cs typeface="Arial" panose="020B0604020202020204" pitchFamily="34" charset="0"/>
              </a:rPr>
              <a:t/>
            </a:r>
            <a:br>
              <a:rPr lang="tr-TR" sz="3200" b="1" dirty="0">
                <a:latin typeface="Arial" panose="020B0604020202020204" pitchFamily="34" charset="0"/>
                <a:cs typeface="Arial" panose="020B0604020202020204" pitchFamily="34" charset="0"/>
              </a:rPr>
            </a:br>
            <a:r>
              <a:rPr lang="tr-TR" sz="3200" b="1" dirty="0">
                <a:latin typeface="Arial" panose="020B0604020202020204" pitchFamily="34" charset="0"/>
                <a:cs typeface="Arial" panose="020B0604020202020204" pitchFamily="34" charset="0"/>
              </a:rPr>
              <a:t>Sanayi Müdürlüğü</a:t>
            </a:r>
            <a:br>
              <a:rPr lang="tr-TR" sz="3200" b="1" dirty="0">
                <a:latin typeface="Arial" panose="020B0604020202020204" pitchFamily="34" charset="0"/>
                <a:cs typeface="Arial" panose="020B0604020202020204" pitchFamily="34" charset="0"/>
              </a:rPr>
            </a:br>
            <a:r>
              <a:rPr lang="tr-TR" sz="2000" b="1" dirty="0">
                <a:solidFill>
                  <a:srgbClr val="FF0000"/>
                </a:solidFill>
                <a:latin typeface="Arial" panose="020B0604020202020204" pitchFamily="34" charset="0"/>
                <a:cs typeface="Arial" panose="020B0604020202020204" pitchFamily="34" charset="0"/>
              </a:rPr>
              <a:t>web : https://www.tobb.org.tr/SanayiMudurlugu/Sayfalar/AnaSayfa.php</a:t>
            </a:r>
            <a:r>
              <a:rPr lang="tr-TR" sz="3200" b="1" dirty="0">
                <a:solidFill>
                  <a:srgbClr val="FF0000"/>
                </a:solidFill>
                <a:latin typeface="Arial" panose="020B0604020202020204" pitchFamily="34" charset="0"/>
                <a:cs typeface="Arial" panose="020B0604020202020204" pitchFamily="34" charset="0"/>
              </a:rPr>
              <a:t/>
            </a:r>
            <a:br>
              <a:rPr lang="tr-TR" sz="3200" b="1" dirty="0">
                <a:solidFill>
                  <a:srgbClr val="FF0000"/>
                </a:solidFill>
                <a:latin typeface="Arial" panose="020B0604020202020204" pitchFamily="34" charset="0"/>
                <a:cs typeface="Arial" panose="020B0604020202020204" pitchFamily="34" charset="0"/>
              </a:rPr>
            </a:br>
            <a:r>
              <a:rPr lang="tr-TR" sz="2000" b="1" dirty="0">
                <a:solidFill>
                  <a:srgbClr val="FF0000"/>
                </a:solidFill>
                <a:latin typeface="Arial" panose="020B0604020202020204" pitchFamily="34" charset="0"/>
                <a:cs typeface="Arial" panose="020B0604020202020204" pitchFamily="34" charset="0"/>
              </a:rPr>
              <a:t>e-posta:</a:t>
            </a:r>
            <a:br>
              <a:rPr lang="tr-TR" sz="2000" b="1" dirty="0">
                <a:solidFill>
                  <a:srgbClr val="FF0000"/>
                </a:solidFill>
                <a:latin typeface="Arial" panose="020B0604020202020204" pitchFamily="34" charset="0"/>
                <a:cs typeface="Arial" panose="020B0604020202020204" pitchFamily="34" charset="0"/>
              </a:rPr>
            </a:br>
            <a:r>
              <a:rPr lang="tr-TR" sz="2000" b="1" dirty="0">
                <a:solidFill>
                  <a:srgbClr val="FF0000"/>
                </a:solidFill>
                <a:latin typeface="Arial" panose="020B0604020202020204" pitchFamily="34" charset="0"/>
                <a:cs typeface="Arial" panose="020B0604020202020204" pitchFamily="34" charset="0"/>
              </a:rPr>
              <a:t>sanayi@tobb.org.tr</a:t>
            </a:r>
            <a:endParaRPr lang="en-US" sz="2000" b="1" dirty="0">
              <a:solidFill>
                <a:srgbClr val="FF0000"/>
              </a:solidFill>
              <a:latin typeface="Arial" panose="020B0604020202020204" pitchFamily="34" charset="0"/>
              <a:cs typeface="Arial" panose="020B0604020202020204" pitchFamily="34" charset="0"/>
            </a:endParaRPr>
          </a:p>
        </p:txBody>
      </p:sp>
      <p:sp>
        <p:nvSpPr>
          <p:cNvPr id="9" name="8 Dikdörtgen"/>
          <p:cNvSpPr/>
          <p:nvPr/>
        </p:nvSpPr>
        <p:spPr>
          <a:xfrm>
            <a:off x="0" y="0"/>
            <a:ext cx="9144000" cy="1152128"/>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pic>
        <p:nvPicPr>
          <p:cNvPr id="10" name="4 Resim" descr="tobb_logo.png"/>
          <p:cNvPicPr>
            <a:picLocks noChangeAspect="1"/>
          </p:cNvPicPr>
          <p:nvPr/>
        </p:nvPicPr>
        <p:blipFill>
          <a:blip r:embed="rId3" cstate="print"/>
          <a:srcRect/>
          <a:stretch>
            <a:fillRect/>
          </a:stretch>
        </p:blipFill>
        <p:spPr bwMode="auto">
          <a:xfrm>
            <a:off x="0" y="0"/>
            <a:ext cx="9144000" cy="1412776"/>
          </a:xfrm>
          <a:prstGeom prst="rect">
            <a:avLst/>
          </a:prstGeom>
          <a:noFill/>
          <a:ln w="9525">
            <a:noFill/>
            <a:miter lim="800000"/>
            <a:headEnd/>
            <a:tailEnd/>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899592" y="721460"/>
            <a:ext cx="7272808" cy="576064"/>
          </a:xfrm>
        </p:spPr>
        <p:txBody>
          <a:bodyPr>
            <a:normAutofit fontScale="90000"/>
          </a:bodyPr>
          <a:lstStyle/>
          <a:p>
            <a:pPr>
              <a:lnSpc>
                <a:spcPct val="115000"/>
              </a:lnSpc>
              <a:spcAft>
                <a:spcPts val="1000"/>
              </a:spcAft>
            </a:pPr>
            <a:r>
              <a:rPr lang="tr-TR" sz="3100" b="1" dirty="0">
                <a:latin typeface="Arial" panose="020B0604020202020204" pitchFamily="34" charset="0"/>
                <a:ea typeface="Calibri"/>
                <a:cs typeface="Arial" panose="020B0604020202020204" pitchFamily="34" charset="0"/>
              </a:rPr>
              <a:t>Yönetmelik Hükümleri-1</a:t>
            </a:r>
            <a:endParaRPr lang="tr-TR" sz="2400" dirty="0">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a:xfrm>
            <a:off x="539552" y="1297524"/>
            <a:ext cx="7992888" cy="5058826"/>
          </a:xfrm>
        </p:spPr>
        <p:txBody>
          <a:bodyPr>
            <a:noAutofit/>
          </a:bodyPr>
          <a:lstStyle/>
          <a:p>
            <a:pPr marL="0" lvl="0" indent="0" algn="just">
              <a:spcBef>
                <a:spcPts val="0"/>
              </a:spcBef>
              <a:buNone/>
            </a:pPr>
            <a:r>
              <a:rPr lang="tr-TR" sz="2200" b="1" dirty="0">
                <a:latin typeface="Arial" panose="020B0604020202020204" pitchFamily="34" charset="0"/>
                <a:cs typeface="Arial" panose="020B0604020202020204" pitchFamily="34" charset="0"/>
              </a:rPr>
              <a:t>12.09.2005 tarihli ve 25934 sayılı Resmi Gazete: </a:t>
            </a:r>
            <a:r>
              <a:rPr lang="tr-TR" sz="2200" b="1" i="1" dirty="0">
                <a:latin typeface="Arial" panose="020B0604020202020204" pitchFamily="34" charset="0"/>
                <a:cs typeface="Arial" panose="020B0604020202020204" pitchFamily="34" charset="0"/>
              </a:rPr>
              <a:t>ODA VE BORSALARDA HAKEM, BİLİRKİŞİ VE EKSPER LİSTELERİNİ DÜZENLEME USUL VE ESASLARI HAKKINDA YÖNETMELİK</a:t>
            </a:r>
          </a:p>
          <a:p>
            <a:pPr marL="0" lvl="0" indent="0" algn="just">
              <a:spcBef>
                <a:spcPts val="0"/>
              </a:spcBef>
              <a:buNone/>
            </a:pPr>
            <a:r>
              <a:rPr lang="tr-TR" sz="2200" b="1" dirty="0">
                <a:latin typeface="Arial" panose="020B0604020202020204" pitchFamily="34" charset="0"/>
                <a:cs typeface="Arial" panose="020B0604020202020204" pitchFamily="34" charset="0"/>
              </a:rPr>
              <a:t>Eksperlerde aranacak vasıflar</a:t>
            </a:r>
            <a:endParaRPr lang="tr-TR" sz="2200" dirty="0">
              <a:latin typeface="Arial" panose="020B0604020202020204" pitchFamily="34" charset="0"/>
              <a:cs typeface="Arial" panose="020B0604020202020204" pitchFamily="34" charset="0"/>
            </a:endParaRPr>
          </a:p>
          <a:p>
            <a:pPr marL="0" lvl="0" indent="0" algn="just">
              <a:spcBef>
                <a:spcPts val="0"/>
              </a:spcBef>
              <a:buNone/>
            </a:pPr>
            <a:r>
              <a:rPr lang="tr-TR" sz="2200" dirty="0">
                <a:latin typeface="Arial" panose="020B0604020202020204" pitchFamily="34" charset="0"/>
                <a:cs typeface="Arial" panose="020B0604020202020204" pitchFamily="34" charset="0"/>
              </a:rPr>
              <a:t>             </a:t>
            </a:r>
            <a:r>
              <a:rPr lang="tr-TR" sz="2200" b="1" dirty="0">
                <a:latin typeface="Arial" panose="020B0604020202020204" pitchFamily="34" charset="0"/>
                <a:cs typeface="Arial" panose="020B0604020202020204" pitchFamily="34" charset="0"/>
              </a:rPr>
              <a:t>Madde 6 — </a:t>
            </a:r>
            <a:r>
              <a:rPr lang="tr-TR" sz="2200" dirty="0">
                <a:latin typeface="Arial" panose="020B0604020202020204" pitchFamily="34" charset="0"/>
                <a:cs typeface="Arial" panose="020B0604020202020204" pitchFamily="34" charset="0"/>
              </a:rPr>
              <a:t>Oda ve borsalarda eksper olabilmek için gerekli bilgi ve tecrübenin yanı sıra;</a:t>
            </a:r>
          </a:p>
          <a:p>
            <a:pPr marL="0" lvl="0" indent="0" algn="just">
              <a:spcBef>
                <a:spcPts val="0"/>
              </a:spcBef>
              <a:buNone/>
            </a:pPr>
            <a:r>
              <a:rPr lang="tr-TR" sz="2200" dirty="0">
                <a:latin typeface="Arial" panose="020B0604020202020204" pitchFamily="34" charset="0"/>
                <a:cs typeface="Arial" panose="020B0604020202020204" pitchFamily="34" charset="0"/>
              </a:rPr>
              <a:t>             </a:t>
            </a:r>
            <a:r>
              <a:rPr lang="tr-TR" sz="2200" b="1" dirty="0">
                <a:latin typeface="Arial" panose="020B0604020202020204" pitchFamily="34" charset="0"/>
                <a:cs typeface="Arial" panose="020B0604020202020204" pitchFamily="34" charset="0"/>
              </a:rPr>
              <a:t>a) </a:t>
            </a:r>
            <a:r>
              <a:rPr lang="tr-TR" sz="2200" dirty="0">
                <a:latin typeface="Arial" panose="020B0604020202020204" pitchFamily="34" charset="0"/>
                <a:cs typeface="Arial" panose="020B0604020202020204" pitchFamily="34" charset="0"/>
              </a:rPr>
              <a:t>70 yaşını aşmamış olmak,</a:t>
            </a:r>
          </a:p>
          <a:p>
            <a:pPr marL="0" lvl="0" indent="0" algn="just">
              <a:spcBef>
                <a:spcPts val="0"/>
              </a:spcBef>
              <a:buNone/>
            </a:pPr>
            <a:r>
              <a:rPr lang="tr-TR" sz="2200" dirty="0">
                <a:latin typeface="Arial" panose="020B0604020202020204" pitchFamily="34" charset="0"/>
                <a:cs typeface="Arial" panose="020B0604020202020204" pitchFamily="34" charset="0"/>
              </a:rPr>
              <a:t>             </a:t>
            </a:r>
            <a:r>
              <a:rPr lang="tr-TR" sz="2200" b="1" dirty="0">
                <a:latin typeface="Arial" panose="020B0604020202020204" pitchFamily="34" charset="0"/>
                <a:cs typeface="Arial" panose="020B0604020202020204" pitchFamily="34" charset="0"/>
              </a:rPr>
              <a:t>b) </a:t>
            </a:r>
            <a:r>
              <a:rPr lang="tr-TR" sz="2200" dirty="0">
                <a:latin typeface="Arial" panose="020B0604020202020204" pitchFamily="34" charset="0"/>
                <a:cs typeface="Arial" panose="020B0604020202020204" pitchFamily="34" charset="0"/>
              </a:rPr>
              <a:t>Üniversitelerin en az dört yıllık lisans eğitim veren fakültelerinden veya bunlara denkliği yetkili makamlarca kabul edilen yurt içi ve yurt dışı öğrenim kurumlarından mezun olmak,</a:t>
            </a:r>
          </a:p>
          <a:p>
            <a:pPr marL="0" lvl="0" indent="0" algn="just">
              <a:spcBef>
                <a:spcPts val="0"/>
              </a:spcBef>
              <a:buNone/>
            </a:pPr>
            <a:r>
              <a:rPr lang="tr-TR" sz="2200" dirty="0">
                <a:latin typeface="Arial" panose="020B0604020202020204" pitchFamily="34" charset="0"/>
                <a:cs typeface="Arial" panose="020B0604020202020204" pitchFamily="34" charset="0"/>
              </a:rPr>
              <a:t>             </a:t>
            </a:r>
            <a:r>
              <a:rPr lang="tr-TR" sz="2200" b="1" dirty="0">
                <a:latin typeface="Arial" panose="020B0604020202020204" pitchFamily="34" charset="0"/>
                <a:cs typeface="Arial" panose="020B0604020202020204" pitchFamily="34" charset="0"/>
              </a:rPr>
              <a:t>c) </a:t>
            </a:r>
            <a:r>
              <a:rPr lang="tr-TR" sz="2200" dirty="0">
                <a:latin typeface="Arial" panose="020B0604020202020204" pitchFamily="34" charset="0"/>
                <a:cs typeface="Arial" panose="020B0604020202020204" pitchFamily="34" charset="0"/>
              </a:rPr>
              <a:t>İflas etmemiş yada iflas etmiş olsa bile itibarını yeniden kazanmış olmak,</a:t>
            </a:r>
          </a:p>
        </p:txBody>
      </p:sp>
      <p:sp>
        <p:nvSpPr>
          <p:cNvPr id="6" name="Metin kutusu 5"/>
          <p:cNvSpPr txBox="1"/>
          <p:nvPr/>
        </p:nvSpPr>
        <p:spPr>
          <a:xfrm>
            <a:off x="4346029" y="0"/>
            <a:ext cx="4032448" cy="369332"/>
          </a:xfrm>
          <a:prstGeom prst="rect">
            <a:avLst/>
          </a:prstGeom>
          <a:noFill/>
          <a:effectLst>
            <a:outerShdw blurRad="50800" dist="38100" algn="l" rotWithShape="0">
              <a:prstClr val="black">
                <a:alpha val="40000"/>
              </a:prstClr>
            </a:outerShdw>
          </a:effectLst>
        </p:spPr>
        <p:txBody>
          <a:bodyPr wrap="square" rtlCol="0">
            <a:spAutoFit/>
          </a:bodyPr>
          <a:lstStyle/>
          <a:p>
            <a:pPr fontAlgn="base">
              <a:spcBef>
                <a:spcPct val="0"/>
              </a:spcBef>
              <a:spcAft>
                <a:spcPct val="0"/>
              </a:spcAft>
              <a:defRPr/>
            </a:pPr>
            <a:r>
              <a:rPr lang="tr-TR" dirty="0">
                <a:solidFill>
                  <a:schemeClr val="tx2"/>
                </a:solidFill>
              </a:rPr>
              <a:t>Reel Sektör Ar-Ge ve Uygulama Dairesi</a:t>
            </a:r>
          </a:p>
        </p:txBody>
      </p:sp>
      <p:sp>
        <p:nvSpPr>
          <p:cNvPr id="7" name="Metin kutusu 6"/>
          <p:cNvSpPr txBox="1"/>
          <p:nvPr/>
        </p:nvSpPr>
        <p:spPr>
          <a:xfrm>
            <a:off x="6084168" y="404664"/>
            <a:ext cx="2294309" cy="369332"/>
          </a:xfrm>
          <a:prstGeom prst="rect">
            <a:avLst/>
          </a:prstGeom>
          <a:noFill/>
          <a:effectLst>
            <a:outerShdw blurRad="50800" dist="38100" dir="2700000" algn="tl" rotWithShape="0">
              <a:prstClr val="black">
                <a:alpha val="40000"/>
              </a:prstClr>
            </a:outerShdw>
          </a:effectLst>
        </p:spPr>
        <p:txBody>
          <a:bodyPr wrap="square" rtlCol="0">
            <a:spAutoFit/>
          </a:bodyPr>
          <a:lstStyle/>
          <a:p>
            <a:r>
              <a:rPr lang="tr-TR" dirty="0">
                <a:solidFill>
                  <a:schemeClr val="tx2"/>
                </a:solidFill>
              </a:rPr>
              <a:t>Sanayi Müdürlüğü</a:t>
            </a:r>
          </a:p>
        </p:txBody>
      </p:sp>
    </p:spTree>
    <p:extLst>
      <p:ext uri="{BB962C8B-B14F-4D97-AF65-F5344CB8AC3E}">
        <p14:creationId xmlns:p14="http://schemas.microsoft.com/office/powerpoint/2010/main" val="5179535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899592" y="721460"/>
            <a:ext cx="7272808" cy="576064"/>
          </a:xfrm>
        </p:spPr>
        <p:txBody>
          <a:bodyPr>
            <a:normAutofit fontScale="90000"/>
          </a:bodyPr>
          <a:lstStyle/>
          <a:p>
            <a:pPr>
              <a:lnSpc>
                <a:spcPct val="115000"/>
              </a:lnSpc>
              <a:spcAft>
                <a:spcPts val="1000"/>
              </a:spcAft>
            </a:pPr>
            <a:r>
              <a:rPr lang="tr-TR" sz="3100" b="1" dirty="0">
                <a:latin typeface="Arial" panose="020B0604020202020204" pitchFamily="34" charset="0"/>
                <a:ea typeface="Calibri"/>
                <a:cs typeface="Arial" panose="020B0604020202020204" pitchFamily="34" charset="0"/>
              </a:rPr>
              <a:t>Yönetmelik Hükümleri-2</a:t>
            </a:r>
            <a:endParaRPr lang="tr-TR" sz="2400" dirty="0">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a:xfrm>
            <a:off x="539552" y="1297524"/>
            <a:ext cx="7992888" cy="5058826"/>
          </a:xfrm>
        </p:spPr>
        <p:txBody>
          <a:bodyPr>
            <a:noAutofit/>
          </a:bodyPr>
          <a:lstStyle/>
          <a:p>
            <a:pPr marL="0" lvl="0" indent="0" algn="just">
              <a:spcBef>
                <a:spcPts val="0"/>
              </a:spcBef>
              <a:buNone/>
            </a:pPr>
            <a:r>
              <a:rPr lang="tr-TR" sz="2200" b="1" dirty="0">
                <a:latin typeface="Arial" panose="020B0604020202020204" pitchFamily="34" charset="0"/>
                <a:cs typeface="Arial" panose="020B0604020202020204" pitchFamily="34" charset="0"/>
              </a:rPr>
              <a:t>Eksperlerde aranacak vasıflar (devamı)</a:t>
            </a:r>
            <a:endParaRPr lang="tr-TR" sz="2200" dirty="0">
              <a:latin typeface="Arial" panose="020B0604020202020204" pitchFamily="34" charset="0"/>
              <a:cs typeface="Arial" panose="020B0604020202020204" pitchFamily="34" charset="0"/>
            </a:endParaRPr>
          </a:p>
          <a:p>
            <a:pPr marL="0" lvl="0" indent="0" algn="just">
              <a:spcBef>
                <a:spcPts val="0"/>
              </a:spcBef>
              <a:buNone/>
            </a:pPr>
            <a:r>
              <a:rPr lang="tr-TR" sz="2200" dirty="0">
                <a:latin typeface="Arial" panose="020B0604020202020204" pitchFamily="34" charset="0"/>
                <a:cs typeface="Arial" panose="020B0604020202020204" pitchFamily="34" charset="0"/>
              </a:rPr>
              <a:t>             </a:t>
            </a:r>
            <a:r>
              <a:rPr lang="tr-TR" sz="2200" b="1" dirty="0">
                <a:latin typeface="Arial" panose="020B0604020202020204" pitchFamily="34" charset="0"/>
                <a:cs typeface="Arial" panose="020B0604020202020204" pitchFamily="34" charset="0"/>
              </a:rPr>
              <a:t>d) </a:t>
            </a:r>
            <a:r>
              <a:rPr lang="tr-TR" sz="2200" dirty="0">
                <a:latin typeface="Arial" panose="020B0604020202020204" pitchFamily="34" charset="0"/>
                <a:cs typeface="Arial" panose="020B0604020202020204" pitchFamily="34" charset="0"/>
              </a:rPr>
              <a:t>Ticaret ve sanat icrasından hükmen yasaklanmamış olmak,</a:t>
            </a:r>
          </a:p>
          <a:p>
            <a:pPr marL="0" lvl="0" indent="0" algn="just">
              <a:spcBef>
                <a:spcPts val="0"/>
              </a:spcBef>
              <a:buNone/>
            </a:pPr>
            <a:r>
              <a:rPr lang="tr-TR" sz="2200" dirty="0">
                <a:latin typeface="Arial" panose="020B0604020202020204" pitchFamily="34" charset="0"/>
                <a:cs typeface="Arial" panose="020B0604020202020204" pitchFamily="34" charset="0"/>
              </a:rPr>
              <a:t>             </a:t>
            </a:r>
            <a:r>
              <a:rPr lang="tr-TR" sz="2200" b="1" dirty="0">
                <a:latin typeface="Arial" panose="020B0604020202020204" pitchFamily="34" charset="0"/>
                <a:cs typeface="Arial" panose="020B0604020202020204" pitchFamily="34" charset="0"/>
              </a:rPr>
              <a:t>e) </a:t>
            </a:r>
            <a:r>
              <a:rPr lang="tr-TR" sz="2200" dirty="0">
                <a:latin typeface="Arial" panose="020B0604020202020204" pitchFamily="34" charset="0"/>
                <a:cs typeface="Arial" panose="020B0604020202020204" pitchFamily="34" charset="0"/>
              </a:rPr>
              <a:t>Taksirli suçlar hariç olmak üzere iki yıldan fazla hapis cezası ile cezalandırılmamış olmak; yahut affa uğramış veya tecil edilmiş olsalar bile basit ve nitelikli zimmet, irtikap, hırsızlık, dolandırıcılık, evrakta sahtekarlık, inancı kötüye kullanma, yalan yere tanıklık, kaçakçılık, hileli iflas, görevi kötüye kullanma, resmi ihale ve alım satımlara fesat karıştırma, kara para aklama, devlet sırlarını açığa vurma, terör, vergi kaçakçılığı veya vergi kaçakçılığına teşebbüs yada iştirak suçlarından dolayı hüküm giymemiş olmak</a:t>
            </a:r>
          </a:p>
          <a:p>
            <a:pPr marL="0" lvl="0" indent="0" algn="just">
              <a:spcBef>
                <a:spcPts val="0"/>
              </a:spcBef>
              <a:buNone/>
            </a:pPr>
            <a:r>
              <a:rPr lang="tr-TR" sz="2200" dirty="0">
                <a:latin typeface="Arial" panose="020B0604020202020204" pitchFamily="34" charset="0"/>
                <a:cs typeface="Arial" panose="020B0604020202020204" pitchFamily="34" charset="0"/>
              </a:rPr>
              <a:t>             </a:t>
            </a:r>
          </a:p>
        </p:txBody>
      </p:sp>
      <p:sp>
        <p:nvSpPr>
          <p:cNvPr id="6" name="Metin kutusu 5"/>
          <p:cNvSpPr txBox="1"/>
          <p:nvPr/>
        </p:nvSpPr>
        <p:spPr>
          <a:xfrm>
            <a:off x="4346029" y="0"/>
            <a:ext cx="4032448" cy="369332"/>
          </a:xfrm>
          <a:prstGeom prst="rect">
            <a:avLst/>
          </a:prstGeom>
          <a:noFill/>
          <a:effectLst>
            <a:outerShdw blurRad="50800" dist="38100" algn="l" rotWithShape="0">
              <a:prstClr val="black">
                <a:alpha val="40000"/>
              </a:prstClr>
            </a:outerShdw>
          </a:effectLst>
        </p:spPr>
        <p:txBody>
          <a:bodyPr wrap="square" rtlCol="0">
            <a:spAutoFit/>
          </a:bodyPr>
          <a:lstStyle/>
          <a:p>
            <a:pPr fontAlgn="base">
              <a:spcBef>
                <a:spcPct val="0"/>
              </a:spcBef>
              <a:spcAft>
                <a:spcPct val="0"/>
              </a:spcAft>
              <a:defRPr/>
            </a:pPr>
            <a:r>
              <a:rPr lang="tr-TR" dirty="0">
                <a:solidFill>
                  <a:schemeClr val="tx2"/>
                </a:solidFill>
              </a:rPr>
              <a:t>Reel Sektör Ar-Ge ve Uygulama Dairesi</a:t>
            </a:r>
          </a:p>
        </p:txBody>
      </p:sp>
      <p:sp>
        <p:nvSpPr>
          <p:cNvPr id="7" name="Metin kutusu 6"/>
          <p:cNvSpPr txBox="1"/>
          <p:nvPr/>
        </p:nvSpPr>
        <p:spPr>
          <a:xfrm>
            <a:off x="6084168" y="404664"/>
            <a:ext cx="2294309" cy="369332"/>
          </a:xfrm>
          <a:prstGeom prst="rect">
            <a:avLst/>
          </a:prstGeom>
          <a:noFill/>
          <a:effectLst>
            <a:outerShdw blurRad="50800" dist="38100" dir="2700000" algn="tl" rotWithShape="0">
              <a:prstClr val="black">
                <a:alpha val="40000"/>
              </a:prstClr>
            </a:outerShdw>
          </a:effectLst>
        </p:spPr>
        <p:txBody>
          <a:bodyPr wrap="square" rtlCol="0">
            <a:spAutoFit/>
          </a:bodyPr>
          <a:lstStyle/>
          <a:p>
            <a:r>
              <a:rPr lang="tr-TR" dirty="0">
                <a:solidFill>
                  <a:schemeClr val="tx2"/>
                </a:solidFill>
              </a:rPr>
              <a:t>Sanayi Müdürlüğü</a:t>
            </a:r>
          </a:p>
        </p:txBody>
      </p:sp>
    </p:spTree>
    <p:extLst>
      <p:ext uri="{BB962C8B-B14F-4D97-AF65-F5344CB8AC3E}">
        <p14:creationId xmlns:p14="http://schemas.microsoft.com/office/powerpoint/2010/main" val="11278600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899592" y="721460"/>
            <a:ext cx="7272808" cy="576064"/>
          </a:xfrm>
        </p:spPr>
        <p:txBody>
          <a:bodyPr>
            <a:normAutofit fontScale="90000"/>
          </a:bodyPr>
          <a:lstStyle/>
          <a:p>
            <a:pPr>
              <a:lnSpc>
                <a:spcPct val="115000"/>
              </a:lnSpc>
              <a:spcAft>
                <a:spcPts val="1000"/>
              </a:spcAft>
            </a:pPr>
            <a:r>
              <a:rPr lang="tr-TR" sz="3100" b="1" dirty="0">
                <a:latin typeface="Arial" panose="020B0604020202020204" pitchFamily="34" charset="0"/>
                <a:ea typeface="Calibri"/>
                <a:cs typeface="Arial" panose="020B0604020202020204" pitchFamily="34" charset="0"/>
              </a:rPr>
              <a:t>Yönetmelik Hükümleri-3</a:t>
            </a:r>
            <a:endParaRPr lang="tr-TR" sz="2400" dirty="0">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a:xfrm>
            <a:off x="539552" y="1297524"/>
            <a:ext cx="7992888" cy="5058826"/>
          </a:xfrm>
        </p:spPr>
        <p:txBody>
          <a:bodyPr>
            <a:noAutofit/>
          </a:bodyPr>
          <a:lstStyle/>
          <a:p>
            <a:pPr marL="0" lvl="0" indent="0" algn="just">
              <a:spcBef>
                <a:spcPts val="0"/>
              </a:spcBef>
              <a:buNone/>
            </a:pPr>
            <a:r>
              <a:rPr lang="tr-TR" sz="2200" b="1" dirty="0">
                <a:latin typeface="Arial" panose="020B0604020202020204" pitchFamily="34" charset="0"/>
                <a:cs typeface="Arial" panose="020B0604020202020204" pitchFamily="34" charset="0"/>
              </a:rPr>
              <a:t>Yasak ve yükümlülükler</a:t>
            </a:r>
          </a:p>
          <a:p>
            <a:pPr marL="0" lvl="0" indent="0" algn="just">
              <a:spcBef>
                <a:spcPts val="0"/>
              </a:spcBef>
              <a:buNone/>
            </a:pPr>
            <a:r>
              <a:rPr lang="tr-TR" sz="2200" b="1" dirty="0">
                <a:latin typeface="Arial" panose="020B0604020202020204" pitchFamily="34" charset="0"/>
                <a:cs typeface="Arial" panose="020B0604020202020204" pitchFamily="34" charset="0"/>
              </a:rPr>
              <a:t>             Madde 7 </a:t>
            </a:r>
            <a:r>
              <a:rPr lang="tr-TR" sz="2200" dirty="0">
                <a:latin typeface="Arial" panose="020B0604020202020204" pitchFamily="34" charset="0"/>
                <a:cs typeface="Arial" panose="020B0604020202020204" pitchFamily="34" charset="0"/>
              </a:rPr>
              <a:t>— Oda ve borsalarda hakem, bilirkişi ve eksper olarak görev yapanlar, kendilerini, eşlerini ve üçüncü dereceye kadar (bu derece dahil) kan ve ikinci dereceye kadar (bu derece dahil) kayın hısımları ile evlatlıklarını ilgilendiren işlerde görev alamaz.</a:t>
            </a:r>
          </a:p>
          <a:p>
            <a:pPr marL="0" lvl="0" indent="0" algn="just">
              <a:spcBef>
                <a:spcPts val="0"/>
              </a:spcBef>
              <a:buNone/>
            </a:pPr>
            <a:r>
              <a:rPr lang="tr-TR" sz="2200" dirty="0">
                <a:latin typeface="Arial" panose="020B0604020202020204" pitchFamily="34" charset="0"/>
                <a:cs typeface="Arial" panose="020B0604020202020204" pitchFamily="34" charset="0"/>
              </a:rPr>
              <a:t>             Hakem, bilirkişi ve eksperler, bilim ve tekniğin gereklerini yerine getirmek ve mevzuat hükümlerine uymakla yükümlüdür.</a:t>
            </a:r>
          </a:p>
          <a:p>
            <a:pPr marL="0" lvl="0" indent="0" algn="just">
              <a:spcBef>
                <a:spcPts val="0"/>
              </a:spcBef>
              <a:buNone/>
            </a:pPr>
            <a:r>
              <a:rPr lang="tr-TR" sz="2200" dirty="0">
                <a:latin typeface="Arial" panose="020B0604020202020204" pitchFamily="34" charset="0"/>
                <a:cs typeface="Arial" panose="020B0604020202020204" pitchFamily="34" charset="0"/>
              </a:rPr>
              <a:t>             Bu maddenin birinci ve ikinci fıkralarında öngörülen yasak ve yükümlülüklere uymayan hakem, bilirkişi ve eksperler listelerden çıkarılır ve bir daha bu kişilere bu görevler tevdi edilmez.</a:t>
            </a:r>
          </a:p>
          <a:p>
            <a:pPr marL="0" lvl="0" indent="0" algn="just">
              <a:spcBef>
                <a:spcPts val="0"/>
              </a:spcBef>
              <a:buNone/>
            </a:pPr>
            <a:r>
              <a:rPr lang="tr-TR" sz="2200" dirty="0">
                <a:latin typeface="Arial" panose="020B0604020202020204" pitchFamily="34" charset="0"/>
                <a:cs typeface="Arial" panose="020B0604020202020204" pitchFamily="34" charset="0"/>
              </a:rPr>
              <a:t>             Oda ve borsa yönetim kurulu üyeleri, görevleri süresince eksper olarak görevlendirilemez. </a:t>
            </a:r>
          </a:p>
        </p:txBody>
      </p:sp>
      <p:sp>
        <p:nvSpPr>
          <p:cNvPr id="6" name="Metin kutusu 5"/>
          <p:cNvSpPr txBox="1"/>
          <p:nvPr/>
        </p:nvSpPr>
        <p:spPr>
          <a:xfrm>
            <a:off x="4346029" y="0"/>
            <a:ext cx="4032448" cy="369332"/>
          </a:xfrm>
          <a:prstGeom prst="rect">
            <a:avLst/>
          </a:prstGeom>
          <a:noFill/>
          <a:effectLst>
            <a:outerShdw blurRad="50800" dist="38100" algn="l" rotWithShape="0">
              <a:prstClr val="black">
                <a:alpha val="40000"/>
              </a:prstClr>
            </a:outerShdw>
          </a:effectLst>
        </p:spPr>
        <p:txBody>
          <a:bodyPr wrap="square" rtlCol="0">
            <a:spAutoFit/>
          </a:bodyPr>
          <a:lstStyle/>
          <a:p>
            <a:pPr fontAlgn="base">
              <a:spcBef>
                <a:spcPct val="0"/>
              </a:spcBef>
              <a:spcAft>
                <a:spcPct val="0"/>
              </a:spcAft>
              <a:defRPr/>
            </a:pPr>
            <a:r>
              <a:rPr lang="tr-TR" dirty="0">
                <a:solidFill>
                  <a:schemeClr val="tx2"/>
                </a:solidFill>
              </a:rPr>
              <a:t>Reel Sektör Ar-Ge ve Uygulama Dairesi</a:t>
            </a:r>
          </a:p>
        </p:txBody>
      </p:sp>
      <p:sp>
        <p:nvSpPr>
          <p:cNvPr id="7" name="Metin kutusu 6"/>
          <p:cNvSpPr txBox="1"/>
          <p:nvPr/>
        </p:nvSpPr>
        <p:spPr>
          <a:xfrm>
            <a:off x="6084168" y="404664"/>
            <a:ext cx="2294309" cy="369332"/>
          </a:xfrm>
          <a:prstGeom prst="rect">
            <a:avLst/>
          </a:prstGeom>
          <a:noFill/>
          <a:effectLst>
            <a:outerShdw blurRad="50800" dist="38100" dir="2700000" algn="tl" rotWithShape="0">
              <a:prstClr val="black">
                <a:alpha val="40000"/>
              </a:prstClr>
            </a:outerShdw>
          </a:effectLst>
        </p:spPr>
        <p:txBody>
          <a:bodyPr wrap="square" rtlCol="0">
            <a:spAutoFit/>
          </a:bodyPr>
          <a:lstStyle/>
          <a:p>
            <a:r>
              <a:rPr lang="tr-TR" dirty="0">
                <a:solidFill>
                  <a:schemeClr val="tx2"/>
                </a:solidFill>
              </a:rPr>
              <a:t>Sanayi Müdürlüğü</a:t>
            </a:r>
          </a:p>
        </p:txBody>
      </p:sp>
    </p:spTree>
    <p:extLst>
      <p:ext uri="{BB962C8B-B14F-4D97-AF65-F5344CB8AC3E}">
        <p14:creationId xmlns:p14="http://schemas.microsoft.com/office/powerpoint/2010/main" val="19651468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899592" y="721460"/>
            <a:ext cx="7272808" cy="576064"/>
          </a:xfrm>
        </p:spPr>
        <p:txBody>
          <a:bodyPr>
            <a:normAutofit fontScale="90000"/>
          </a:bodyPr>
          <a:lstStyle/>
          <a:p>
            <a:pPr>
              <a:lnSpc>
                <a:spcPct val="115000"/>
              </a:lnSpc>
              <a:spcAft>
                <a:spcPts val="1000"/>
              </a:spcAft>
            </a:pPr>
            <a:r>
              <a:rPr lang="tr-TR" sz="3100" b="1" dirty="0">
                <a:latin typeface="Arial" panose="020B0604020202020204" pitchFamily="34" charset="0"/>
                <a:ea typeface="Calibri"/>
                <a:cs typeface="Arial" panose="020B0604020202020204" pitchFamily="34" charset="0"/>
              </a:rPr>
              <a:t>Yönetmelik Hükümleri-4</a:t>
            </a:r>
            <a:endParaRPr lang="tr-TR" sz="2400" dirty="0">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a:xfrm>
            <a:off x="539552" y="1297524"/>
            <a:ext cx="7992888" cy="5058826"/>
          </a:xfrm>
        </p:spPr>
        <p:txBody>
          <a:bodyPr>
            <a:noAutofit/>
          </a:bodyPr>
          <a:lstStyle/>
          <a:p>
            <a:pPr marL="0" lvl="0" indent="0" algn="just">
              <a:spcBef>
                <a:spcPts val="0"/>
              </a:spcBef>
              <a:buNone/>
            </a:pPr>
            <a:r>
              <a:rPr lang="tr-TR" sz="2200" b="1" dirty="0">
                <a:latin typeface="Arial" panose="020B0604020202020204" pitchFamily="34" charset="0"/>
                <a:cs typeface="Arial" panose="020B0604020202020204" pitchFamily="34" charset="0"/>
              </a:rPr>
              <a:t>Belgelerin tanzimi</a:t>
            </a:r>
          </a:p>
          <a:p>
            <a:pPr marL="0" lvl="0" indent="0" algn="just">
              <a:spcBef>
                <a:spcPts val="0"/>
              </a:spcBef>
              <a:buNone/>
            </a:pPr>
            <a:r>
              <a:rPr lang="tr-TR" sz="2200" b="1" dirty="0">
                <a:latin typeface="Arial" panose="020B0604020202020204" pitchFamily="34" charset="0"/>
                <a:cs typeface="Arial" panose="020B0604020202020204" pitchFamily="34" charset="0"/>
              </a:rPr>
              <a:t>             </a:t>
            </a:r>
          </a:p>
          <a:p>
            <a:pPr marL="0" lvl="0" indent="0" algn="just">
              <a:spcBef>
                <a:spcPts val="0"/>
              </a:spcBef>
              <a:buNone/>
            </a:pPr>
            <a:r>
              <a:rPr lang="tr-TR" sz="2200" b="1" dirty="0">
                <a:latin typeface="Arial" panose="020B0604020202020204" pitchFamily="34" charset="0"/>
                <a:cs typeface="Arial" panose="020B0604020202020204" pitchFamily="34" charset="0"/>
              </a:rPr>
              <a:t>Madde 13 </a:t>
            </a:r>
            <a:r>
              <a:rPr lang="tr-TR" sz="2200" dirty="0">
                <a:latin typeface="Arial" panose="020B0604020202020204" pitchFamily="34" charset="0"/>
                <a:cs typeface="Arial" panose="020B0604020202020204" pitchFamily="34" charset="0"/>
              </a:rPr>
              <a:t>— Kanunun 26 </a:t>
            </a:r>
            <a:r>
              <a:rPr lang="tr-TR" sz="2200" dirty="0" err="1">
                <a:latin typeface="Arial" panose="020B0604020202020204" pitchFamily="34" charset="0"/>
                <a:cs typeface="Arial" panose="020B0604020202020204" pitchFamily="34" charset="0"/>
              </a:rPr>
              <a:t>ncı</a:t>
            </a:r>
            <a:r>
              <a:rPr lang="tr-TR" sz="2200" dirty="0">
                <a:latin typeface="Arial" panose="020B0604020202020204" pitchFamily="34" charset="0"/>
                <a:cs typeface="Arial" panose="020B0604020202020204" pitchFamily="34" charset="0"/>
              </a:rPr>
              <a:t> ve 51 inci maddelerinde öngörülen bilirkişi, eksper, analiz ve kapasite raporlarının oda ve borsalarda istihdam edilen eksperler tarafından tanzim edilmesi esastır. Bilirkişi, eksper, analiz ve kapasite raporlarının oda ve borsalarda istihdam edilen personel tarafından tanzim edilmesi durumunda, üyelerden raporların tanzim bedeli dışında herhangi bir ücret alınamaz ve verilen bu hizmetlerden dolayı da oda veya borsa personeline herhangi bir ödemede bulunulamaz.</a:t>
            </a:r>
          </a:p>
        </p:txBody>
      </p:sp>
      <p:sp>
        <p:nvSpPr>
          <p:cNvPr id="6" name="Metin kutusu 5"/>
          <p:cNvSpPr txBox="1"/>
          <p:nvPr/>
        </p:nvSpPr>
        <p:spPr>
          <a:xfrm>
            <a:off x="4346029" y="0"/>
            <a:ext cx="4032448" cy="369332"/>
          </a:xfrm>
          <a:prstGeom prst="rect">
            <a:avLst/>
          </a:prstGeom>
          <a:noFill/>
          <a:effectLst>
            <a:outerShdw blurRad="50800" dist="38100" algn="l" rotWithShape="0">
              <a:prstClr val="black">
                <a:alpha val="40000"/>
              </a:prstClr>
            </a:outerShdw>
          </a:effectLst>
        </p:spPr>
        <p:txBody>
          <a:bodyPr wrap="square" rtlCol="0">
            <a:spAutoFit/>
          </a:bodyPr>
          <a:lstStyle/>
          <a:p>
            <a:pPr fontAlgn="base">
              <a:spcBef>
                <a:spcPct val="0"/>
              </a:spcBef>
              <a:spcAft>
                <a:spcPct val="0"/>
              </a:spcAft>
              <a:defRPr/>
            </a:pPr>
            <a:r>
              <a:rPr lang="tr-TR" dirty="0">
                <a:solidFill>
                  <a:schemeClr val="tx2"/>
                </a:solidFill>
              </a:rPr>
              <a:t>Reel Sektör Ar-Ge ve Uygulama Dairesi</a:t>
            </a:r>
          </a:p>
        </p:txBody>
      </p:sp>
      <p:sp>
        <p:nvSpPr>
          <p:cNvPr id="7" name="Metin kutusu 6"/>
          <p:cNvSpPr txBox="1"/>
          <p:nvPr/>
        </p:nvSpPr>
        <p:spPr>
          <a:xfrm>
            <a:off x="6084168" y="404664"/>
            <a:ext cx="2294309" cy="369332"/>
          </a:xfrm>
          <a:prstGeom prst="rect">
            <a:avLst/>
          </a:prstGeom>
          <a:noFill/>
          <a:effectLst>
            <a:outerShdw blurRad="50800" dist="38100" dir="2700000" algn="tl" rotWithShape="0">
              <a:prstClr val="black">
                <a:alpha val="40000"/>
              </a:prstClr>
            </a:outerShdw>
          </a:effectLst>
        </p:spPr>
        <p:txBody>
          <a:bodyPr wrap="square" rtlCol="0">
            <a:spAutoFit/>
          </a:bodyPr>
          <a:lstStyle/>
          <a:p>
            <a:r>
              <a:rPr lang="tr-TR" dirty="0">
                <a:solidFill>
                  <a:schemeClr val="tx2"/>
                </a:solidFill>
              </a:rPr>
              <a:t>Sanayi Müdürlüğü</a:t>
            </a:r>
          </a:p>
        </p:txBody>
      </p:sp>
    </p:spTree>
    <p:extLst>
      <p:ext uri="{BB962C8B-B14F-4D97-AF65-F5344CB8AC3E}">
        <p14:creationId xmlns:p14="http://schemas.microsoft.com/office/powerpoint/2010/main" val="1905365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67544" y="773996"/>
            <a:ext cx="8229600" cy="422756"/>
          </a:xfrm>
        </p:spPr>
        <p:txBody>
          <a:bodyPr>
            <a:noAutofit/>
          </a:bodyPr>
          <a:lstStyle/>
          <a:p>
            <a:pPr>
              <a:lnSpc>
                <a:spcPct val="115000"/>
              </a:lnSpc>
              <a:spcAft>
                <a:spcPts val="1000"/>
              </a:spcAft>
            </a:pPr>
            <a:r>
              <a:rPr lang="tr-TR" sz="2800" b="1" dirty="0">
                <a:solidFill>
                  <a:srgbClr val="1F497D"/>
                </a:solidFill>
                <a:latin typeface="Arial" panose="020B0604020202020204" pitchFamily="34" charset="0"/>
                <a:cs typeface="Arial" panose="020B0604020202020204" pitchFamily="34" charset="0"/>
              </a:rPr>
              <a:t>Eksper Heyeti Görevleri ve Sorumlulukları-1</a:t>
            </a:r>
            <a:endParaRPr lang="tr-TR" sz="2800" dirty="0">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a:xfrm>
            <a:off x="467544" y="1340769"/>
            <a:ext cx="8229600" cy="5112568"/>
          </a:xfrm>
        </p:spPr>
        <p:txBody>
          <a:bodyPr>
            <a:normAutofit fontScale="25000" lnSpcReduction="20000"/>
          </a:bodyPr>
          <a:lstStyle/>
          <a:p>
            <a:pPr>
              <a:lnSpc>
                <a:spcPct val="150000"/>
              </a:lnSpc>
              <a:spcBef>
                <a:spcPts val="600"/>
              </a:spcBef>
            </a:pPr>
            <a:r>
              <a:rPr lang="tr-TR" sz="9600" dirty="0">
                <a:latin typeface="Arial" panose="020B0604020202020204" pitchFamily="34" charset="0"/>
                <a:cs typeface="Arial" panose="020B0604020202020204" pitchFamily="34" charset="0"/>
              </a:rPr>
              <a:t>Eksper heyeti  Raportör ve eksper olmak üzere en az iki kişiden oluşur.</a:t>
            </a:r>
          </a:p>
          <a:p>
            <a:pPr lvl="0">
              <a:lnSpc>
                <a:spcPct val="150000"/>
              </a:lnSpc>
              <a:spcBef>
                <a:spcPts val="600"/>
              </a:spcBef>
            </a:pPr>
            <a:r>
              <a:rPr lang="tr-TR" sz="9600" dirty="0">
                <a:latin typeface="Arial" panose="020B0604020202020204" pitchFamily="34" charset="0"/>
                <a:cs typeface="Arial" panose="020B0604020202020204" pitchFamily="34" charset="0"/>
              </a:rPr>
              <a:t>Sanayi Kapasite Raporu (SKR) Eksperi : Sanayi Kapasite Raporunu düzenlemeye </a:t>
            </a:r>
            <a:r>
              <a:rPr lang="tr-TR" sz="9600" dirty="0" smtClean="0">
                <a:latin typeface="Arial" panose="020B0604020202020204" pitchFamily="34" charset="0"/>
                <a:cs typeface="Arial" panose="020B0604020202020204" pitchFamily="34" charset="0"/>
              </a:rPr>
              <a:t>yetkili, Birlik </a:t>
            </a:r>
            <a:r>
              <a:rPr lang="tr-TR" sz="9600" dirty="0">
                <a:latin typeface="Arial" panose="020B0604020202020204" pitchFamily="34" charset="0"/>
                <a:cs typeface="Arial" panose="020B0604020202020204" pitchFamily="34" charset="0"/>
              </a:rPr>
              <a:t>tarafından sisteme tanımlanmış mühendisi</a:t>
            </a:r>
            <a:r>
              <a:rPr lang="tr-TR" sz="9600" dirty="0" smtClean="0">
                <a:latin typeface="Arial" panose="020B0604020202020204" pitchFamily="34" charset="0"/>
                <a:cs typeface="Arial" panose="020B0604020202020204" pitchFamily="34" charset="0"/>
              </a:rPr>
              <a:t>,</a:t>
            </a:r>
          </a:p>
          <a:p>
            <a:pPr lvl="0">
              <a:lnSpc>
                <a:spcPct val="150000"/>
              </a:lnSpc>
              <a:spcBef>
                <a:spcPts val="600"/>
              </a:spcBef>
            </a:pPr>
            <a:r>
              <a:rPr lang="tr-TR" sz="9600" dirty="0" smtClean="0">
                <a:latin typeface="Arial" panose="020B0604020202020204" pitchFamily="34" charset="0"/>
                <a:ea typeface="Times New Roman"/>
                <a:cs typeface="Arial" panose="020B0604020202020204" pitchFamily="34" charset="0"/>
              </a:rPr>
              <a:t>Raportör</a:t>
            </a:r>
            <a:r>
              <a:rPr lang="tr-TR" sz="9600" dirty="0">
                <a:latin typeface="Arial" panose="020B0604020202020204" pitchFamily="34" charset="0"/>
                <a:ea typeface="Times New Roman"/>
                <a:cs typeface="Arial" panose="020B0604020202020204" pitchFamily="34" charset="0"/>
              </a:rPr>
              <a:t>; Kapasite raporunun düzenlenmesi ile ilgili belgelerin hazırlanması ve kayıtlarının tutulmasından sorumlu oda personelidir</a:t>
            </a:r>
            <a:r>
              <a:rPr lang="tr-TR" sz="2400" dirty="0">
                <a:latin typeface="Arial" panose="020B0604020202020204" pitchFamily="34" charset="0"/>
                <a:ea typeface="Times New Roman"/>
                <a:cs typeface="Arial" panose="020B0604020202020204" pitchFamily="34" charset="0"/>
              </a:rPr>
              <a:t>.</a:t>
            </a:r>
            <a:endParaRPr lang="tr-TR" sz="9600" dirty="0">
              <a:latin typeface="Arial" panose="020B0604020202020204" pitchFamily="34" charset="0"/>
              <a:cs typeface="Arial" panose="020B0604020202020204" pitchFamily="34" charset="0"/>
            </a:endParaRPr>
          </a:p>
        </p:txBody>
      </p:sp>
      <p:sp>
        <p:nvSpPr>
          <p:cNvPr id="6" name="Metin kutusu 5"/>
          <p:cNvSpPr txBox="1"/>
          <p:nvPr/>
        </p:nvSpPr>
        <p:spPr>
          <a:xfrm>
            <a:off x="4346029" y="0"/>
            <a:ext cx="4032448" cy="369332"/>
          </a:xfrm>
          <a:prstGeom prst="rect">
            <a:avLst/>
          </a:prstGeom>
          <a:noFill/>
          <a:effectLst>
            <a:outerShdw blurRad="50800" dist="38100" algn="l" rotWithShape="0">
              <a:prstClr val="black">
                <a:alpha val="40000"/>
              </a:prstClr>
            </a:outerShdw>
          </a:effectLst>
        </p:spPr>
        <p:txBody>
          <a:bodyPr wrap="square" rtlCol="0">
            <a:spAutoFit/>
          </a:bodyPr>
          <a:lstStyle/>
          <a:p>
            <a:pPr fontAlgn="base">
              <a:spcBef>
                <a:spcPct val="0"/>
              </a:spcBef>
              <a:spcAft>
                <a:spcPct val="0"/>
              </a:spcAft>
              <a:defRPr/>
            </a:pPr>
            <a:r>
              <a:rPr lang="tr-TR" dirty="0">
                <a:solidFill>
                  <a:schemeClr val="tx2"/>
                </a:solidFill>
              </a:rPr>
              <a:t>Reel Sektör Ar-Ge ve Uygulama Dairesi</a:t>
            </a:r>
          </a:p>
        </p:txBody>
      </p:sp>
    </p:spTree>
    <p:extLst>
      <p:ext uri="{BB962C8B-B14F-4D97-AF65-F5344CB8AC3E}">
        <p14:creationId xmlns:p14="http://schemas.microsoft.com/office/powerpoint/2010/main" val="2132689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83568" y="1556792"/>
            <a:ext cx="7776864" cy="4671228"/>
          </a:xfrm>
        </p:spPr>
        <p:txBody>
          <a:bodyPr>
            <a:noAutofit/>
          </a:bodyPr>
          <a:lstStyle/>
          <a:p>
            <a:pPr lvl="0">
              <a:spcBef>
                <a:spcPts val="0"/>
              </a:spcBef>
            </a:pPr>
            <a:r>
              <a:rPr lang="tr-TR" sz="2400" dirty="0">
                <a:latin typeface="Arial" panose="020B0604020202020204" pitchFamily="34" charset="0"/>
                <a:cs typeface="Arial" panose="020B0604020202020204" pitchFamily="34" charset="0"/>
              </a:rPr>
              <a:t>Firmalardan istenecek belgelerin temin edilmesinden ve suretlerinin odada saklanmasından raportör sorumludur.</a:t>
            </a:r>
          </a:p>
          <a:p>
            <a:pPr marL="0" lvl="0" indent="0">
              <a:spcBef>
                <a:spcPts val="0"/>
              </a:spcBef>
              <a:buNone/>
            </a:pPr>
            <a:endParaRPr lang="tr-TR" sz="2400" dirty="0">
              <a:latin typeface="Arial" panose="020B0604020202020204" pitchFamily="34" charset="0"/>
              <a:cs typeface="Arial" panose="020B0604020202020204" pitchFamily="34" charset="0"/>
            </a:endParaRPr>
          </a:p>
          <a:p>
            <a:pPr lvl="0">
              <a:spcBef>
                <a:spcPts val="0"/>
              </a:spcBef>
            </a:pPr>
            <a:r>
              <a:rPr lang="tr-TR" sz="2400" dirty="0">
                <a:latin typeface="Arial" panose="020B0604020202020204" pitchFamily="34" charset="0"/>
                <a:cs typeface="Arial" panose="020B0604020202020204" pitchFamily="34" charset="0"/>
              </a:rPr>
              <a:t>Kapasite Raporunun Kapasite Esaslarına ve kriterlere uygun olarak hazırlanmasından kapasite eksperi sorumludur.</a:t>
            </a:r>
          </a:p>
          <a:p>
            <a:pPr marL="0" lvl="0" indent="0">
              <a:spcBef>
                <a:spcPts val="0"/>
              </a:spcBef>
              <a:buNone/>
            </a:pPr>
            <a:endParaRPr lang="tr-TR" sz="2400" dirty="0">
              <a:latin typeface="Arial" panose="020B0604020202020204" pitchFamily="34" charset="0"/>
              <a:cs typeface="Arial" panose="020B0604020202020204" pitchFamily="34" charset="0"/>
            </a:endParaRPr>
          </a:p>
          <a:p>
            <a:pPr lvl="0">
              <a:spcBef>
                <a:spcPts val="0"/>
              </a:spcBef>
            </a:pPr>
            <a:r>
              <a:rPr lang="tr-TR" sz="2400" dirty="0">
                <a:latin typeface="Arial" panose="020B0604020202020204" pitchFamily="34" charset="0"/>
                <a:cs typeface="Arial" panose="020B0604020202020204" pitchFamily="34" charset="0"/>
              </a:rPr>
              <a:t>İşlemlerin mevzuata uygun olarak yürütülmesinin ise oda adına raporu onaylayanlar sorumludur.</a:t>
            </a:r>
          </a:p>
          <a:p>
            <a:pPr lvl="0">
              <a:spcBef>
                <a:spcPts val="0"/>
              </a:spcBef>
            </a:pPr>
            <a:endParaRPr lang="tr-TR" sz="2400" dirty="0">
              <a:solidFill>
                <a:srgbClr val="FF0000"/>
              </a:solidFill>
              <a:latin typeface="Arial" panose="020B0604020202020204" pitchFamily="34" charset="0"/>
              <a:cs typeface="Arial" panose="020B0604020202020204" pitchFamily="34" charset="0"/>
            </a:endParaRPr>
          </a:p>
        </p:txBody>
      </p:sp>
      <p:sp>
        <p:nvSpPr>
          <p:cNvPr id="6" name="Metin kutusu 5"/>
          <p:cNvSpPr txBox="1"/>
          <p:nvPr/>
        </p:nvSpPr>
        <p:spPr>
          <a:xfrm>
            <a:off x="4482276" y="11259"/>
            <a:ext cx="3796617" cy="369332"/>
          </a:xfrm>
          <a:prstGeom prst="rect">
            <a:avLst/>
          </a:prstGeom>
          <a:noFill/>
        </p:spPr>
        <p:txBody>
          <a:bodyPr wrap="none" rtlCol="0">
            <a:spAutoFit/>
          </a:bodyPr>
          <a:lstStyle/>
          <a:p>
            <a:pPr lvl="0" fontAlgn="base">
              <a:spcBef>
                <a:spcPct val="0"/>
              </a:spcBef>
              <a:spcAft>
                <a:spcPct val="0"/>
              </a:spcAft>
              <a:defRPr/>
            </a:pPr>
            <a:r>
              <a:rPr lang="tr-TR" dirty="0">
                <a:solidFill>
                  <a:srgbClr val="1F497D"/>
                </a:solidFill>
              </a:rPr>
              <a:t>Reel Sektör Ar-Ge ve Uygulama Dairesi</a:t>
            </a:r>
          </a:p>
        </p:txBody>
      </p:sp>
      <p:sp>
        <p:nvSpPr>
          <p:cNvPr id="10" name="Dikdörtgen 9"/>
          <p:cNvSpPr/>
          <p:nvPr/>
        </p:nvSpPr>
        <p:spPr>
          <a:xfrm>
            <a:off x="504122" y="836712"/>
            <a:ext cx="7956309" cy="523220"/>
          </a:xfrm>
          <a:prstGeom prst="rect">
            <a:avLst/>
          </a:prstGeom>
        </p:spPr>
        <p:txBody>
          <a:bodyPr wrap="square">
            <a:spAutoFit/>
          </a:bodyPr>
          <a:lstStyle/>
          <a:p>
            <a:r>
              <a:rPr lang="tr-TR" sz="2800" b="1" dirty="0">
                <a:solidFill>
                  <a:srgbClr val="1F497D"/>
                </a:solidFill>
                <a:latin typeface="Arial" panose="020B0604020202020204" pitchFamily="34" charset="0"/>
                <a:cs typeface="Arial" panose="020B0604020202020204" pitchFamily="34" charset="0"/>
              </a:rPr>
              <a:t>Eksper Heyeti Görevleri ve Sorumlulukları-2</a:t>
            </a:r>
            <a:endParaRPr lang="tr-TR" dirty="0"/>
          </a:p>
        </p:txBody>
      </p:sp>
    </p:spTree>
    <p:extLst>
      <p:ext uri="{BB962C8B-B14F-4D97-AF65-F5344CB8AC3E}">
        <p14:creationId xmlns:p14="http://schemas.microsoft.com/office/powerpoint/2010/main" val="14340540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27047" y="556523"/>
            <a:ext cx="8229600" cy="576064"/>
          </a:xfrm>
        </p:spPr>
        <p:txBody>
          <a:bodyPr>
            <a:normAutofit/>
          </a:bodyPr>
          <a:lstStyle/>
          <a:p>
            <a:r>
              <a:rPr lang="tr-TR" sz="2800" b="1" dirty="0">
                <a:latin typeface="Arial" panose="020B0604020202020204" pitchFamily="34" charset="0"/>
                <a:cs typeface="Arial" panose="020B0604020202020204" pitchFamily="34" charset="0"/>
              </a:rPr>
              <a:t>Eksper Heyeti Görevleri ve Sorumlulukları-3</a:t>
            </a:r>
            <a:endParaRPr lang="tr-TR" sz="2800" dirty="0">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a:xfrm>
            <a:off x="427048" y="1203146"/>
            <a:ext cx="8229599" cy="5024874"/>
          </a:xfrm>
        </p:spPr>
        <p:txBody>
          <a:bodyPr>
            <a:noAutofit/>
          </a:bodyPr>
          <a:lstStyle/>
          <a:p>
            <a:pPr lvl="0">
              <a:lnSpc>
                <a:spcPct val="120000"/>
              </a:lnSpc>
              <a:spcBef>
                <a:spcPts val="600"/>
              </a:spcBef>
              <a:spcAft>
                <a:spcPts val="600"/>
              </a:spcAft>
            </a:pPr>
            <a:r>
              <a:rPr lang="tr-TR" sz="2300" dirty="0">
                <a:solidFill>
                  <a:prstClr val="black"/>
                </a:solidFill>
                <a:latin typeface="Arial" panose="020B0604020202020204" pitchFamily="34" charset="0"/>
                <a:cs typeface="Arial" panose="020B0604020202020204" pitchFamily="34" charset="0"/>
              </a:rPr>
              <a:t>Eksper Heyeti işyerine giderek yerinde ekspertiz yapmak zorundadır. </a:t>
            </a:r>
          </a:p>
          <a:p>
            <a:pPr lvl="0">
              <a:lnSpc>
                <a:spcPct val="120000"/>
              </a:lnSpc>
              <a:spcBef>
                <a:spcPts val="600"/>
              </a:spcBef>
              <a:spcAft>
                <a:spcPts val="600"/>
              </a:spcAft>
            </a:pPr>
            <a:r>
              <a:rPr lang="tr-TR" sz="2300" dirty="0">
                <a:solidFill>
                  <a:prstClr val="black"/>
                </a:solidFill>
                <a:latin typeface="Arial" panose="020B0604020202020204" pitchFamily="34" charset="0"/>
                <a:cs typeface="Arial" panose="020B0604020202020204" pitchFamily="34" charset="0"/>
              </a:rPr>
              <a:t>Firmalarda çalışan mühendisler, kendi </a:t>
            </a:r>
            <a:r>
              <a:rPr lang="tr-TR" sz="2300" dirty="0" smtClean="0">
                <a:solidFill>
                  <a:prstClr val="black"/>
                </a:solidFill>
                <a:latin typeface="Arial" panose="020B0604020202020204" pitchFamily="34" charset="0"/>
                <a:cs typeface="Arial" panose="020B0604020202020204" pitchFamily="34" charset="0"/>
              </a:rPr>
              <a:t>çalıştıkları </a:t>
            </a:r>
            <a:r>
              <a:rPr lang="tr-TR" sz="2300" dirty="0" smtClean="0">
                <a:solidFill>
                  <a:prstClr val="black"/>
                </a:solidFill>
                <a:latin typeface="Arial" panose="020B0604020202020204" pitchFamily="34" charset="0"/>
                <a:cs typeface="Arial" panose="020B0604020202020204" pitchFamily="34" charset="0"/>
              </a:rPr>
              <a:t>firmalar </a:t>
            </a:r>
            <a:r>
              <a:rPr lang="tr-TR" sz="2300" dirty="0">
                <a:solidFill>
                  <a:prstClr val="black"/>
                </a:solidFill>
                <a:latin typeface="Arial" panose="020B0604020202020204" pitchFamily="34" charset="0"/>
                <a:cs typeface="Arial" panose="020B0604020202020204" pitchFamily="34" charset="0"/>
              </a:rPr>
              <a:t>için eksper olarak görev yapamazlar.</a:t>
            </a:r>
          </a:p>
          <a:p>
            <a:pPr lvl="0">
              <a:lnSpc>
                <a:spcPct val="120000"/>
              </a:lnSpc>
              <a:spcBef>
                <a:spcPts val="600"/>
              </a:spcBef>
              <a:spcAft>
                <a:spcPts val="600"/>
              </a:spcAft>
            </a:pPr>
            <a:r>
              <a:rPr lang="tr-TR" sz="2300" dirty="0">
                <a:solidFill>
                  <a:prstClr val="black"/>
                </a:solidFill>
                <a:latin typeface="Arial" panose="020B0604020202020204" pitchFamily="34" charset="0"/>
                <a:cs typeface="Arial" panose="020B0604020202020204" pitchFamily="34" charset="0"/>
              </a:rPr>
              <a:t>İşyerine gitmeden kapasite raporu düzenleyen eksperler hakkında veya bir usulsüzlüğün tespitinde eksper: </a:t>
            </a:r>
          </a:p>
          <a:p>
            <a:pPr lvl="1">
              <a:lnSpc>
                <a:spcPct val="120000"/>
              </a:lnSpc>
              <a:spcBef>
                <a:spcPts val="0"/>
              </a:spcBef>
            </a:pPr>
            <a:r>
              <a:rPr lang="tr-TR" sz="2300" dirty="0">
                <a:solidFill>
                  <a:prstClr val="black"/>
                </a:solidFill>
                <a:latin typeface="Arial" panose="020B0604020202020204" pitchFamily="34" charset="0"/>
                <a:cs typeface="Arial" panose="020B0604020202020204" pitchFamily="34" charset="0"/>
              </a:rPr>
              <a:t>Oda personeli olması halinde hakkında soruşturma açılır.</a:t>
            </a:r>
          </a:p>
          <a:p>
            <a:pPr lvl="1">
              <a:lnSpc>
                <a:spcPct val="120000"/>
              </a:lnSpc>
              <a:spcBef>
                <a:spcPts val="0"/>
              </a:spcBef>
            </a:pPr>
            <a:r>
              <a:rPr lang="tr-TR" sz="2300" dirty="0" smtClean="0">
                <a:solidFill>
                  <a:prstClr val="black"/>
                </a:solidFill>
                <a:latin typeface="Arial" panose="020B0604020202020204" pitchFamily="34" charset="0"/>
                <a:cs typeface="Arial" panose="020B0604020202020204" pitchFamily="34" charset="0"/>
              </a:rPr>
              <a:t>Oda </a:t>
            </a:r>
            <a:r>
              <a:rPr lang="tr-TR" sz="2300" dirty="0">
                <a:solidFill>
                  <a:prstClr val="black"/>
                </a:solidFill>
                <a:latin typeface="Arial" panose="020B0604020202020204" pitchFamily="34" charset="0"/>
                <a:cs typeface="Arial" panose="020B0604020202020204" pitchFamily="34" charset="0"/>
              </a:rPr>
              <a:t>personeli </a:t>
            </a:r>
            <a:r>
              <a:rPr lang="tr-TR" sz="2300" dirty="0" smtClean="0">
                <a:solidFill>
                  <a:prstClr val="black"/>
                </a:solidFill>
                <a:latin typeface="Arial" panose="020B0604020202020204" pitchFamily="34" charset="0"/>
                <a:cs typeface="Arial" panose="020B0604020202020204" pitchFamily="34" charset="0"/>
              </a:rPr>
              <a:t>olmaması halinde Birlik </a:t>
            </a:r>
            <a:r>
              <a:rPr lang="tr-TR" sz="2300" dirty="0">
                <a:solidFill>
                  <a:prstClr val="black"/>
                </a:solidFill>
                <a:latin typeface="Arial" panose="020B0604020202020204" pitchFamily="34" charset="0"/>
                <a:cs typeface="Arial" panose="020B0604020202020204" pitchFamily="34" charset="0"/>
              </a:rPr>
              <a:t>tarafından </a:t>
            </a:r>
            <a:r>
              <a:rPr lang="tr-TR" sz="2300" dirty="0" err="1">
                <a:solidFill>
                  <a:prstClr val="black"/>
                </a:solidFill>
                <a:latin typeface="Arial" panose="020B0604020202020204" pitchFamily="34" charset="0"/>
                <a:cs typeface="Arial" panose="020B0604020202020204" pitchFamily="34" charset="0"/>
              </a:rPr>
              <a:t>SBS’den</a:t>
            </a:r>
            <a:r>
              <a:rPr lang="tr-TR" sz="2300" dirty="0">
                <a:solidFill>
                  <a:prstClr val="black"/>
                </a:solidFill>
                <a:latin typeface="Arial" panose="020B0604020202020204" pitchFamily="34" charset="0"/>
                <a:cs typeface="Arial" panose="020B0604020202020204" pitchFamily="34" charset="0"/>
              </a:rPr>
              <a:t> </a:t>
            </a:r>
            <a:r>
              <a:rPr lang="tr-TR" sz="2300" dirty="0" smtClean="0">
                <a:solidFill>
                  <a:prstClr val="black"/>
                </a:solidFill>
                <a:latin typeface="Arial" panose="020B0604020202020204" pitchFamily="34" charset="0"/>
                <a:cs typeface="Arial" panose="020B0604020202020204" pitchFamily="34" charset="0"/>
              </a:rPr>
              <a:t>çıkartılır.</a:t>
            </a:r>
          </a:p>
          <a:p>
            <a:pPr lvl="1">
              <a:lnSpc>
                <a:spcPct val="120000"/>
              </a:lnSpc>
              <a:spcBef>
                <a:spcPts val="0"/>
              </a:spcBef>
            </a:pPr>
            <a:r>
              <a:rPr lang="tr-TR" sz="2300" dirty="0">
                <a:solidFill>
                  <a:prstClr val="black"/>
                </a:solidFill>
                <a:latin typeface="Arial" panose="020B0604020202020204" pitchFamily="34" charset="0"/>
                <a:cs typeface="Arial" panose="020B0604020202020204" pitchFamily="34" charset="0"/>
              </a:rPr>
              <a:t>U</a:t>
            </a:r>
            <a:r>
              <a:rPr lang="tr-TR" sz="2300" dirty="0" smtClean="0">
                <a:solidFill>
                  <a:prstClr val="black"/>
                </a:solidFill>
                <a:latin typeface="Arial" panose="020B0604020202020204" pitchFamily="34" charset="0"/>
                <a:cs typeface="Arial" panose="020B0604020202020204" pitchFamily="34" charset="0"/>
              </a:rPr>
              <a:t>sulsüzlüğe </a:t>
            </a:r>
            <a:r>
              <a:rPr lang="tr-TR" sz="2300" dirty="0">
                <a:solidFill>
                  <a:prstClr val="black"/>
                </a:solidFill>
                <a:latin typeface="Arial" panose="020B0604020202020204" pitchFamily="34" charset="0"/>
                <a:cs typeface="Arial" panose="020B0604020202020204" pitchFamily="34" charset="0"/>
              </a:rPr>
              <a:t>konu olan kapasite raporu iptal </a:t>
            </a:r>
            <a:r>
              <a:rPr lang="tr-TR" sz="2300" dirty="0" smtClean="0">
                <a:solidFill>
                  <a:prstClr val="black"/>
                </a:solidFill>
                <a:latin typeface="Arial" panose="020B0604020202020204" pitchFamily="34" charset="0"/>
                <a:cs typeface="Arial" panose="020B0604020202020204" pitchFamily="34" charset="0"/>
              </a:rPr>
              <a:t>edilir.</a:t>
            </a:r>
            <a:endParaRPr lang="tr-TR" sz="2300" dirty="0">
              <a:latin typeface="Arial" panose="020B0604020202020204" pitchFamily="34" charset="0"/>
              <a:cs typeface="Arial" panose="020B0604020202020204" pitchFamily="34" charset="0"/>
            </a:endParaRPr>
          </a:p>
        </p:txBody>
      </p:sp>
      <p:sp>
        <p:nvSpPr>
          <p:cNvPr id="4" name="Slayt Numarası Yer Tutucusu 3"/>
          <p:cNvSpPr>
            <a:spLocks noGrp="1"/>
          </p:cNvSpPr>
          <p:nvPr>
            <p:ph type="sldNum" sz="quarter" idx="12"/>
          </p:nvPr>
        </p:nvSpPr>
        <p:spPr>
          <a:xfrm>
            <a:off x="6804248" y="6356350"/>
            <a:ext cx="1882552" cy="365125"/>
          </a:xfrm>
        </p:spPr>
        <p:txBody>
          <a:bodyPr/>
          <a:lstStyle/>
          <a:p>
            <a:r>
              <a:rPr lang="tr-TR" dirty="0"/>
              <a:t>                                                </a:t>
            </a:r>
          </a:p>
        </p:txBody>
      </p:sp>
      <p:sp>
        <p:nvSpPr>
          <p:cNvPr id="6" name="Metin kutusu 5"/>
          <p:cNvSpPr txBox="1"/>
          <p:nvPr/>
        </p:nvSpPr>
        <p:spPr>
          <a:xfrm>
            <a:off x="4572000" y="40643"/>
            <a:ext cx="3796617" cy="369332"/>
          </a:xfrm>
          <a:prstGeom prst="rect">
            <a:avLst/>
          </a:prstGeom>
          <a:noFill/>
        </p:spPr>
        <p:txBody>
          <a:bodyPr wrap="none" rtlCol="0">
            <a:spAutoFit/>
          </a:bodyPr>
          <a:lstStyle/>
          <a:p>
            <a:pPr lvl="0" fontAlgn="base">
              <a:spcBef>
                <a:spcPct val="0"/>
              </a:spcBef>
              <a:spcAft>
                <a:spcPct val="0"/>
              </a:spcAft>
              <a:defRPr/>
            </a:pPr>
            <a:r>
              <a:rPr lang="tr-TR" dirty="0">
                <a:solidFill>
                  <a:srgbClr val="1F497D"/>
                </a:solidFill>
              </a:rPr>
              <a:t>Reel Sektör Ar-Ge ve Uygulama Dairesi</a:t>
            </a:r>
          </a:p>
        </p:txBody>
      </p:sp>
    </p:spTree>
    <p:extLst>
      <p:ext uri="{BB962C8B-B14F-4D97-AF65-F5344CB8AC3E}">
        <p14:creationId xmlns:p14="http://schemas.microsoft.com/office/powerpoint/2010/main" val="34540036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8 Dikdörtgen"/>
          <p:cNvSpPr/>
          <p:nvPr/>
        </p:nvSpPr>
        <p:spPr>
          <a:xfrm>
            <a:off x="268660" y="1124744"/>
            <a:ext cx="8496944" cy="1938992"/>
          </a:xfrm>
          <a:prstGeom prst="rect">
            <a:avLst/>
          </a:prstGeom>
        </p:spPr>
        <p:txBody>
          <a:bodyPr wrap="square">
            <a:spAutoFit/>
          </a:bodyPr>
          <a:lstStyle/>
          <a:p>
            <a:pPr algn="ctr">
              <a:lnSpc>
                <a:spcPct val="150000"/>
              </a:lnSpc>
              <a:defRPr/>
            </a:pPr>
            <a:endParaRPr lang="tr-TR" sz="4000" b="1" dirty="0"/>
          </a:p>
          <a:p>
            <a:pPr algn="ctr">
              <a:lnSpc>
                <a:spcPct val="150000"/>
              </a:lnSpc>
              <a:defRPr/>
            </a:pPr>
            <a:endParaRPr lang="tr-TR" sz="4000" b="1" dirty="0">
              <a:solidFill>
                <a:srgbClr val="FF0000"/>
              </a:solidFill>
            </a:endParaRPr>
          </a:p>
        </p:txBody>
      </p:sp>
      <p:sp>
        <p:nvSpPr>
          <p:cNvPr id="7" name="Text Box 5"/>
          <p:cNvSpPr txBox="1">
            <a:spLocks noChangeArrowheads="1"/>
          </p:cNvSpPr>
          <p:nvPr/>
        </p:nvSpPr>
        <p:spPr bwMode="auto">
          <a:xfrm>
            <a:off x="4139952" y="1588"/>
            <a:ext cx="5651500" cy="400110"/>
          </a:xfrm>
          <a:prstGeom prst="rect">
            <a:avLst/>
          </a:prstGeom>
          <a:noFill/>
          <a:ln w="9525">
            <a:noFill/>
            <a:miter lim="800000"/>
            <a:headEnd/>
            <a:tailEnd/>
          </a:ln>
          <a:effectLst>
            <a:outerShdw blurRad="50800" dist="38100" dir="16200000" rotWithShape="0">
              <a:prstClr val="black">
                <a:alpha val="40000"/>
              </a:prstClr>
            </a:outerShdw>
          </a:effectLst>
        </p:spPr>
        <p:style>
          <a:lnRef idx="0">
            <a:scrgbClr r="0" g="0" b="0"/>
          </a:lnRef>
          <a:fillRef idx="1002">
            <a:schemeClr val="dk1"/>
          </a:fillRef>
          <a:effectRef idx="0">
            <a:scrgbClr r="0" g="0" b="0"/>
          </a:effectRef>
          <a:fontRef idx="major"/>
        </p:style>
        <p:txBody>
          <a:bodyPr>
            <a:spAutoFit/>
          </a:bodyPr>
          <a:lstStyle/>
          <a:p>
            <a:pPr fontAlgn="base">
              <a:spcBef>
                <a:spcPct val="0"/>
              </a:spcBef>
              <a:spcAft>
                <a:spcPct val="0"/>
              </a:spcAft>
              <a:defRPr/>
            </a:pPr>
            <a:r>
              <a:rPr lang="tr-TR" sz="2000" dirty="0">
                <a:solidFill>
                  <a:schemeClr val="tx2"/>
                </a:solidFill>
              </a:rPr>
              <a:t>Reel Sektör Ar-</a:t>
            </a:r>
            <a:r>
              <a:rPr lang="tr-TR" sz="2000" dirty="0" err="1">
                <a:solidFill>
                  <a:schemeClr val="tx2"/>
                </a:solidFill>
              </a:rPr>
              <a:t>Ge</a:t>
            </a:r>
            <a:r>
              <a:rPr lang="tr-TR" sz="2000" dirty="0">
                <a:solidFill>
                  <a:schemeClr val="tx2"/>
                </a:solidFill>
              </a:rPr>
              <a:t> ve Uygulama Dairesi</a:t>
            </a:r>
          </a:p>
        </p:txBody>
      </p:sp>
      <p:sp>
        <p:nvSpPr>
          <p:cNvPr id="6" name="Metin kutusu 5"/>
          <p:cNvSpPr txBox="1"/>
          <p:nvPr/>
        </p:nvSpPr>
        <p:spPr>
          <a:xfrm>
            <a:off x="467543" y="1556792"/>
            <a:ext cx="8298061" cy="923330"/>
          </a:xfrm>
          <a:prstGeom prst="rect">
            <a:avLst/>
          </a:prstGeom>
          <a:noFill/>
        </p:spPr>
        <p:txBody>
          <a:bodyPr wrap="square" rtlCol="0">
            <a:spAutoFit/>
          </a:bodyPr>
          <a:lstStyle/>
          <a:p>
            <a:endParaRPr lang="tr-TR" dirty="0"/>
          </a:p>
          <a:p>
            <a:endParaRPr lang="tr-TR" dirty="0"/>
          </a:p>
          <a:p>
            <a:endParaRPr lang="tr-TR" dirty="0"/>
          </a:p>
        </p:txBody>
      </p:sp>
      <p:sp>
        <p:nvSpPr>
          <p:cNvPr id="3" name="Metin kutusu 2"/>
          <p:cNvSpPr txBox="1"/>
          <p:nvPr/>
        </p:nvSpPr>
        <p:spPr>
          <a:xfrm>
            <a:off x="539552" y="1412776"/>
            <a:ext cx="8226052" cy="3877985"/>
          </a:xfrm>
          <a:prstGeom prst="rect">
            <a:avLst/>
          </a:prstGeom>
          <a:noFill/>
        </p:spPr>
        <p:txBody>
          <a:bodyPr wrap="square" rtlCol="0">
            <a:spAutoFit/>
          </a:bodyPr>
          <a:lstStyle/>
          <a:p>
            <a:pPr marL="342900" lvl="0" indent="-342900" algn="just">
              <a:buClr>
                <a:srgbClr val="FF0000"/>
              </a:buClr>
              <a:buFont typeface="Wingdings" panose="05000000000000000000" pitchFamily="2" charset="2"/>
              <a:buChar char="§"/>
            </a:pPr>
            <a:r>
              <a:rPr lang="tr-TR" sz="2200" b="1" dirty="0">
                <a:solidFill>
                  <a:prstClr val="black"/>
                </a:solidFill>
                <a:latin typeface="Arial" panose="020B0604020202020204" pitchFamily="34" charset="0"/>
                <a:ea typeface="Times New Roman"/>
                <a:cs typeface="Arial" panose="020B0604020202020204" pitchFamily="34" charset="0"/>
              </a:rPr>
              <a:t>TOBB Kanununun 26. maddesi  ve </a:t>
            </a:r>
            <a:r>
              <a:rPr lang="tr-TR" sz="2200" b="1" dirty="0">
                <a:solidFill>
                  <a:prstClr val="black"/>
                </a:solidFill>
                <a:latin typeface="Arial"/>
                <a:ea typeface="Calibri"/>
                <a:cs typeface="Times New Roman"/>
              </a:rPr>
              <a:t>Hakem, Bilirkişi ve Eksper Listelerini Düzenleme Usul </a:t>
            </a:r>
            <a:r>
              <a:rPr lang="tr-TR" sz="2200" b="1" dirty="0" smtClean="0">
                <a:solidFill>
                  <a:prstClr val="black"/>
                </a:solidFill>
                <a:latin typeface="Arial"/>
                <a:ea typeface="Calibri"/>
                <a:cs typeface="Times New Roman"/>
              </a:rPr>
              <a:t>ve Esasları </a:t>
            </a:r>
            <a:r>
              <a:rPr lang="tr-TR" sz="2200" b="1" dirty="0">
                <a:solidFill>
                  <a:prstClr val="black"/>
                </a:solidFill>
                <a:latin typeface="Arial"/>
                <a:ea typeface="Calibri"/>
                <a:cs typeface="Times New Roman"/>
              </a:rPr>
              <a:t>Hakkında Yönetmelik çerçevesinde;</a:t>
            </a:r>
            <a:endParaRPr lang="tr-TR" sz="2400" dirty="0">
              <a:solidFill>
                <a:prstClr val="black"/>
              </a:solidFill>
              <a:ea typeface="Calibri"/>
              <a:cs typeface="Times New Roman"/>
            </a:endParaRPr>
          </a:p>
          <a:p>
            <a:pPr marL="342900" lvl="0" indent="-342900" algn="just">
              <a:lnSpc>
                <a:spcPct val="150000"/>
              </a:lnSpc>
              <a:buClr>
                <a:srgbClr val="FF0000"/>
              </a:buClr>
              <a:buFont typeface="Wingdings" panose="05000000000000000000" pitchFamily="2" charset="2"/>
              <a:buChar char="§"/>
            </a:pPr>
            <a:r>
              <a:rPr lang="tr-TR" sz="2400" dirty="0" smtClean="0">
                <a:solidFill>
                  <a:prstClr val="black"/>
                </a:solidFill>
                <a:latin typeface="Arial" panose="020B0604020202020204" pitchFamily="34" charset="0"/>
                <a:ea typeface="Calibri"/>
                <a:cs typeface="Arial" panose="020B0604020202020204" pitchFamily="34" charset="0"/>
              </a:rPr>
              <a:t>Görevlendirilen </a:t>
            </a:r>
            <a:r>
              <a:rPr lang="tr-TR" sz="2400" dirty="0">
                <a:solidFill>
                  <a:prstClr val="black"/>
                </a:solidFill>
                <a:latin typeface="Arial" panose="020B0604020202020204" pitchFamily="34" charset="0"/>
                <a:ea typeface="Calibri"/>
                <a:cs typeface="Arial" panose="020B0604020202020204" pitchFamily="34" charset="0"/>
              </a:rPr>
              <a:t>ekspere ödenecek ücretin bedeli önceden meclisçe belirlenen tarifelere göre hizmetin verildiği kişilerden/firmalardan tahsil edilir. Oda hesabına intikal ettirilir. Bu ücretler serbest meslek makbuzu veya gider makbuzu ile eksperlere ödenir</a:t>
            </a:r>
            <a:r>
              <a:rPr lang="tr-TR" sz="2400" dirty="0" smtClean="0">
                <a:solidFill>
                  <a:prstClr val="black"/>
                </a:solidFill>
                <a:latin typeface="Arial" panose="020B0604020202020204" pitchFamily="34" charset="0"/>
                <a:ea typeface="Calibri"/>
                <a:cs typeface="Arial" panose="020B0604020202020204" pitchFamily="34" charset="0"/>
              </a:rPr>
              <a:t>.</a:t>
            </a:r>
            <a:endParaRPr lang="tr-TR" sz="2400" dirty="0">
              <a:solidFill>
                <a:prstClr val="black"/>
              </a:solidFill>
              <a:latin typeface="Arial" panose="020B0604020202020204" pitchFamily="34" charset="0"/>
              <a:ea typeface="Calibri"/>
              <a:cs typeface="Arial" panose="020B0604020202020204" pitchFamily="34" charset="0"/>
            </a:endParaRPr>
          </a:p>
        </p:txBody>
      </p:sp>
      <p:sp>
        <p:nvSpPr>
          <p:cNvPr id="8" name="Başlık 1"/>
          <p:cNvSpPr>
            <a:spLocks noGrp="1"/>
          </p:cNvSpPr>
          <p:nvPr>
            <p:ph type="title"/>
          </p:nvPr>
        </p:nvSpPr>
        <p:spPr>
          <a:xfrm>
            <a:off x="467544" y="692696"/>
            <a:ext cx="8229600" cy="432048"/>
          </a:xfrm>
        </p:spPr>
        <p:txBody>
          <a:bodyPr>
            <a:normAutofit fontScale="90000"/>
          </a:bodyPr>
          <a:lstStyle/>
          <a:p>
            <a:pPr>
              <a:lnSpc>
                <a:spcPct val="115000"/>
              </a:lnSpc>
              <a:spcAft>
                <a:spcPts val="1000"/>
              </a:spcAft>
            </a:pPr>
            <a:r>
              <a:rPr lang="tr-TR" sz="2400" b="1" dirty="0">
                <a:latin typeface="Arial" panose="020B0604020202020204" pitchFamily="34" charset="0"/>
                <a:cs typeface="Arial" panose="020B0604020202020204" pitchFamily="34" charset="0"/>
              </a:rPr>
              <a:t/>
            </a:r>
            <a:br>
              <a:rPr lang="tr-TR" sz="2400" b="1" dirty="0">
                <a:latin typeface="Arial" panose="020B0604020202020204" pitchFamily="34" charset="0"/>
                <a:cs typeface="Arial" panose="020B0604020202020204" pitchFamily="34" charset="0"/>
              </a:rPr>
            </a:br>
            <a:r>
              <a:rPr lang="tr-TR" sz="2400" b="1" dirty="0">
                <a:latin typeface="Arial" panose="020B0604020202020204" pitchFamily="34" charset="0"/>
                <a:cs typeface="Arial" panose="020B0604020202020204" pitchFamily="34" charset="0"/>
              </a:rPr>
              <a:t/>
            </a:r>
            <a:br>
              <a:rPr lang="tr-TR" sz="2400" b="1" dirty="0">
                <a:latin typeface="Arial" panose="020B0604020202020204" pitchFamily="34" charset="0"/>
                <a:cs typeface="Arial" panose="020B0604020202020204" pitchFamily="34" charset="0"/>
              </a:rPr>
            </a:br>
            <a:r>
              <a:rPr lang="tr-TR" sz="2400" b="1" dirty="0">
                <a:latin typeface="Arial" panose="020B0604020202020204" pitchFamily="34" charset="0"/>
                <a:cs typeface="Arial" panose="020B0604020202020204" pitchFamily="34" charset="0"/>
              </a:rPr>
              <a:t>Odalarda Belge Bedelleri ve Ücretler</a:t>
            </a:r>
            <a:r>
              <a:rPr lang="tr-TR" sz="2400" dirty="0">
                <a:latin typeface="Arial" panose="020B0604020202020204" pitchFamily="34" charset="0"/>
                <a:cs typeface="Arial" panose="020B0604020202020204" pitchFamily="34" charset="0"/>
              </a:rPr>
              <a:t/>
            </a:r>
            <a:br>
              <a:rPr lang="tr-TR" sz="2400" dirty="0">
                <a:latin typeface="Arial" panose="020B0604020202020204" pitchFamily="34" charset="0"/>
                <a:cs typeface="Arial" panose="020B0604020202020204" pitchFamily="34" charset="0"/>
              </a:rPr>
            </a:br>
            <a:r>
              <a:rPr lang="tr-TR" sz="2400" dirty="0">
                <a:latin typeface="Arial" panose="020B0604020202020204" pitchFamily="34" charset="0"/>
                <a:cs typeface="Arial" panose="020B0604020202020204" pitchFamily="34" charset="0"/>
              </a:rPr>
              <a:t/>
            </a:r>
            <a:br>
              <a:rPr lang="tr-TR" sz="2400" dirty="0">
                <a:latin typeface="Arial" panose="020B0604020202020204" pitchFamily="34" charset="0"/>
                <a:cs typeface="Arial" panose="020B0604020202020204" pitchFamily="34" charset="0"/>
              </a:rPr>
            </a:br>
            <a:endParaRPr lang="tr-TR"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85450230"/>
      </p:ext>
    </p:extLst>
  </p:cSld>
  <p:clrMapOvr>
    <a:masterClrMapping/>
  </p:clrMapOvr>
  <p:transition advClick="0"/>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67544" y="773996"/>
            <a:ext cx="5616624" cy="576064"/>
          </a:xfrm>
        </p:spPr>
        <p:txBody>
          <a:bodyPr>
            <a:normAutofit fontScale="90000"/>
          </a:bodyPr>
          <a:lstStyle/>
          <a:p>
            <a:pPr>
              <a:lnSpc>
                <a:spcPct val="115000"/>
              </a:lnSpc>
              <a:spcAft>
                <a:spcPts val="1000"/>
              </a:spcAft>
            </a:pPr>
            <a:r>
              <a:rPr lang="tr-TR" sz="2400" b="1" dirty="0">
                <a:latin typeface="Arial" panose="020B0604020202020204" pitchFamily="34" charset="0"/>
                <a:ea typeface="Calibri"/>
                <a:cs typeface="Arial" panose="020B0604020202020204" pitchFamily="34" charset="0"/>
              </a:rPr>
              <a:t/>
            </a:r>
            <a:br>
              <a:rPr lang="tr-TR" sz="2400" b="1" dirty="0">
                <a:latin typeface="Arial" panose="020B0604020202020204" pitchFamily="34" charset="0"/>
                <a:ea typeface="Calibri"/>
                <a:cs typeface="Arial" panose="020B0604020202020204" pitchFamily="34" charset="0"/>
              </a:rPr>
            </a:br>
            <a:r>
              <a:rPr lang="tr-TR" sz="3600" b="1" dirty="0">
                <a:latin typeface="Arial" panose="020B0604020202020204" pitchFamily="34" charset="0"/>
                <a:ea typeface="Calibri"/>
                <a:cs typeface="Arial" panose="020B0604020202020204" pitchFamily="34" charset="0"/>
              </a:rPr>
              <a:t>Kapasite Raporu Tarihçesi</a:t>
            </a:r>
            <a:r>
              <a:rPr lang="tr-TR" sz="2400" dirty="0">
                <a:latin typeface="Arial" panose="020B0604020202020204" pitchFamily="34" charset="0"/>
                <a:ea typeface="Calibri"/>
                <a:cs typeface="Arial" panose="020B0604020202020204" pitchFamily="34" charset="0"/>
              </a:rPr>
              <a:t/>
            </a:r>
            <a:br>
              <a:rPr lang="tr-TR" sz="2400" dirty="0">
                <a:latin typeface="Arial" panose="020B0604020202020204" pitchFamily="34" charset="0"/>
                <a:ea typeface="Calibri"/>
                <a:cs typeface="Arial" panose="020B0604020202020204" pitchFamily="34" charset="0"/>
              </a:rPr>
            </a:br>
            <a:endParaRPr lang="tr-TR" sz="2400" dirty="0">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a:xfrm>
            <a:off x="251520" y="1340768"/>
            <a:ext cx="8352928" cy="5184576"/>
          </a:xfrm>
        </p:spPr>
        <p:txBody>
          <a:bodyPr>
            <a:noAutofit/>
          </a:bodyPr>
          <a:lstStyle/>
          <a:p>
            <a:pPr lvl="0" algn="just">
              <a:spcBef>
                <a:spcPts val="0"/>
              </a:spcBef>
              <a:spcAft>
                <a:spcPts val="600"/>
              </a:spcAft>
            </a:pPr>
            <a:r>
              <a:rPr lang="tr-TR" sz="2200" dirty="0">
                <a:solidFill>
                  <a:prstClr val="black"/>
                </a:solidFill>
                <a:latin typeface="Arial" panose="020B0604020202020204" pitchFamily="34" charset="0"/>
                <a:ea typeface="Calibri"/>
                <a:cs typeface="Arial" panose="020B0604020202020204" pitchFamily="34" charset="0"/>
              </a:rPr>
              <a:t>Birliğimizce kapasite tespitleri için ilk çalışmalara 1956 yılında başlanmıştır.</a:t>
            </a:r>
          </a:p>
          <a:p>
            <a:pPr lvl="0" algn="just">
              <a:spcBef>
                <a:spcPts val="0"/>
              </a:spcBef>
              <a:spcAft>
                <a:spcPts val="600"/>
              </a:spcAft>
            </a:pPr>
            <a:r>
              <a:rPr lang="tr-TR" sz="2200" dirty="0">
                <a:solidFill>
                  <a:srgbClr val="000000"/>
                </a:solidFill>
                <a:latin typeface="Arial" panose="020B0604020202020204" pitchFamily="34" charset="0"/>
                <a:ea typeface="Calibri"/>
                <a:cs typeface="Arial" panose="020B0604020202020204" pitchFamily="34" charset="0"/>
              </a:rPr>
              <a:t>Kapasite Raporu düzenlenmesine 1975 yılında başlanmıştır.</a:t>
            </a:r>
          </a:p>
          <a:p>
            <a:pPr lvl="0" algn="just">
              <a:spcBef>
                <a:spcPts val="0"/>
              </a:spcBef>
              <a:spcAft>
                <a:spcPts val="600"/>
              </a:spcAft>
            </a:pPr>
            <a:r>
              <a:rPr lang="tr-TR" sz="2200" dirty="0">
                <a:solidFill>
                  <a:srgbClr val="000000"/>
                </a:solidFill>
                <a:latin typeface="Arial" panose="020B0604020202020204" pitchFamily="34" charset="0"/>
                <a:ea typeface="Calibri"/>
                <a:cs typeface="Arial" panose="020B0604020202020204" pitchFamily="34" charset="0"/>
              </a:rPr>
              <a:t>Bilgisayarların kullanılmaya başlaması ile kapasite raporlarındaki veriler 80li yılların ortalarından itibaren dijital ortama aktarılmıştır.</a:t>
            </a:r>
          </a:p>
          <a:p>
            <a:pPr lvl="0" algn="just">
              <a:spcBef>
                <a:spcPts val="0"/>
              </a:spcBef>
              <a:spcAft>
                <a:spcPts val="600"/>
              </a:spcAft>
            </a:pPr>
            <a:r>
              <a:rPr lang="tr-TR" sz="2200" dirty="0">
                <a:solidFill>
                  <a:srgbClr val="000000"/>
                </a:solidFill>
                <a:latin typeface="Arial" panose="020B0604020202020204" pitchFamily="34" charset="0"/>
                <a:ea typeface="Calibri"/>
                <a:cs typeface="Arial" panose="020B0604020202020204" pitchFamily="34" charset="0"/>
              </a:rPr>
              <a:t>2008 yılında Birliğimiz tarafından geliştirilen sistem üzerinden web ortamında düzenlenmeye başlanmıştır.</a:t>
            </a:r>
          </a:p>
          <a:p>
            <a:pPr lvl="0" algn="just">
              <a:spcBef>
                <a:spcPts val="0"/>
              </a:spcBef>
              <a:spcAft>
                <a:spcPts val="600"/>
              </a:spcAft>
            </a:pPr>
            <a:r>
              <a:rPr lang="tr-TR" sz="2200" dirty="0">
                <a:solidFill>
                  <a:srgbClr val="000000"/>
                </a:solidFill>
                <a:latin typeface="Arial" panose="020B0604020202020204" pitchFamily="34" charset="0"/>
                <a:ea typeface="Calibri"/>
                <a:cs typeface="Arial" panose="020B0604020202020204" pitchFamily="34" charset="0"/>
              </a:rPr>
              <a:t>2024 yılı itibarı ile de </a:t>
            </a:r>
            <a:r>
              <a:rPr lang="tr-TR" sz="2200" dirty="0">
                <a:solidFill>
                  <a:srgbClr val="000000"/>
                </a:solidFill>
                <a:latin typeface="Arial" panose="020B0604020202020204" pitchFamily="34" charset="0"/>
                <a:ea typeface="Calibri"/>
                <a:cs typeface="Arial" panose="020B0604020202020204" pitchFamily="34" charset="0"/>
                <a:hlinkClick r:id="rId2"/>
              </a:rPr>
              <a:t>https://sanayi.org.tr</a:t>
            </a:r>
            <a:r>
              <a:rPr lang="tr-TR" sz="2200" dirty="0">
                <a:solidFill>
                  <a:srgbClr val="000000"/>
                </a:solidFill>
                <a:latin typeface="Arial" panose="020B0604020202020204" pitchFamily="34" charset="0"/>
                <a:ea typeface="Calibri"/>
                <a:cs typeface="Arial" panose="020B0604020202020204" pitchFamily="34" charset="0"/>
              </a:rPr>
              <a:t> web sayfası üzerinden düzenlenmektedir.</a:t>
            </a:r>
          </a:p>
          <a:p>
            <a:pPr lvl="0" algn="just">
              <a:spcBef>
                <a:spcPts val="0"/>
              </a:spcBef>
              <a:spcAft>
                <a:spcPts val="600"/>
              </a:spcAft>
            </a:pPr>
            <a:r>
              <a:rPr lang="tr-TR" sz="2200" dirty="0">
                <a:solidFill>
                  <a:srgbClr val="000000"/>
                </a:solidFill>
                <a:latin typeface="Arial" panose="020B0604020202020204" pitchFamily="34" charset="0"/>
                <a:ea typeface="Calibri"/>
                <a:cs typeface="Arial" panose="020B0604020202020204" pitchFamily="34" charset="0"/>
              </a:rPr>
              <a:t>Yeni kapasite raporu yazılım eğitim videosu:</a:t>
            </a:r>
          </a:p>
          <a:p>
            <a:pPr lvl="0" algn="just">
              <a:spcBef>
                <a:spcPts val="0"/>
              </a:spcBef>
              <a:spcAft>
                <a:spcPts val="600"/>
              </a:spcAft>
            </a:pPr>
            <a:r>
              <a:rPr lang="tr-TR" sz="2200" dirty="0">
                <a:solidFill>
                  <a:srgbClr val="000000"/>
                </a:solidFill>
                <a:latin typeface="Arial" panose="020B0604020202020204" pitchFamily="34" charset="0"/>
                <a:ea typeface="Calibri"/>
                <a:cs typeface="Arial" panose="020B0604020202020204" pitchFamily="34" charset="0"/>
                <a:hlinkClick r:id="rId3"/>
              </a:rPr>
              <a:t>https://tobb.org.tr/SanayiMudurlugu/Documents/OtomasyonEgitim/video/EksperEgitimi.mp4</a:t>
            </a:r>
            <a:endParaRPr lang="tr-TR" sz="2200" dirty="0">
              <a:solidFill>
                <a:srgbClr val="000000"/>
              </a:solidFill>
              <a:latin typeface="Arial" panose="020B0604020202020204" pitchFamily="34" charset="0"/>
              <a:ea typeface="Calibri"/>
              <a:cs typeface="Arial" panose="020B0604020202020204" pitchFamily="34" charset="0"/>
            </a:endParaRPr>
          </a:p>
          <a:p>
            <a:pPr lvl="0" algn="just">
              <a:spcBef>
                <a:spcPts val="0"/>
              </a:spcBef>
              <a:spcAft>
                <a:spcPts val="600"/>
              </a:spcAft>
            </a:pPr>
            <a:endParaRPr lang="tr-TR" sz="2200" dirty="0">
              <a:solidFill>
                <a:srgbClr val="000000"/>
              </a:solidFill>
              <a:latin typeface="Arial" panose="020B0604020202020204" pitchFamily="34" charset="0"/>
              <a:ea typeface="Calibri"/>
              <a:cs typeface="Arial" panose="020B0604020202020204" pitchFamily="34" charset="0"/>
            </a:endParaRPr>
          </a:p>
          <a:p>
            <a:pPr lvl="0" algn="just">
              <a:spcBef>
                <a:spcPts val="1200"/>
              </a:spcBef>
              <a:spcAft>
                <a:spcPts val="1200"/>
              </a:spcAft>
            </a:pPr>
            <a:endParaRPr lang="tr-TR" sz="2200" dirty="0">
              <a:solidFill>
                <a:prstClr val="black"/>
              </a:solidFill>
              <a:latin typeface="Arial" panose="020B0604020202020204" pitchFamily="34" charset="0"/>
              <a:ea typeface="Calibri"/>
              <a:cs typeface="Arial" panose="020B0604020202020204" pitchFamily="34" charset="0"/>
            </a:endParaRPr>
          </a:p>
        </p:txBody>
      </p:sp>
      <p:sp>
        <p:nvSpPr>
          <p:cNvPr id="6" name="Metin kutusu 5"/>
          <p:cNvSpPr txBox="1"/>
          <p:nvPr/>
        </p:nvSpPr>
        <p:spPr>
          <a:xfrm>
            <a:off x="4346029" y="0"/>
            <a:ext cx="4032448" cy="369332"/>
          </a:xfrm>
          <a:prstGeom prst="rect">
            <a:avLst/>
          </a:prstGeom>
          <a:noFill/>
          <a:effectLst>
            <a:outerShdw blurRad="50800" dist="38100" algn="l" rotWithShape="0">
              <a:prstClr val="black">
                <a:alpha val="40000"/>
              </a:prstClr>
            </a:outerShdw>
          </a:effectLst>
        </p:spPr>
        <p:txBody>
          <a:bodyPr wrap="square" rtlCol="0">
            <a:spAutoFit/>
          </a:bodyPr>
          <a:lstStyle/>
          <a:p>
            <a:pPr fontAlgn="base">
              <a:spcBef>
                <a:spcPct val="0"/>
              </a:spcBef>
              <a:spcAft>
                <a:spcPct val="0"/>
              </a:spcAft>
              <a:defRPr/>
            </a:pPr>
            <a:r>
              <a:rPr lang="tr-TR" dirty="0">
                <a:solidFill>
                  <a:schemeClr val="tx2"/>
                </a:solidFill>
              </a:rPr>
              <a:t>Reel Sektör Ar-Ge ve Uygulama Dairesi</a:t>
            </a:r>
          </a:p>
        </p:txBody>
      </p:sp>
    </p:spTree>
    <p:extLst>
      <p:ext uri="{BB962C8B-B14F-4D97-AF65-F5344CB8AC3E}">
        <p14:creationId xmlns:p14="http://schemas.microsoft.com/office/powerpoint/2010/main" val="6480565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251520" y="836712"/>
            <a:ext cx="8568952" cy="432048"/>
          </a:xfrm>
        </p:spPr>
        <p:txBody>
          <a:bodyPr>
            <a:normAutofit fontScale="90000"/>
          </a:bodyPr>
          <a:lstStyle/>
          <a:p>
            <a:pPr>
              <a:lnSpc>
                <a:spcPct val="115000"/>
              </a:lnSpc>
              <a:spcAft>
                <a:spcPts val="1000"/>
              </a:spcAft>
            </a:pPr>
            <a:r>
              <a:rPr lang="tr-TR" sz="2400" b="1" dirty="0">
                <a:latin typeface="Arial" panose="020B0604020202020204" pitchFamily="34" charset="0"/>
                <a:ea typeface="Calibri"/>
                <a:cs typeface="Arial" panose="020B0604020202020204" pitchFamily="34" charset="0"/>
              </a:rPr>
              <a:t/>
            </a:r>
            <a:br>
              <a:rPr lang="tr-TR" sz="2400" b="1" dirty="0">
                <a:latin typeface="Arial" panose="020B0604020202020204" pitchFamily="34" charset="0"/>
                <a:ea typeface="Calibri"/>
                <a:cs typeface="Arial" panose="020B0604020202020204" pitchFamily="34" charset="0"/>
              </a:rPr>
            </a:br>
            <a:r>
              <a:rPr lang="tr-TR" sz="3600" b="1" dirty="0">
                <a:latin typeface="Arial" panose="020B0604020202020204" pitchFamily="34" charset="0"/>
                <a:ea typeface="Calibri"/>
                <a:cs typeface="Arial" panose="020B0604020202020204" pitchFamily="34" charset="0"/>
              </a:rPr>
              <a:t>Kapasite Raporunun Kullanıldığı Alanlar</a:t>
            </a:r>
            <a:r>
              <a:rPr lang="tr-TR" sz="2400" dirty="0">
                <a:latin typeface="Arial" panose="020B0604020202020204" pitchFamily="34" charset="0"/>
                <a:ea typeface="Calibri"/>
                <a:cs typeface="Arial" panose="020B0604020202020204" pitchFamily="34" charset="0"/>
              </a:rPr>
              <a:t/>
            </a:r>
            <a:br>
              <a:rPr lang="tr-TR" sz="2400" dirty="0">
                <a:latin typeface="Arial" panose="020B0604020202020204" pitchFamily="34" charset="0"/>
                <a:ea typeface="Calibri"/>
                <a:cs typeface="Arial" panose="020B0604020202020204" pitchFamily="34" charset="0"/>
              </a:rPr>
            </a:br>
            <a:endParaRPr lang="tr-TR" sz="2400" dirty="0">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a:xfrm>
            <a:off x="395536" y="1340768"/>
            <a:ext cx="8301608" cy="4824536"/>
          </a:xfrm>
        </p:spPr>
        <p:txBody>
          <a:bodyPr>
            <a:normAutofit/>
          </a:bodyPr>
          <a:lstStyle/>
          <a:p>
            <a:pPr>
              <a:lnSpc>
                <a:spcPct val="150000"/>
              </a:lnSpc>
              <a:spcAft>
                <a:spcPts val="1200"/>
              </a:spcAft>
            </a:pPr>
            <a:r>
              <a:rPr lang="tr-TR" sz="2400" dirty="0">
                <a:latin typeface="Arial" panose="020B0604020202020204" pitchFamily="34" charset="0"/>
                <a:cs typeface="Arial" panose="020B0604020202020204" pitchFamily="34" charset="0"/>
              </a:rPr>
              <a:t>Sanayi sicil belgesi </a:t>
            </a:r>
          </a:p>
          <a:p>
            <a:pPr>
              <a:lnSpc>
                <a:spcPct val="150000"/>
              </a:lnSpc>
              <a:spcAft>
                <a:spcPts val="1200"/>
              </a:spcAft>
            </a:pPr>
            <a:r>
              <a:rPr lang="tr-TR" sz="2400" dirty="0">
                <a:latin typeface="Arial" panose="020B0604020202020204" pitchFamily="34" charset="0"/>
                <a:cs typeface="Arial" panose="020B0604020202020204" pitchFamily="34" charset="0"/>
              </a:rPr>
              <a:t>Dahilde işleme izin belgesi </a:t>
            </a:r>
          </a:p>
          <a:p>
            <a:pPr>
              <a:lnSpc>
                <a:spcPct val="150000"/>
              </a:lnSpc>
              <a:spcAft>
                <a:spcPts val="1200"/>
              </a:spcAft>
            </a:pPr>
            <a:r>
              <a:rPr lang="tr-TR" sz="2400" dirty="0">
                <a:latin typeface="Arial" panose="020B0604020202020204" pitchFamily="34" charset="0"/>
                <a:cs typeface="Arial" panose="020B0604020202020204" pitchFamily="34" charset="0"/>
              </a:rPr>
              <a:t>Lisans, ruhsat, teşvik, kota, tahsis, ihaleler</a:t>
            </a:r>
          </a:p>
          <a:p>
            <a:pPr>
              <a:lnSpc>
                <a:spcPct val="150000"/>
              </a:lnSpc>
              <a:spcAft>
                <a:spcPts val="1200"/>
              </a:spcAft>
            </a:pPr>
            <a:r>
              <a:rPr lang="tr-TR" sz="2400" dirty="0">
                <a:latin typeface="Arial" panose="020B0604020202020204" pitchFamily="34" charset="0"/>
                <a:cs typeface="Arial" panose="020B0604020202020204" pitchFamily="34" charset="0"/>
              </a:rPr>
              <a:t>Ekonomik ve stratejik plan ve programlar vb.</a:t>
            </a:r>
          </a:p>
        </p:txBody>
      </p:sp>
      <p:sp>
        <p:nvSpPr>
          <p:cNvPr id="6" name="Metin kutusu 5"/>
          <p:cNvSpPr txBox="1"/>
          <p:nvPr/>
        </p:nvSpPr>
        <p:spPr>
          <a:xfrm>
            <a:off x="4346029" y="0"/>
            <a:ext cx="4032448" cy="369332"/>
          </a:xfrm>
          <a:prstGeom prst="rect">
            <a:avLst/>
          </a:prstGeom>
          <a:noFill/>
          <a:effectLst>
            <a:outerShdw blurRad="50800" dist="38100" algn="l" rotWithShape="0">
              <a:prstClr val="black">
                <a:alpha val="40000"/>
              </a:prstClr>
            </a:outerShdw>
          </a:effectLst>
        </p:spPr>
        <p:txBody>
          <a:bodyPr wrap="square" rtlCol="0">
            <a:spAutoFit/>
          </a:bodyPr>
          <a:lstStyle/>
          <a:p>
            <a:pPr fontAlgn="base">
              <a:spcBef>
                <a:spcPct val="0"/>
              </a:spcBef>
              <a:spcAft>
                <a:spcPct val="0"/>
              </a:spcAft>
              <a:defRPr/>
            </a:pPr>
            <a:r>
              <a:rPr lang="tr-TR" dirty="0">
                <a:solidFill>
                  <a:srgbClr val="1F497D"/>
                </a:solidFill>
              </a:rPr>
              <a:t>Reel Sektör Ar-Ge ve Uygulama Dairesi</a:t>
            </a:r>
          </a:p>
        </p:txBody>
      </p:sp>
    </p:spTree>
    <p:extLst>
      <p:ext uri="{BB962C8B-B14F-4D97-AF65-F5344CB8AC3E}">
        <p14:creationId xmlns:p14="http://schemas.microsoft.com/office/powerpoint/2010/main" val="26571887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pPr marL="547688" lvl="0" indent="-411163" eaLnBrk="1" hangingPunct="1">
              <a:spcBef>
                <a:spcPct val="20000"/>
              </a:spcBef>
            </a:pPr>
            <a:r>
              <a:rPr lang="tr-TR" sz="2400" kern="1200" dirty="0">
                <a:solidFill>
                  <a:prstClr val="white"/>
                </a:solidFill>
                <a:latin typeface="Arial" panose="020B0604020202020204" pitchFamily="34" charset="0"/>
                <a:ea typeface="+mn-ea"/>
                <a:cs typeface="Arial" panose="020B0604020202020204" pitchFamily="34" charset="0"/>
              </a:rPr>
              <a:t/>
            </a:r>
            <a:br>
              <a:rPr lang="tr-TR" sz="2400" kern="1200" dirty="0">
                <a:solidFill>
                  <a:prstClr val="white"/>
                </a:solidFill>
                <a:latin typeface="Arial" panose="020B0604020202020204" pitchFamily="34" charset="0"/>
                <a:ea typeface="+mn-ea"/>
                <a:cs typeface="Arial" panose="020B0604020202020204" pitchFamily="34" charset="0"/>
              </a:rPr>
            </a:br>
            <a:endParaRPr lang="tr-TR" sz="2400" dirty="0">
              <a:latin typeface="Arial" panose="020B0604020202020204" pitchFamily="34" charset="0"/>
              <a:cs typeface="Arial" panose="020B0604020202020204" pitchFamily="34" charset="0"/>
            </a:endParaRPr>
          </a:p>
        </p:txBody>
      </p:sp>
      <p:sp>
        <p:nvSpPr>
          <p:cNvPr id="6" name="Başlık 1"/>
          <p:cNvSpPr txBox="1">
            <a:spLocks/>
          </p:cNvSpPr>
          <p:nvPr/>
        </p:nvSpPr>
        <p:spPr bwMode="auto">
          <a:xfrm>
            <a:off x="179512" y="489173"/>
            <a:ext cx="8352928" cy="56356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Arial" charset="0"/>
              </a:defRPr>
            </a:lvl2pPr>
            <a:lvl3pPr algn="ctr" rtl="0" eaLnBrk="0" fontAlgn="base" hangingPunct="0">
              <a:spcBef>
                <a:spcPct val="0"/>
              </a:spcBef>
              <a:spcAft>
                <a:spcPct val="0"/>
              </a:spcAft>
              <a:defRPr sz="3600">
                <a:solidFill>
                  <a:schemeClr val="tx2"/>
                </a:solidFill>
                <a:latin typeface="Arial" charset="0"/>
              </a:defRPr>
            </a:lvl3pPr>
            <a:lvl4pPr algn="ctr" rtl="0" eaLnBrk="0" fontAlgn="base" hangingPunct="0">
              <a:spcBef>
                <a:spcPct val="0"/>
              </a:spcBef>
              <a:spcAft>
                <a:spcPct val="0"/>
              </a:spcAft>
              <a:defRPr sz="3600">
                <a:solidFill>
                  <a:schemeClr val="tx2"/>
                </a:solidFill>
                <a:latin typeface="Arial" charset="0"/>
              </a:defRPr>
            </a:lvl4pPr>
            <a:lvl5pPr algn="ctr" rtl="0" eaLnBrk="0" fontAlgn="base" hangingPunct="0">
              <a:spcBef>
                <a:spcPct val="0"/>
              </a:spcBef>
              <a:spcAft>
                <a:spcPct val="0"/>
              </a:spcAft>
              <a:defRPr sz="3600">
                <a:solidFill>
                  <a:schemeClr val="tx2"/>
                </a:solidFill>
                <a:latin typeface="Arial" charset="0"/>
              </a:defRPr>
            </a:lvl5pPr>
            <a:lvl6pPr marL="457200" algn="ctr" rtl="0" eaLnBrk="1" fontAlgn="base" hangingPunct="1">
              <a:spcBef>
                <a:spcPct val="0"/>
              </a:spcBef>
              <a:spcAft>
                <a:spcPct val="0"/>
              </a:spcAft>
              <a:defRPr sz="3600">
                <a:solidFill>
                  <a:schemeClr val="tx2"/>
                </a:solidFill>
                <a:latin typeface="Arial" charset="0"/>
              </a:defRPr>
            </a:lvl6pPr>
            <a:lvl7pPr marL="914400" algn="ctr" rtl="0" eaLnBrk="1" fontAlgn="base" hangingPunct="1">
              <a:spcBef>
                <a:spcPct val="0"/>
              </a:spcBef>
              <a:spcAft>
                <a:spcPct val="0"/>
              </a:spcAft>
              <a:defRPr sz="3600">
                <a:solidFill>
                  <a:schemeClr val="tx2"/>
                </a:solidFill>
                <a:latin typeface="Arial" charset="0"/>
              </a:defRPr>
            </a:lvl7pPr>
            <a:lvl8pPr marL="1371600" algn="ctr" rtl="0" eaLnBrk="1" fontAlgn="base" hangingPunct="1">
              <a:spcBef>
                <a:spcPct val="0"/>
              </a:spcBef>
              <a:spcAft>
                <a:spcPct val="0"/>
              </a:spcAft>
              <a:defRPr sz="3600">
                <a:solidFill>
                  <a:schemeClr val="tx2"/>
                </a:solidFill>
                <a:latin typeface="Arial" charset="0"/>
              </a:defRPr>
            </a:lvl8pPr>
            <a:lvl9pPr marL="1828800" algn="ctr" rtl="0" eaLnBrk="1" fontAlgn="base" hangingPunct="1">
              <a:spcBef>
                <a:spcPct val="0"/>
              </a:spcBef>
              <a:spcAft>
                <a:spcPct val="0"/>
              </a:spcAft>
              <a:defRPr sz="3600">
                <a:solidFill>
                  <a:schemeClr val="tx2"/>
                </a:solidFill>
                <a:latin typeface="Arial" charset="0"/>
              </a:defRPr>
            </a:lvl9pPr>
          </a:lstStyle>
          <a:p>
            <a:pPr algn="l" eaLnBrk="1" hangingPunct="1">
              <a:defRPr/>
            </a:pPr>
            <a:r>
              <a:rPr lang="tr-TR" sz="2400" b="1" dirty="0">
                <a:solidFill>
                  <a:srgbClr val="1F497D"/>
                </a:solidFill>
              </a:rPr>
              <a:t>Kapasite Raporu Raportörlerine ve Eksperlerine Eğitimler  </a:t>
            </a:r>
          </a:p>
        </p:txBody>
      </p:sp>
      <p:pic>
        <p:nvPicPr>
          <p:cNvPr id="4098" name="Picture 2" descr="C:\Users\halil.guler\Desktop\_TOB3884.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1493" y="1196752"/>
            <a:ext cx="5659970" cy="4680520"/>
          </a:xfrm>
          <a:prstGeom prst="rect">
            <a:avLst/>
          </a:prstGeom>
          <a:noFill/>
          <a:extLst>
            <a:ext uri="{909E8E84-426E-40DD-AFC4-6F175D3DCCD1}">
              <a14:hiddenFill xmlns:a14="http://schemas.microsoft.com/office/drawing/2010/main">
                <a:solidFill>
                  <a:srgbClr val="FFFFFF"/>
                </a:solidFill>
              </a14:hiddenFill>
            </a:ext>
          </a:extLst>
        </p:spPr>
      </p:pic>
      <p:sp>
        <p:nvSpPr>
          <p:cNvPr id="13" name="Dikdörtgen 12"/>
          <p:cNvSpPr/>
          <p:nvPr/>
        </p:nvSpPr>
        <p:spPr>
          <a:xfrm>
            <a:off x="5731462" y="1196752"/>
            <a:ext cx="3305033" cy="4832092"/>
          </a:xfrm>
          <a:prstGeom prst="rect">
            <a:avLst/>
          </a:prstGeom>
        </p:spPr>
        <p:txBody>
          <a:bodyPr wrap="square">
            <a:spAutoFit/>
          </a:bodyPr>
          <a:lstStyle/>
          <a:p>
            <a:pPr algn="just"/>
            <a:r>
              <a:rPr lang="tr-TR" sz="2200" dirty="0">
                <a:solidFill>
                  <a:prstClr val="black"/>
                </a:solidFill>
              </a:rPr>
              <a:t>«Odalarımızdaki tüm raportör ve eksperlere eğitim vereceğiz. </a:t>
            </a:r>
          </a:p>
          <a:p>
            <a:pPr algn="just"/>
            <a:r>
              <a:rPr lang="tr-TR" sz="2200" dirty="0">
                <a:solidFill>
                  <a:prstClr val="black"/>
                </a:solidFill>
              </a:rPr>
              <a:t>Raportör ve eksperlerimiz bu eğitimler sonucunda sertifikalarını alacaklar. </a:t>
            </a:r>
          </a:p>
          <a:p>
            <a:pPr algn="just"/>
            <a:r>
              <a:rPr lang="tr-TR" sz="2200" dirty="0">
                <a:solidFill>
                  <a:prstClr val="black"/>
                </a:solidFill>
              </a:rPr>
              <a:t>Gerekli yasal altyapının da düzenlenmesi ile </a:t>
            </a:r>
            <a:r>
              <a:rPr lang="tr-TR" sz="2200" b="1" u="sng" dirty="0">
                <a:solidFill>
                  <a:prstClr val="black"/>
                </a:solidFill>
              </a:rPr>
              <a:t>bundan </a:t>
            </a:r>
          </a:p>
          <a:p>
            <a:pPr algn="just"/>
            <a:r>
              <a:rPr lang="tr-TR" sz="2200" b="1" u="sng" dirty="0">
                <a:solidFill>
                  <a:prstClr val="black"/>
                </a:solidFill>
              </a:rPr>
              <a:t>böyle sertifikası olmayan </a:t>
            </a:r>
          </a:p>
          <a:p>
            <a:pPr algn="just"/>
            <a:r>
              <a:rPr lang="tr-TR" sz="2200" b="1" u="sng" dirty="0">
                <a:solidFill>
                  <a:prstClr val="black"/>
                </a:solidFill>
              </a:rPr>
              <a:t>hiçbir eksper kapasite raporu düzenleyemeyecek</a:t>
            </a:r>
            <a:r>
              <a:rPr lang="tr-TR" sz="2200" dirty="0">
                <a:solidFill>
                  <a:prstClr val="black"/>
                </a:solidFill>
              </a:rPr>
              <a:t>» </a:t>
            </a:r>
          </a:p>
          <a:p>
            <a:endParaRPr lang="tr-TR" sz="2200" dirty="0">
              <a:solidFill>
                <a:prstClr val="black"/>
              </a:solidFill>
            </a:endParaRPr>
          </a:p>
          <a:p>
            <a:r>
              <a:rPr lang="tr-TR" sz="2200" dirty="0" err="1">
                <a:solidFill>
                  <a:prstClr val="black"/>
                </a:solidFill>
              </a:rPr>
              <a:t>M.Rifat</a:t>
            </a:r>
            <a:r>
              <a:rPr lang="tr-TR" sz="2200" dirty="0">
                <a:solidFill>
                  <a:prstClr val="black"/>
                </a:solidFill>
              </a:rPr>
              <a:t> HİSARCIKLIOĞLU</a:t>
            </a:r>
          </a:p>
        </p:txBody>
      </p:sp>
      <p:sp>
        <p:nvSpPr>
          <p:cNvPr id="11" name="Text Box 5"/>
          <p:cNvSpPr txBox="1">
            <a:spLocks noChangeArrowheads="1"/>
          </p:cNvSpPr>
          <p:nvPr/>
        </p:nvSpPr>
        <p:spPr bwMode="auto">
          <a:xfrm>
            <a:off x="4283968" y="17055"/>
            <a:ext cx="4248472" cy="400110"/>
          </a:xfrm>
          <a:prstGeom prst="rect">
            <a:avLst/>
          </a:prstGeom>
          <a:noFill/>
          <a:ln w="9525">
            <a:noFill/>
            <a:miter lim="800000"/>
            <a:headEnd/>
            <a:tailEnd/>
          </a:ln>
          <a:effectLst>
            <a:outerShdw blurRad="50800" dist="38100" dir="16200000" rotWithShape="0">
              <a:prstClr val="black">
                <a:alpha val="40000"/>
              </a:prstClr>
            </a:outerShdw>
          </a:effectLst>
        </p:spPr>
        <p:style>
          <a:lnRef idx="0">
            <a:scrgbClr r="0" g="0" b="0"/>
          </a:lnRef>
          <a:fillRef idx="1002">
            <a:schemeClr val="dk1"/>
          </a:fillRef>
          <a:effectRef idx="0">
            <a:scrgbClr r="0" g="0" b="0"/>
          </a:effectRef>
          <a:fontRef idx="major"/>
        </p:style>
        <p:txBody>
          <a:bodyPr wrap="square">
            <a:spAutoFit/>
          </a:bodyPr>
          <a:lstStyle/>
          <a:p>
            <a:pPr fontAlgn="base">
              <a:spcBef>
                <a:spcPct val="0"/>
              </a:spcBef>
              <a:spcAft>
                <a:spcPct val="0"/>
              </a:spcAft>
              <a:defRPr/>
            </a:pPr>
            <a:r>
              <a:rPr lang="tr-TR" sz="2000" dirty="0">
                <a:solidFill>
                  <a:srgbClr val="1F497D"/>
                </a:solidFill>
              </a:rPr>
              <a:t>Reel Sektör Ar-</a:t>
            </a:r>
            <a:r>
              <a:rPr lang="tr-TR" sz="2000" dirty="0" err="1">
                <a:solidFill>
                  <a:srgbClr val="1F497D"/>
                </a:solidFill>
              </a:rPr>
              <a:t>Ge</a:t>
            </a:r>
            <a:r>
              <a:rPr lang="tr-TR" sz="2000" dirty="0">
                <a:solidFill>
                  <a:srgbClr val="1F497D"/>
                </a:solidFill>
              </a:rPr>
              <a:t> ve Uygulama Dairesi</a:t>
            </a:r>
          </a:p>
        </p:txBody>
      </p:sp>
    </p:spTree>
    <p:extLst>
      <p:ext uri="{BB962C8B-B14F-4D97-AF65-F5344CB8AC3E}">
        <p14:creationId xmlns:p14="http://schemas.microsoft.com/office/powerpoint/2010/main" val="32005683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67544" y="878739"/>
            <a:ext cx="8229600" cy="576064"/>
          </a:xfrm>
        </p:spPr>
        <p:txBody>
          <a:bodyPr>
            <a:normAutofit fontScale="90000"/>
          </a:bodyPr>
          <a:lstStyle/>
          <a:p>
            <a:r>
              <a:rPr lang="tr-TR" b="1" dirty="0">
                <a:latin typeface="Arial" panose="020B0604020202020204" pitchFamily="34" charset="0"/>
                <a:cs typeface="Arial" panose="020B0604020202020204" pitchFamily="34" charset="0"/>
              </a:rPr>
              <a:t>Şartlar</a:t>
            </a:r>
            <a:endParaRPr lang="tr-TR" dirty="0">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a:xfrm>
            <a:off x="467544" y="1454803"/>
            <a:ext cx="8208912" cy="5070541"/>
          </a:xfrm>
        </p:spPr>
        <p:txBody>
          <a:bodyPr>
            <a:normAutofit/>
          </a:bodyPr>
          <a:lstStyle/>
          <a:p>
            <a:pPr lvl="0">
              <a:spcBef>
                <a:spcPts val="0"/>
              </a:spcBef>
              <a:spcAft>
                <a:spcPts val="600"/>
              </a:spcAft>
            </a:pPr>
            <a:r>
              <a:rPr lang="tr-TR" sz="2400" dirty="0">
                <a:latin typeface="Arial" panose="020B0604020202020204" pitchFamily="34" charset="0"/>
                <a:cs typeface="Arial" panose="020B0604020202020204" pitchFamily="34" charset="0"/>
              </a:rPr>
              <a:t>Tezgah, cihaz, makine gibi muharrik kuvvet kullanarak hammadde, yarı ve tam mamulleri </a:t>
            </a:r>
          </a:p>
          <a:p>
            <a:pPr lvl="0">
              <a:spcBef>
                <a:spcPts val="600"/>
              </a:spcBef>
              <a:spcAft>
                <a:spcPts val="600"/>
              </a:spcAft>
            </a:pPr>
            <a:r>
              <a:rPr lang="tr-TR" sz="2400" dirty="0">
                <a:latin typeface="Arial" panose="020B0604020202020204" pitchFamily="34" charset="0"/>
                <a:cs typeface="Arial" panose="020B0604020202020204" pitchFamily="34" charset="0"/>
              </a:rPr>
              <a:t>Özellik, içerik, bileşim veya şeklini kısmen veya tamamen değiştirmek amacıyla işleyerek</a:t>
            </a:r>
          </a:p>
          <a:p>
            <a:pPr lvl="0"/>
            <a:r>
              <a:rPr lang="tr-TR" sz="2400" dirty="0">
                <a:latin typeface="Arial" panose="020B0604020202020204" pitchFamily="34" charset="0"/>
                <a:cs typeface="Arial" panose="020B0604020202020204" pitchFamily="34" charset="0"/>
              </a:rPr>
              <a:t>Seri halde veya standart olarak yeni bir ürün üreten işyerleri ile</a:t>
            </a:r>
          </a:p>
          <a:p>
            <a:r>
              <a:rPr lang="tr-TR" sz="2400" dirty="0">
                <a:latin typeface="Arial" panose="020B0604020202020204" pitchFamily="34" charset="0"/>
                <a:cs typeface="Arial" panose="020B0604020202020204" pitchFamily="34" charset="0"/>
              </a:rPr>
              <a:t>Yer altı kaynaklarının çıkarılıp işlendiği yerleri işletenler </a:t>
            </a:r>
          </a:p>
          <a:p>
            <a:r>
              <a:rPr lang="tr-TR" sz="2400" dirty="0">
                <a:latin typeface="Arial" panose="020B0604020202020204" pitchFamily="34" charset="0"/>
                <a:cs typeface="Arial" panose="020B0604020202020204" pitchFamily="34" charset="0"/>
              </a:rPr>
              <a:t>Bilişim teknolojisi ile yazılım üretenler.</a:t>
            </a:r>
          </a:p>
          <a:p>
            <a:r>
              <a:rPr lang="tr-TR" sz="2400" dirty="0">
                <a:latin typeface="Arial" panose="020B0604020202020204" pitchFamily="34" charset="0"/>
                <a:cs typeface="Arial" panose="020B0604020202020204" pitchFamily="34" charset="0"/>
              </a:rPr>
              <a:t>Ayrıca; Endüstriyel Sera/Çiçekçilik, Kültür Balıkçılığı, Kümes Hayvanları Çiftlikleri ve Yumurta Üretimi, Kültür Mantarı üretimi yapan tesisler</a:t>
            </a:r>
          </a:p>
          <a:p>
            <a:pPr>
              <a:lnSpc>
                <a:spcPct val="150000"/>
              </a:lnSpc>
            </a:pPr>
            <a:endParaRPr lang="tr-TR" sz="2400" dirty="0">
              <a:latin typeface="Arial" panose="020B0604020202020204" pitchFamily="34" charset="0"/>
              <a:cs typeface="Arial" panose="020B0604020202020204" pitchFamily="34" charset="0"/>
            </a:endParaRPr>
          </a:p>
        </p:txBody>
      </p:sp>
      <p:sp>
        <p:nvSpPr>
          <p:cNvPr id="5" name="Metin kutusu 4"/>
          <p:cNvSpPr txBox="1"/>
          <p:nvPr/>
        </p:nvSpPr>
        <p:spPr>
          <a:xfrm>
            <a:off x="4042424" y="9599"/>
            <a:ext cx="4634032" cy="400110"/>
          </a:xfrm>
          <a:prstGeom prst="rect">
            <a:avLst/>
          </a:prstGeom>
          <a:noFill/>
        </p:spPr>
        <p:txBody>
          <a:bodyPr wrap="square" rtlCol="0">
            <a:spAutoFit/>
          </a:bodyPr>
          <a:lstStyle/>
          <a:p>
            <a:pPr lvl="0" fontAlgn="base">
              <a:spcBef>
                <a:spcPct val="0"/>
              </a:spcBef>
              <a:spcAft>
                <a:spcPct val="0"/>
              </a:spcAft>
              <a:defRPr/>
            </a:pPr>
            <a:r>
              <a:rPr lang="tr-TR" sz="2000" dirty="0">
                <a:solidFill>
                  <a:srgbClr val="1F497D"/>
                </a:solidFill>
              </a:rPr>
              <a:t>Reel Sektör Ar-Ge ve Uygulama Dairesi</a:t>
            </a:r>
          </a:p>
        </p:txBody>
      </p:sp>
    </p:spTree>
    <p:extLst>
      <p:ext uri="{BB962C8B-B14F-4D97-AF65-F5344CB8AC3E}">
        <p14:creationId xmlns:p14="http://schemas.microsoft.com/office/powerpoint/2010/main" val="121516685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467544" y="692696"/>
            <a:ext cx="8229600" cy="576064"/>
          </a:xfrm>
        </p:spPr>
        <p:txBody>
          <a:bodyPr>
            <a:noAutofit/>
          </a:bodyPr>
          <a:lstStyle/>
          <a:p>
            <a:pPr>
              <a:defRPr/>
            </a:pPr>
            <a:r>
              <a:rPr lang="tr-TR" sz="2800" b="1" dirty="0">
                <a:latin typeface="Arial" panose="020B0604020202020204" pitchFamily="34" charset="0"/>
                <a:cs typeface="Arial" panose="020B0604020202020204" pitchFamily="34" charset="0"/>
              </a:rPr>
              <a:t>Kapasite Raporu Düzenlenmeyen Yerler</a:t>
            </a:r>
            <a:endParaRPr lang="en-US" sz="2800" b="1" dirty="0">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a:xfrm>
            <a:off x="179512" y="1480997"/>
            <a:ext cx="8712968" cy="4900331"/>
          </a:xfrm>
        </p:spPr>
        <p:txBody>
          <a:bodyPr>
            <a:normAutofit lnSpcReduction="10000"/>
          </a:bodyPr>
          <a:lstStyle/>
          <a:p>
            <a:pPr algn="just">
              <a:spcBef>
                <a:spcPts val="0"/>
              </a:spcBef>
              <a:spcAft>
                <a:spcPts val="1200"/>
              </a:spcAft>
            </a:pPr>
            <a:r>
              <a:rPr lang="tr-TR" sz="2400" dirty="0">
                <a:latin typeface="Arial" panose="020B0604020202020204" pitchFamily="34" charset="0"/>
                <a:cs typeface="Arial" panose="020B0604020202020204" pitchFamily="34" charset="0"/>
              </a:rPr>
              <a:t>Genellikle makine, tezgah, cihaz kullanmadan el işçiliği marifetiyle üretim yapan  işyerleri:</a:t>
            </a:r>
          </a:p>
          <a:p>
            <a:pPr lvl="1" algn="just">
              <a:spcBef>
                <a:spcPts val="0"/>
              </a:spcBef>
              <a:spcAft>
                <a:spcPts val="1200"/>
              </a:spcAft>
            </a:pPr>
            <a:r>
              <a:rPr lang="tr-TR" sz="2400" dirty="0">
                <a:latin typeface="Arial" panose="020B0604020202020204" pitchFamily="34" charset="0"/>
                <a:cs typeface="Arial" panose="020B0604020202020204" pitchFamily="34" charset="0"/>
              </a:rPr>
              <a:t>Elle ve otomatik olmayan şekilde; Şeker, Lokum, Pişmaniye, Tatlı, Dondurma, Yufka, Simit, Börek, Mantı, Erişte, </a:t>
            </a:r>
            <a:r>
              <a:rPr lang="tr-TR" sz="2400" dirty="0" err="1">
                <a:latin typeface="Arial" panose="020B0604020202020204" pitchFamily="34" charset="0"/>
                <a:cs typeface="Arial" panose="020B0604020202020204" pitchFamily="34" charset="0"/>
              </a:rPr>
              <a:t>vb</a:t>
            </a:r>
            <a:r>
              <a:rPr lang="tr-TR" sz="2400" dirty="0">
                <a:latin typeface="Arial" panose="020B0604020202020204" pitchFamily="34" charset="0"/>
                <a:cs typeface="Arial" panose="020B0604020202020204" pitchFamily="34" charset="0"/>
              </a:rPr>
              <a:t> üretenler, paketleme yapılan yerler.</a:t>
            </a:r>
          </a:p>
          <a:p>
            <a:pPr lvl="1" algn="just">
              <a:spcBef>
                <a:spcPts val="0"/>
              </a:spcBef>
              <a:spcAft>
                <a:spcPts val="1200"/>
              </a:spcAft>
            </a:pPr>
            <a:r>
              <a:rPr lang="tr-TR" sz="2400" dirty="0">
                <a:latin typeface="Arial" panose="020B0604020202020204" pitchFamily="34" charset="0"/>
                <a:cs typeface="Arial" panose="020B0604020202020204" pitchFamily="34" charset="0"/>
              </a:rPr>
              <a:t>Pastaneler, Kuruyemişçiler, Lokantalar, Kasaplar, Marketlerdeki reyonlar,</a:t>
            </a:r>
          </a:p>
          <a:p>
            <a:pPr lvl="1" algn="just">
              <a:spcBef>
                <a:spcPts val="0"/>
              </a:spcBef>
              <a:spcAft>
                <a:spcPts val="1200"/>
              </a:spcAft>
            </a:pPr>
            <a:r>
              <a:rPr lang="tr-TR" sz="2400" dirty="0">
                <a:latin typeface="Arial" panose="020B0604020202020204" pitchFamily="34" charset="0"/>
                <a:cs typeface="Arial" panose="020B0604020202020204" pitchFamily="34" charset="0"/>
              </a:rPr>
              <a:t>Hayvan yetiştiriciliği, Tarımsal ürün yetiştiriciliği, Süt toplama tesisleri,</a:t>
            </a:r>
          </a:p>
          <a:p>
            <a:pPr lvl="1" algn="just">
              <a:spcBef>
                <a:spcPts val="0"/>
              </a:spcBef>
              <a:spcAft>
                <a:spcPts val="1200"/>
              </a:spcAft>
            </a:pPr>
            <a:r>
              <a:rPr lang="tr-TR" sz="2400" dirty="0">
                <a:latin typeface="Arial" panose="020B0604020202020204" pitchFamily="34" charset="0"/>
                <a:cs typeface="Arial" panose="020B0604020202020204" pitchFamily="34" charset="0"/>
              </a:rPr>
              <a:t>Tamirciler, akaryakıt istasyonları, gaz, petrol, vb. dağıtım tesisleri, arıtma tesisleri, hastaneler, küçük tip çamaşırhaneler, </a:t>
            </a:r>
            <a:r>
              <a:rPr lang="tr-TR" sz="2400" dirty="0" err="1">
                <a:latin typeface="Arial" panose="020B0604020202020204" pitchFamily="34" charset="0"/>
                <a:cs typeface="Arial" panose="020B0604020202020204" pitchFamily="34" charset="0"/>
              </a:rPr>
              <a:t>vb</a:t>
            </a:r>
            <a:r>
              <a:rPr lang="tr-TR" sz="2400" dirty="0">
                <a:latin typeface="Arial" panose="020B0604020202020204" pitchFamily="34" charset="0"/>
                <a:cs typeface="Arial" panose="020B0604020202020204" pitchFamily="34" charset="0"/>
              </a:rPr>
              <a:t> yerler.</a:t>
            </a:r>
            <a:endParaRPr lang="tr-TR" sz="2800" dirty="0">
              <a:latin typeface="Arial" panose="020B0604020202020204" pitchFamily="34" charset="0"/>
              <a:cs typeface="Arial" panose="020B0604020202020204" pitchFamily="34" charset="0"/>
            </a:endParaRPr>
          </a:p>
          <a:p>
            <a:pPr marL="0" indent="0" algn="just">
              <a:spcAft>
                <a:spcPts val="600"/>
              </a:spcAft>
              <a:buNone/>
            </a:pPr>
            <a:endParaRPr lang="tr-TR" sz="2800" dirty="0">
              <a:latin typeface="Arial" panose="020B0604020202020204" pitchFamily="34" charset="0"/>
              <a:cs typeface="Arial" panose="020B0604020202020204" pitchFamily="34" charset="0"/>
            </a:endParaRPr>
          </a:p>
          <a:p>
            <a:pPr algn="just">
              <a:spcAft>
                <a:spcPts val="600"/>
              </a:spcAft>
            </a:pPr>
            <a:endParaRPr lang="tr-TR" sz="2400" dirty="0">
              <a:latin typeface="Arial" panose="020B0604020202020204" pitchFamily="34" charset="0"/>
              <a:cs typeface="Arial" panose="020B0604020202020204" pitchFamily="34" charset="0"/>
            </a:endParaRPr>
          </a:p>
          <a:p>
            <a:pPr marL="457200" lvl="1" indent="0" eaLnBrk="1" hangingPunct="1">
              <a:buNone/>
            </a:pPr>
            <a:endParaRPr lang="tr-TR" sz="2400" dirty="0">
              <a:latin typeface="Arial" panose="020B0604020202020204" pitchFamily="34" charset="0"/>
              <a:cs typeface="Arial" panose="020B0604020202020204" pitchFamily="34" charset="0"/>
            </a:endParaRPr>
          </a:p>
          <a:p>
            <a:endParaRPr lang="tr-TR" sz="2400" dirty="0">
              <a:latin typeface="Arial" panose="020B0604020202020204" pitchFamily="34" charset="0"/>
              <a:cs typeface="Arial" panose="020B0604020202020204" pitchFamily="34" charset="0"/>
            </a:endParaRPr>
          </a:p>
        </p:txBody>
      </p:sp>
      <p:sp>
        <p:nvSpPr>
          <p:cNvPr id="6" name="Text Box 5"/>
          <p:cNvSpPr txBox="1">
            <a:spLocks noChangeArrowheads="1"/>
          </p:cNvSpPr>
          <p:nvPr/>
        </p:nvSpPr>
        <p:spPr bwMode="auto">
          <a:xfrm>
            <a:off x="4139952" y="1588"/>
            <a:ext cx="5651500" cy="400110"/>
          </a:xfrm>
          <a:prstGeom prst="rect">
            <a:avLst/>
          </a:prstGeom>
          <a:noFill/>
          <a:ln w="9525">
            <a:noFill/>
            <a:miter lim="800000"/>
            <a:headEnd/>
            <a:tailEnd/>
          </a:ln>
          <a:effectLst>
            <a:outerShdw blurRad="50800" dist="38100" dir="16200000" rotWithShape="0">
              <a:prstClr val="black">
                <a:alpha val="40000"/>
              </a:prstClr>
            </a:outerShdw>
          </a:effectLst>
        </p:spPr>
        <p:style>
          <a:lnRef idx="0">
            <a:scrgbClr r="0" g="0" b="0"/>
          </a:lnRef>
          <a:fillRef idx="1002">
            <a:schemeClr val="dk1"/>
          </a:fillRef>
          <a:effectRef idx="0">
            <a:scrgbClr r="0" g="0" b="0"/>
          </a:effectRef>
          <a:fontRef idx="major"/>
        </p:style>
        <p:txBody>
          <a:bodyPr>
            <a:spAutoFit/>
          </a:bodyPr>
          <a:lstStyle/>
          <a:p>
            <a:pPr fontAlgn="base">
              <a:spcBef>
                <a:spcPct val="0"/>
              </a:spcBef>
              <a:spcAft>
                <a:spcPct val="0"/>
              </a:spcAft>
              <a:defRPr/>
            </a:pPr>
            <a:r>
              <a:rPr lang="tr-TR" sz="2000" dirty="0">
                <a:solidFill>
                  <a:srgbClr val="1F497D"/>
                </a:solidFill>
              </a:rPr>
              <a:t>Reel Sektör Ar-</a:t>
            </a:r>
            <a:r>
              <a:rPr lang="tr-TR" sz="2000" dirty="0" err="1">
                <a:solidFill>
                  <a:srgbClr val="1F497D"/>
                </a:solidFill>
              </a:rPr>
              <a:t>Ge</a:t>
            </a:r>
            <a:r>
              <a:rPr lang="tr-TR" sz="2000" dirty="0">
                <a:solidFill>
                  <a:srgbClr val="1F497D"/>
                </a:solidFill>
              </a:rPr>
              <a:t> ve Uygulama Dairesi</a:t>
            </a:r>
          </a:p>
        </p:txBody>
      </p:sp>
    </p:spTree>
    <p:extLst>
      <p:ext uri="{BB962C8B-B14F-4D97-AF65-F5344CB8AC3E}">
        <p14:creationId xmlns:p14="http://schemas.microsoft.com/office/powerpoint/2010/main" val="889975006"/>
      </p:ext>
    </p:extLst>
  </p:cSld>
  <p:clrMapOvr>
    <a:masterClrMapping/>
  </p:clrMapOvr>
  <p:transition advClick="0"/>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67544" y="589330"/>
            <a:ext cx="8229600" cy="432048"/>
          </a:xfrm>
        </p:spPr>
        <p:txBody>
          <a:bodyPr>
            <a:normAutofit fontScale="90000"/>
          </a:bodyPr>
          <a:lstStyle/>
          <a:p>
            <a:pPr>
              <a:lnSpc>
                <a:spcPct val="115000"/>
              </a:lnSpc>
              <a:spcAft>
                <a:spcPts val="1000"/>
              </a:spcAft>
            </a:pPr>
            <a:r>
              <a:rPr lang="tr-TR" sz="2400" b="1" dirty="0">
                <a:latin typeface="Arial" panose="020B0604020202020204" pitchFamily="34" charset="0"/>
                <a:ea typeface="Calibri"/>
                <a:cs typeface="Arial" panose="020B0604020202020204" pitchFamily="34" charset="0"/>
              </a:rPr>
              <a:t/>
            </a:r>
            <a:br>
              <a:rPr lang="tr-TR" sz="2400" b="1" dirty="0">
                <a:latin typeface="Arial" panose="020B0604020202020204" pitchFamily="34" charset="0"/>
                <a:ea typeface="Calibri"/>
                <a:cs typeface="Arial" panose="020B0604020202020204" pitchFamily="34" charset="0"/>
              </a:rPr>
            </a:br>
            <a:r>
              <a:rPr lang="tr-TR" sz="3100" b="1" dirty="0">
                <a:latin typeface="Arial" panose="020B0604020202020204" pitchFamily="34" charset="0"/>
                <a:ea typeface="Calibri"/>
                <a:cs typeface="Arial" panose="020B0604020202020204" pitchFamily="34" charset="0"/>
              </a:rPr>
              <a:t>Kullanılan Dokümanlar</a:t>
            </a:r>
            <a:r>
              <a:rPr lang="tr-TR" sz="2400" dirty="0">
                <a:latin typeface="Arial" panose="020B0604020202020204" pitchFamily="34" charset="0"/>
                <a:ea typeface="Calibri"/>
                <a:cs typeface="Arial" panose="020B0604020202020204" pitchFamily="34" charset="0"/>
              </a:rPr>
              <a:t/>
            </a:r>
            <a:br>
              <a:rPr lang="tr-TR" sz="2400" dirty="0">
                <a:latin typeface="Arial" panose="020B0604020202020204" pitchFamily="34" charset="0"/>
                <a:ea typeface="Calibri"/>
                <a:cs typeface="Arial" panose="020B0604020202020204" pitchFamily="34" charset="0"/>
              </a:rPr>
            </a:br>
            <a:endParaRPr lang="tr-TR" sz="2400" dirty="0">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a:xfrm>
            <a:off x="467544" y="980728"/>
            <a:ext cx="8229600" cy="5287942"/>
          </a:xfrm>
        </p:spPr>
        <p:txBody>
          <a:bodyPr>
            <a:noAutofit/>
          </a:bodyPr>
          <a:lstStyle/>
          <a:p>
            <a:pPr>
              <a:lnSpc>
                <a:spcPct val="170000"/>
              </a:lnSpc>
              <a:spcBef>
                <a:spcPts val="0"/>
              </a:spcBef>
            </a:pPr>
            <a:r>
              <a:rPr lang="tr-TR" sz="2400" dirty="0">
                <a:latin typeface="Arial" panose="020B0604020202020204" pitchFamily="34" charset="0"/>
                <a:cs typeface="Arial" panose="020B0604020202020204" pitchFamily="34" charset="0"/>
              </a:rPr>
              <a:t>5174 sayılı TOBB kanunu</a:t>
            </a:r>
          </a:p>
          <a:p>
            <a:pPr>
              <a:lnSpc>
                <a:spcPct val="150000"/>
              </a:lnSpc>
              <a:spcBef>
                <a:spcPts val="0"/>
              </a:spcBef>
            </a:pPr>
            <a:r>
              <a:rPr lang="tr-TR" sz="2400" dirty="0">
                <a:latin typeface="Arial" panose="020B0604020202020204" pitchFamily="34" charset="0"/>
                <a:cs typeface="Arial" panose="020B0604020202020204" pitchFamily="34" charset="0"/>
              </a:rPr>
              <a:t>Oda Muamelat Yönetmeliği 41. maddesi</a:t>
            </a:r>
          </a:p>
          <a:p>
            <a:pPr>
              <a:lnSpc>
                <a:spcPct val="150000"/>
              </a:lnSpc>
              <a:spcBef>
                <a:spcPts val="0"/>
              </a:spcBef>
            </a:pPr>
            <a:r>
              <a:rPr lang="tr-TR" sz="2400" dirty="0">
                <a:latin typeface="Arial" panose="020B0604020202020204" pitchFamily="34" charset="0"/>
                <a:cs typeface="Arial" panose="020B0604020202020204" pitchFamily="34" charset="0"/>
              </a:rPr>
              <a:t>Oda ve Borsalarda Hakem, Bilirkişi ve Eksper Listelerini Düzenleme Usul ve Esasları Hakkında Yönetmelik</a:t>
            </a:r>
          </a:p>
          <a:p>
            <a:pPr>
              <a:lnSpc>
                <a:spcPct val="170000"/>
              </a:lnSpc>
              <a:spcBef>
                <a:spcPts val="0"/>
              </a:spcBef>
            </a:pPr>
            <a:r>
              <a:rPr lang="tr-TR" sz="2400" dirty="0">
                <a:latin typeface="Arial" panose="020B0604020202020204" pitchFamily="34" charset="0"/>
                <a:cs typeface="Arial" panose="020B0604020202020204" pitchFamily="34" charset="0"/>
              </a:rPr>
              <a:t>Kapasite Raporlarının Düzenlenmesi Usül ve Esasları</a:t>
            </a:r>
          </a:p>
          <a:p>
            <a:pPr>
              <a:lnSpc>
                <a:spcPct val="170000"/>
              </a:lnSpc>
              <a:spcBef>
                <a:spcPts val="0"/>
              </a:spcBef>
            </a:pPr>
            <a:r>
              <a:rPr lang="tr-TR" sz="2400" dirty="0">
                <a:latin typeface="Arial" panose="020B0604020202020204" pitchFamily="34" charset="0"/>
                <a:cs typeface="Arial" panose="020B0604020202020204" pitchFamily="34" charset="0"/>
              </a:rPr>
              <a:t>8 ana sektörde 176 üretim konusunda kapasite kriterleri</a:t>
            </a:r>
          </a:p>
          <a:p>
            <a:pPr>
              <a:lnSpc>
                <a:spcPct val="170000"/>
              </a:lnSpc>
              <a:spcBef>
                <a:spcPts val="0"/>
              </a:spcBef>
            </a:pPr>
            <a:r>
              <a:rPr lang="tr-TR" sz="2400" dirty="0">
                <a:latin typeface="Arial" panose="020B0604020202020204" pitchFamily="34" charset="0"/>
                <a:cs typeface="Arial" panose="020B0604020202020204" pitchFamily="34" charset="0"/>
              </a:rPr>
              <a:t>PRODTR2010 kodlama sistemi</a:t>
            </a:r>
          </a:p>
        </p:txBody>
      </p:sp>
      <p:sp>
        <p:nvSpPr>
          <p:cNvPr id="6" name="Metin kutusu 5"/>
          <p:cNvSpPr txBox="1"/>
          <p:nvPr/>
        </p:nvSpPr>
        <p:spPr>
          <a:xfrm>
            <a:off x="4346029" y="0"/>
            <a:ext cx="4032448" cy="369332"/>
          </a:xfrm>
          <a:prstGeom prst="rect">
            <a:avLst/>
          </a:prstGeom>
          <a:noFill/>
          <a:effectLst>
            <a:outerShdw blurRad="50800" dist="38100" algn="l" rotWithShape="0">
              <a:prstClr val="black">
                <a:alpha val="40000"/>
              </a:prstClr>
            </a:outerShdw>
          </a:effectLst>
        </p:spPr>
        <p:txBody>
          <a:bodyPr wrap="square" rtlCol="0">
            <a:spAutoFit/>
          </a:bodyPr>
          <a:lstStyle/>
          <a:p>
            <a:pPr fontAlgn="base">
              <a:spcBef>
                <a:spcPct val="0"/>
              </a:spcBef>
              <a:spcAft>
                <a:spcPct val="0"/>
              </a:spcAft>
              <a:defRPr/>
            </a:pPr>
            <a:r>
              <a:rPr lang="tr-TR" dirty="0">
                <a:solidFill>
                  <a:srgbClr val="1F497D"/>
                </a:solidFill>
              </a:rPr>
              <a:t>Reel Sektör Ar-Ge ve Uygulama Dairesi</a:t>
            </a:r>
          </a:p>
        </p:txBody>
      </p:sp>
    </p:spTree>
    <p:extLst>
      <p:ext uri="{BB962C8B-B14F-4D97-AF65-F5344CB8AC3E}">
        <p14:creationId xmlns:p14="http://schemas.microsoft.com/office/powerpoint/2010/main" val="404379309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535260" y="801808"/>
            <a:ext cx="6989068" cy="466952"/>
          </a:xfrm>
        </p:spPr>
        <p:txBody>
          <a:bodyPr>
            <a:normAutofit fontScale="90000"/>
          </a:bodyPr>
          <a:lstStyle/>
          <a:p>
            <a:pPr>
              <a:defRPr/>
            </a:pPr>
            <a:r>
              <a:rPr lang="tr-TR" sz="3200" b="1" dirty="0">
                <a:latin typeface="Arial" panose="020B0604020202020204" pitchFamily="34" charset="0"/>
                <a:cs typeface="Arial" panose="020B0604020202020204" pitchFamily="34" charset="0"/>
              </a:rPr>
              <a:t>Kapasite Raporlarının Düzenlenmesi-1</a:t>
            </a:r>
            <a:endParaRPr lang="en-US" sz="3200" b="1" dirty="0">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a:xfrm>
            <a:off x="535260" y="1340768"/>
            <a:ext cx="8229600" cy="4968552"/>
          </a:xfrm>
        </p:spPr>
        <p:txBody>
          <a:bodyPr>
            <a:normAutofit/>
          </a:bodyPr>
          <a:lstStyle/>
          <a:p>
            <a:pPr algn="just">
              <a:spcBef>
                <a:spcPts val="0"/>
              </a:spcBef>
              <a:spcAft>
                <a:spcPts val="600"/>
              </a:spcAft>
            </a:pPr>
            <a:r>
              <a:rPr lang="tr-TR" sz="2400" dirty="0">
                <a:latin typeface="Arial" panose="020B0604020202020204" pitchFamily="34" charset="0"/>
                <a:cs typeface="Arial" panose="020B0604020202020204" pitchFamily="34" charset="0"/>
              </a:rPr>
              <a:t>Odalar çalışma alanlarında bulunan sınai işletmelerin kapasitelerini tespit ederler. </a:t>
            </a:r>
          </a:p>
          <a:p>
            <a:pPr algn="just">
              <a:spcBef>
                <a:spcPts val="600"/>
              </a:spcBef>
              <a:spcAft>
                <a:spcPts val="600"/>
              </a:spcAft>
            </a:pPr>
            <a:r>
              <a:rPr lang="tr-TR" sz="2400" dirty="0">
                <a:latin typeface="Arial" panose="020B0604020202020204" pitchFamily="34" charset="0"/>
                <a:cs typeface="Arial" panose="020B0604020202020204" pitchFamily="34" charset="0"/>
              </a:rPr>
              <a:t>Kapasite raporu düzenlenebilmesi için, işyerine ait binanın bulunması, işyerinde su ve elektrik enerjisinin mevcut olması, </a:t>
            </a:r>
          </a:p>
          <a:p>
            <a:pPr algn="just">
              <a:spcAft>
                <a:spcPts val="1200"/>
              </a:spcAft>
            </a:pPr>
            <a:r>
              <a:rPr lang="tr-TR" sz="2400" dirty="0">
                <a:latin typeface="Arial" panose="020B0604020202020204" pitchFamily="34" charset="0"/>
                <a:cs typeface="Arial" panose="020B0604020202020204" pitchFamily="34" charset="0"/>
              </a:rPr>
              <a:t>Ticaret siciline tescil ettirilmesi ve </a:t>
            </a:r>
          </a:p>
          <a:p>
            <a:pPr algn="just">
              <a:spcAft>
                <a:spcPts val="600"/>
              </a:spcAft>
            </a:pPr>
            <a:r>
              <a:rPr lang="tr-TR" sz="2400" dirty="0">
                <a:latin typeface="Arial" panose="020B0604020202020204" pitchFamily="34" charset="0"/>
                <a:cs typeface="Arial" panose="020B0604020202020204" pitchFamily="34" charset="0"/>
              </a:rPr>
              <a:t>Odaya kaydolması şarttır</a:t>
            </a:r>
          </a:p>
          <a:p>
            <a:pPr algn="just">
              <a:spcBef>
                <a:spcPts val="600"/>
              </a:spcBef>
            </a:pPr>
            <a:r>
              <a:rPr lang="tr-TR" sz="2400" dirty="0">
                <a:latin typeface="Arial" panose="020B0604020202020204" pitchFamily="34" charset="0"/>
                <a:cs typeface="Arial" panose="020B0604020202020204" pitchFamily="34" charset="0"/>
              </a:rPr>
              <a:t>Birliğe incelenmek ve onaylanmak üzere gönderilen kapasite raporlarındaki her türlü sorumluluk   (değişiklik ve iptal talepleri dahil) odalara aittir.</a:t>
            </a:r>
          </a:p>
        </p:txBody>
      </p:sp>
      <p:sp>
        <p:nvSpPr>
          <p:cNvPr id="6" name="Text Box 5"/>
          <p:cNvSpPr txBox="1">
            <a:spLocks noChangeArrowheads="1"/>
          </p:cNvSpPr>
          <p:nvPr/>
        </p:nvSpPr>
        <p:spPr bwMode="auto">
          <a:xfrm>
            <a:off x="4139952" y="1588"/>
            <a:ext cx="5651500" cy="400110"/>
          </a:xfrm>
          <a:prstGeom prst="rect">
            <a:avLst/>
          </a:prstGeom>
          <a:noFill/>
          <a:ln w="9525">
            <a:noFill/>
            <a:miter lim="800000"/>
            <a:headEnd/>
            <a:tailEnd/>
          </a:ln>
          <a:effectLst>
            <a:outerShdw blurRad="50800" dist="38100" dir="16200000" rotWithShape="0">
              <a:prstClr val="black">
                <a:alpha val="40000"/>
              </a:prstClr>
            </a:outerShdw>
          </a:effectLst>
        </p:spPr>
        <p:style>
          <a:lnRef idx="0">
            <a:scrgbClr r="0" g="0" b="0"/>
          </a:lnRef>
          <a:fillRef idx="1002">
            <a:schemeClr val="dk1"/>
          </a:fillRef>
          <a:effectRef idx="0">
            <a:scrgbClr r="0" g="0" b="0"/>
          </a:effectRef>
          <a:fontRef idx="major"/>
        </p:style>
        <p:txBody>
          <a:bodyPr>
            <a:spAutoFit/>
          </a:bodyPr>
          <a:lstStyle/>
          <a:p>
            <a:pPr fontAlgn="base">
              <a:spcBef>
                <a:spcPct val="0"/>
              </a:spcBef>
              <a:spcAft>
                <a:spcPct val="0"/>
              </a:spcAft>
              <a:defRPr/>
            </a:pPr>
            <a:r>
              <a:rPr lang="tr-TR" sz="2000" dirty="0">
                <a:solidFill>
                  <a:srgbClr val="1F497D"/>
                </a:solidFill>
              </a:rPr>
              <a:t>Reel Sektör Ar-</a:t>
            </a:r>
            <a:r>
              <a:rPr lang="tr-TR" sz="2000" dirty="0" err="1">
                <a:solidFill>
                  <a:srgbClr val="1F497D"/>
                </a:solidFill>
              </a:rPr>
              <a:t>Ge</a:t>
            </a:r>
            <a:r>
              <a:rPr lang="tr-TR" sz="2000" dirty="0">
                <a:solidFill>
                  <a:srgbClr val="1F497D"/>
                </a:solidFill>
              </a:rPr>
              <a:t> ve Uygulama Dairesi</a:t>
            </a:r>
          </a:p>
        </p:txBody>
      </p:sp>
    </p:spTree>
    <p:extLst>
      <p:ext uri="{BB962C8B-B14F-4D97-AF65-F5344CB8AC3E}">
        <p14:creationId xmlns:p14="http://schemas.microsoft.com/office/powerpoint/2010/main" val="1978034659"/>
      </p:ext>
    </p:extLst>
  </p:cSld>
  <p:clrMapOvr>
    <a:masterClrMapping/>
  </p:clrMapOvr>
  <p:transition advClick="0"/>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467544" y="620688"/>
            <a:ext cx="8229600" cy="720080"/>
          </a:xfrm>
        </p:spPr>
        <p:txBody>
          <a:bodyPr>
            <a:normAutofit/>
          </a:bodyPr>
          <a:lstStyle/>
          <a:p>
            <a:pPr>
              <a:defRPr/>
            </a:pPr>
            <a:r>
              <a:rPr lang="tr-TR" sz="3200" b="1" dirty="0">
                <a:latin typeface="Arial" panose="020B0604020202020204" pitchFamily="34" charset="0"/>
                <a:cs typeface="Arial" panose="020B0604020202020204" pitchFamily="34" charset="0"/>
              </a:rPr>
              <a:t>Kapasite Raporlarının Düzenlenmesi-2</a:t>
            </a:r>
            <a:endParaRPr lang="en-US" sz="3200" b="1" dirty="0">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a:xfrm>
            <a:off x="467544" y="1556792"/>
            <a:ext cx="8229600" cy="4536504"/>
          </a:xfrm>
        </p:spPr>
        <p:txBody>
          <a:bodyPr>
            <a:normAutofit fontScale="62500" lnSpcReduction="20000"/>
          </a:bodyPr>
          <a:lstStyle/>
          <a:p>
            <a:pPr algn="just">
              <a:spcAft>
                <a:spcPts val="1200"/>
              </a:spcAft>
            </a:pPr>
            <a:r>
              <a:rPr lang="tr-TR" sz="3800" dirty="0">
                <a:latin typeface="Arial" panose="020B0604020202020204" pitchFamily="34" charset="0"/>
                <a:cs typeface="Arial" panose="020B0604020202020204" pitchFamily="34" charset="0"/>
              </a:rPr>
              <a:t>Çalışma alanları ayrı birden fazla odaya kayıtlı olan işletmelerin kapasite raporları tesisin bulunduğu yerdeki oda tarafından düzenlenir</a:t>
            </a:r>
          </a:p>
          <a:p>
            <a:pPr algn="just">
              <a:spcAft>
                <a:spcPts val="1200"/>
              </a:spcAft>
            </a:pPr>
            <a:r>
              <a:rPr lang="tr-TR" sz="3800" dirty="0">
                <a:latin typeface="Arial" panose="020B0604020202020204" pitchFamily="34" charset="0"/>
                <a:cs typeface="Arial" panose="020B0604020202020204" pitchFamily="34" charset="0"/>
              </a:rPr>
              <a:t>Ticaret odaları 1-9 işçisi olanları düzenler.</a:t>
            </a:r>
          </a:p>
          <a:p>
            <a:pPr algn="just">
              <a:spcAft>
                <a:spcPts val="1200"/>
              </a:spcAft>
            </a:pPr>
            <a:r>
              <a:rPr lang="tr-TR" sz="3800" dirty="0">
                <a:latin typeface="Arial" panose="020B0604020202020204" pitchFamily="34" charset="0"/>
                <a:cs typeface="Arial" panose="020B0604020202020204" pitchFamily="34" charset="0"/>
              </a:rPr>
              <a:t> Üretim tesisinin bir bölümünün veya üretim vardiyasının kiraya verilmesi halinde, kiracı firmaya kapasite raporu düzenlenemez. </a:t>
            </a:r>
          </a:p>
          <a:p>
            <a:pPr algn="just">
              <a:spcAft>
                <a:spcPts val="1200"/>
              </a:spcAft>
            </a:pPr>
            <a:r>
              <a:rPr lang="tr-TR" sz="3800" dirty="0">
                <a:latin typeface="Arial" panose="020B0604020202020204" pitchFamily="34" charset="0"/>
                <a:cs typeface="Arial" panose="020B0604020202020204" pitchFamily="34" charset="0"/>
              </a:rPr>
              <a:t>Üyesi olmadığı bir odanın çalışma alanında geçici olarak çalışan ve odaya üye olma zorunluluğu olmayan firmalar için, kapasite raporu yerine ekspertiz raporu düzenlenir.  </a:t>
            </a:r>
          </a:p>
          <a:p>
            <a:pPr marL="0" indent="0">
              <a:lnSpc>
                <a:spcPct val="150000"/>
              </a:lnSpc>
              <a:buNone/>
            </a:pPr>
            <a:endParaRPr lang="tr-TR" sz="2400" dirty="0">
              <a:latin typeface="Arial" panose="020B0604020202020204" pitchFamily="34" charset="0"/>
              <a:cs typeface="Arial" panose="020B0604020202020204" pitchFamily="34" charset="0"/>
            </a:endParaRPr>
          </a:p>
        </p:txBody>
      </p:sp>
      <p:sp>
        <p:nvSpPr>
          <p:cNvPr id="6" name="Text Box 5"/>
          <p:cNvSpPr txBox="1">
            <a:spLocks noChangeArrowheads="1"/>
          </p:cNvSpPr>
          <p:nvPr/>
        </p:nvSpPr>
        <p:spPr bwMode="auto">
          <a:xfrm>
            <a:off x="4139952" y="1588"/>
            <a:ext cx="5651500" cy="400110"/>
          </a:xfrm>
          <a:prstGeom prst="rect">
            <a:avLst/>
          </a:prstGeom>
          <a:noFill/>
          <a:ln w="9525">
            <a:noFill/>
            <a:miter lim="800000"/>
            <a:headEnd/>
            <a:tailEnd/>
          </a:ln>
          <a:effectLst>
            <a:outerShdw blurRad="50800" dist="38100" dir="16200000" rotWithShape="0">
              <a:prstClr val="black">
                <a:alpha val="40000"/>
              </a:prstClr>
            </a:outerShdw>
          </a:effectLst>
        </p:spPr>
        <p:style>
          <a:lnRef idx="0">
            <a:scrgbClr r="0" g="0" b="0"/>
          </a:lnRef>
          <a:fillRef idx="1002">
            <a:schemeClr val="dk1"/>
          </a:fillRef>
          <a:effectRef idx="0">
            <a:scrgbClr r="0" g="0" b="0"/>
          </a:effectRef>
          <a:fontRef idx="major"/>
        </p:style>
        <p:txBody>
          <a:bodyPr>
            <a:spAutoFit/>
          </a:bodyPr>
          <a:lstStyle/>
          <a:p>
            <a:pPr fontAlgn="base">
              <a:spcBef>
                <a:spcPct val="0"/>
              </a:spcBef>
              <a:spcAft>
                <a:spcPct val="0"/>
              </a:spcAft>
              <a:defRPr/>
            </a:pPr>
            <a:r>
              <a:rPr lang="tr-TR" sz="2000" dirty="0">
                <a:solidFill>
                  <a:srgbClr val="1F497D"/>
                </a:solidFill>
              </a:rPr>
              <a:t>Reel Sektör Ar-</a:t>
            </a:r>
            <a:r>
              <a:rPr lang="tr-TR" sz="2000" dirty="0" err="1">
                <a:solidFill>
                  <a:srgbClr val="1F497D"/>
                </a:solidFill>
              </a:rPr>
              <a:t>Ge</a:t>
            </a:r>
            <a:r>
              <a:rPr lang="tr-TR" sz="2000" dirty="0">
                <a:solidFill>
                  <a:srgbClr val="1F497D"/>
                </a:solidFill>
              </a:rPr>
              <a:t> ve Uygulama Dairesi</a:t>
            </a:r>
          </a:p>
        </p:txBody>
      </p:sp>
    </p:spTree>
    <p:extLst>
      <p:ext uri="{BB962C8B-B14F-4D97-AF65-F5344CB8AC3E}">
        <p14:creationId xmlns:p14="http://schemas.microsoft.com/office/powerpoint/2010/main" val="1079805144"/>
      </p:ext>
    </p:extLst>
  </p:cSld>
  <p:clrMapOvr>
    <a:masterClrMapping/>
  </p:clrMapOvr>
  <p:transition advClick="0"/>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ED83AAE-B39D-3D94-7F7C-7E99AC549029}"/>
            </a:ext>
          </a:extLst>
        </p:cNvPr>
        <p:cNvGrpSpPr/>
        <p:nvPr/>
      </p:nvGrpSpPr>
      <p:grpSpPr>
        <a:xfrm>
          <a:off x="0" y="0"/>
          <a:ext cx="0" cy="0"/>
          <a:chOff x="0" y="0"/>
          <a:chExt cx="0" cy="0"/>
        </a:xfrm>
      </p:grpSpPr>
      <p:sp>
        <p:nvSpPr>
          <p:cNvPr id="5122" name="Rectangle 2">
            <a:extLst>
              <a:ext uri="{FF2B5EF4-FFF2-40B4-BE49-F238E27FC236}">
                <a16:creationId xmlns:a16="http://schemas.microsoft.com/office/drawing/2014/main" id="{B39314D5-321E-D9BC-3DA1-D9AFE2376E9D}"/>
              </a:ext>
            </a:extLst>
          </p:cNvPr>
          <p:cNvSpPr>
            <a:spLocks noGrp="1" noChangeArrowheads="1"/>
          </p:cNvSpPr>
          <p:nvPr>
            <p:ph type="title"/>
          </p:nvPr>
        </p:nvSpPr>
        <p:spPr>
          <a:xfrm>
            <a:off x="467544" y="620688"/>
            <a:ext cx="8229600" cy="720080"/>
          </a:xfrm>
        </p:spPr>
        <p:txBody>
          <a:bodyPr>
            <a:normAutofit/>
          </a:bodyPr>
          <a:lstStyle/>
          <a:p>
            <a:pPr>
              <a:defRPr/>
            </a:pPr>
            <a:r>
              <a:rPr lang="tr-TR" sz="3200" b="1" dirty="0">
                <a:latin typeface="Arial" panose="020B0604020202020204" pitchFamily="34" charset="0"/>
                <a:cs typeface="Arial" panose="020B0604020202020204" pitchFamily="34" charset="0"/>
              </a:rPr>
              <a:t>Kapasite Raporlarının Düzenlenmesi-2</a:t>
            </a:r>
            <a:endParaRPr lang="en-US" sz="3200" b="1" dirty="0">
              <a:latin typeface="Arial" panose="020B0604020202020204" pitchFamily="34" charset="0"/>
              <a:cs typeface="Arial" panose="020B0604020202020204" pitchFamily="34" charset="0"/>
            </a:endParaRPr>
          </a:p>
        </p:txBody>
      </p:sp>
      <p:sp>
        <p:nvSpPr>
          <p:cNvPr id="3" name="İçerik Yer Tutucusu 2">
            <a:extLst>
              <a:ext uri="{FF2B5EF4-FFF2-40B4-BE49-F238E27FC236}">
                <a16:creationId xmlns:a16="http://schemas.microsoft.com/office/drawing/2014/main" id="{5F2F3E95-918D-1143-3A8E-A80DE7701F0D}"/>
              </a:ext>
            </a:extLst>
          </p:cNvPr>
          <p:cNvSpPr>
            <a:spLocks noGrp="1"/>
          </p:cNvSpPr>
          <p:nvPr>
            <p:ph idx="1"/>
          </p:nvPr>
        </p:nvSpPr>
        <p:spPr>
          <a:xfrm>
            <a:off x="467544" y="1556792"/>
            <a:ext cx="8229600" cy="4536504"/>
          </a:xfrm>
        </p:spPr>
        <p:txBody>
          <a:bodyPr>
            <a:normAutofit/>
          </a:bodyPr>
          <a:lstStyle/>
          <a:p>
            <a:pPr algn="just">
              <a:spcAft>
                <a:spcPts val="1200"/>
              </a:spcAft>
            </a:pPr>
            <a:r>
              <a:rPr lang="tr-TR" sz="2400" dirty="0">
                <a:latin typeface="Arial" panose="020B0604020202020204" pitchFamily="34" charset="0"/>
                <a:cs typeface="Arial" panose="020B0604020202020204" pitchFamily="34" charset="0"/>
              </a:rPr>
              <a:t>Fason iş yaptıran firmalara kapasite raporu düzenlenemez. </a:t>
            </a:r>
          </a:p>
          <a:p>
            <a:pPr algn="just">
              <a:spcAft>
                <a:spcPts val="1200"/>
              </a:spcAft>
            </a:pPr>
            <a:r>
              <a:rPr lang="tr-TR" sz="2400" dirty="0">
                <a:latin typeface="Arial" panose="020B0604020202020204" pitchFamily="34" charset="0"/>
                <a:cs typeface="Arial" panose="020B0604020202020204" pitchFamily="34" charset="0"/>
              </a:rPr>
              <a:t>Usul ve esaslara ve ekinde yer alan kriterlere uygun olarak hazırlanmayan kapasite raporu Birlikçe onaylanmaz. </a:t>
            </a:r>
          </a:p>
          <a:p>
            <a:pPr algn="just">
              <a:spcAft>
                <a:spcPts val="1200"/>
              </a:spcAft>
            </a:pPr>
            <a:r>
              <a:rPr lang="tr-TR" sz="2400" dirty="0">
                <a:latin typeface="Arial" panose="020B0604020202020204" pitchFamily="34" charset="0"/>
                <a:cs typeface="Arial" panose="020B0604020202020204" pitchFamily="34" charset="0"/>
              </a:rPr>
              <a:t> Kapasite Raporları Birlik tarafından hazırlanan </a:t>
            </a:r>
            <a:r>
              <a:rPr lang="tr-TR" sz="2400" dirty="0" err="1">
                <a:latin typeface="Arial" panose="020B0604020202020204" pitchFamily="34" charset="0"/>
                <a:cs typeface="Arial" panose="020B0604020202020204" pitchFamily="34" charset="0"/>
              </a:rPr>
              <a:t>SBS’de</a:t>
            </a:r>
            <a:r>
              <a:rPr lang="tr-TR" sz="2400" dirty="0">
                <a:latin typeface="Arial" panose="020B0604020202020204" pitchFamily="34" charset="0"/>
                <a:cs typeface="Arial" panose="020B0604020202020204" pitchFamily="34" charset="0"/>
              </a:rPr>
              <a:t> düzenlenir. Firma talep edilen belge ve bilgileri sisteme yükleyerek başvuru yapar. </a:t>
            </a:r>
          </a:p>
        </p:txBody>
      </p:sp>
      <p:sp>
        <p:nvSpPr>
          <p:cNvPr id="6" name="Text Box 5">
            <a:extLst>
              <a:ext uri="{FF2B5EF4-FFF2-40B4-BE49-F238E27FC236}">
                <a16:creationId xmlns:a16="http://schemas.microsoft.com/office/drawing/2014/main" id="{124BBB78-EB6D-CEA6-5E7C-7CE75A670965}"/>
              </a:ext>
            </a:extLst>
          </p:cNvPr>
          <p:cNvSpPr txBox="1">
            <a:spLocks noChangeArrowheads="1"/>
          </p:cNvSpPr>
          <p:nvPr/>
        </p:nvSpPr>
        <p:spPr bwMode="auto">
          <a:xfrm>
            <a:off x="4139952" y="1588"/>
            <a:ext cx="5651500" cy="400110"/>
          </a:xfrm>
          <a:prstGeom prst="rect">
            <a:avLst/>
          </a:prstGeom>
          <a:noFill/>
          <a:ln w="9525">
            <a:noFill/>
            <a:miter lim="800000"/>
            <a:headEnd/>
            <a:tailEnd/>
          </a:ln>
          <a:effectLst>
            <a:outerShdw blurRad="50800" dist="38100" dir="16200000" rotWithShape="0">
              <a:prstClr val="black">
                <a:alpha val="40000"/>
              </a:prstClr>
            </a:outerShdw>
          </a:effectLst>
        </p:spPr>
        <p:style>
          <a:lnRef idx="0">
            <a:scrgbClr r="0" g="0" b="0"/>
          </a:lnRef>
          <a:fillRef idx="1002">
            <a:schemeClr val="dk1"/>
          </a:fillRef>
          <a:effectRef idx="0">
            <a:scrgbClr r="0" g="0" b="0"/>
          </a:effectRef>
          <a:fontRef idx="major"/>
        </p:style>
        <p:txBody>
          <a:bodyPr>
            <a:spAutoFit/>
          </a:bodyPr>
          <a:lstStyle/>
          <a:p>
            <a:pPr fontAlgn="base">
              <a:spcBef>
                <a:spcPct val="0"/>
              </a:spcBef>
              <a:spcAft>
                <a:spcPct val="0"/>
              </a:spcAft>
              <a:defRPr/>
            </a:pPr>
            <a:r>
              <a:rPr lang="tr-TR" sz="2000" dirty="0">
                <a:solidFill>
                  <a:srgbClr val="1F497D"/>
                </a:solidFill>
              </a:rPr>
              <a:t>Reel Sektör Ar-</a:t>
            </a:r>
            <a:r>
              <a:rPr lang="tr-TR" sz="2000" dirty="0" err="1">
                <a:solidFill>
                  <a:srgbClr val="1F497D"/>
                </a:solidFill>
              </a:rPr>
              <a:t>Ge</a:t>
            </a:r>
            <a:r>
              <a:rPr lang="tr-TR" sz="2000" dirty="0">
                <a:solidFill>
                  <a:srgbClr val="1F497D"/>
                </a:solidFill>
              </a:rPr>
              <a:t> ve Uygulama Dairesi</a:t>
            </a:r>
          </a:p>
        </p:txBody>
      </p:sp>
    </p:spTree>
    <p:extLst>
      <p:ext uri="{BB962C8B-B14F-4D97-AF65-F5344CB8AC3E}">
        <p14:creationId xmlns:p14="http://schemas.microsoft.com/office/powerpoint/2010/main" val="4292560228"/>
      </p:ext>
    </p:extLst>
  </p:cSld>
  <p:clrMapOvr>
    <a:masterClrMapping/>
  </p:clrMapOvr>
  <p:transition advClick="0"/>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67544" y="620688"/>
            <a:ext cx="6984776" cy="504056"/>
          </a:xfrm>
        </p:spPr>
        <p:txBody>
          <a:bodyPr>
            <a:normAutofit fontScale="90000"/>
          </a:bodyPr>
          <a:lstStyle/>
          <a:p>
            <a:r>
              <a:rPr lang="tr-TR" sz="3600" b="1" dirty="0">
                <a:latin typeface="Arial" panose="020B0604020202020204" pitchFamily="34" charset="0"/>
                <a:cs typeface="Arial" panose="020B0604020202020204" pitchFamily="34" charset="0"/>
              </a:rPr>
              <a:t/>
            </a:r>
            <a:br>
              <a:rPr lang="tr-TR" sz="3600" b="1" dirty="0">
                <a:latin typeface="Arial" panose="020B0604020202020204" pitchFamily="34" charset="0"/>
                <a:cs typeface="Arial" panose="020B0604020202020204" pitchFamily="34" charset="0"/>
              </a:rPr>
            </a:br>
            <a:r>
              <a:rPr lang="tr-TR" sz="3600" b="1" dirty="0">
                <a:latin typeface="Arial" panose="020B0604020202020204" pitchFamily="34" charset="0"/>
                <a:cs typeface="Arial" panose="020B0604020202020204" pitchFamily="34" charset="0"/>
              </a:rPr>
              <a:t>Firmalardan İstenilecek Belgeler</a:t>
            </a:r>
            <a:r>
              <a:rPr lang="tr-TR" sz="2400" dirty="0">
                <a:latin typeface="Arial" panose="020B0604020202020204" pitchFamily="34" charset="0"/>
                <a:cs typeface="Arial" panose="020B0604020202020204" pitchFamily="34" charset="0"/>
              </a:rPr>
              <a:t/>
            </a:r>
            <a:br>
              <a:rPr lang="tr-TR" sz="2400" dirty="0">
                <a:latin typeface="Arial" panose="020B0604020202020204" pitchFamily="34" charset="0"/>
                <a:cs typeface="Arial" panose="020B0604020202020204" pitchFamily="34" charset="0"/>
              </a:rPr>
            </a:br>
            <a:endParaRPr lang="tr-TR" sz="2400" dirty="0">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a:xfrm>
            <a:off x="467544" y="1196752"/>
            <a:ext cx="8280920" cy="5661248"/>
          </a:xfrm>
        </p:spPr>
        <p:txBody>
          <a:bodyPr>
            <a:normAutofit fontScale="92500"/>
          </a:bodyPr>
          <a:lstStyle/>
          <a:p>
            <a:pPr>
              <a:lnSpc>
                <a:spcPct val="110000"/>
              </a:lnSpc>
              <a:spcBef>
                <a:spcPts val="600"/>
              </a:spcBef>
              <a:spcAft>
                <a:spcPts val="600"/>
              </a:spcAft>
            </a:pPr>
            <a:r>
              <a:rPr lang="tr-TR" sz="2400" dirty="0">
                <a:latin typeface="Arial" panose="020B0604020202020204" pitchFamily="34" charset="0"/>
                <a:cs typeface="Arial" panose="020B0604020202020204" pitchFamily="34" charset="0"/>
              </a:rPr>
              <a:t>Firmayı temsile yetkili olduklarına dair imza sirküleri/beyannamesi </a:t>
            </a:r>
          </a:p>
          <a:p>
            <a:pPr>
              <a:lnSpc>
                <a:spcPct val="110000"/>
              </a:lnSpc>
              <a:spcBef>
                <a:spcPts val="600"/>
              </a:spcBef>
              <a:spcAft>
                <a:spcPts val="600"/>
              </a:spcAft>
            </a:pPr>
            <a:r>
              <a:rPr lang="tr-TR" sz="2400" dirty="0">
                <a:latin typeface="Arial" panose="020B0604020202020204" pitchFamily="34" charset="0"/>
                <a:cs typeface="Arial" panose="020B0604020202020204" pitchFamily="34" charset="0"/>
              </a:rPr>
              <a:t>İşyerinin tapusu</a:t>
            </a:r>
          </a:p>
          <a:p>
            <a:pPr>
              <a:lnSpc>
                <a:spcPct val="110000"/>
              </a:lnSpc>
              <a:spcBef>
                <a:spcPts val="600"/>
              </a:spcBef>
              <a:spcAft>
                <a:spcPts val="600"/>
              </a:spcAft>
            </a:pPr>
            <a:r>
              <a:rPr lang="tr-TR" sz="2400" dirty="0">
                <a:latin typeface="Arial" panose="020B0604020202020204" pitchFamily="34" charset="0"/>
                <a:cs typeface="Arial" panose="020B0604020202020204" pitchFamily="34" charset="0"/>
              </a:rPr>
              <a:t>Organize Sanayi Bölgelerinde tapu tahsis belgesi </a:t>
            </a:r>
          </a:p>
          <a:p>
            <a:pPr>
              <a:lnSpc>
                <a:spcPct val="110000"/>
              </a:lnSpc>
              <a:spcBef>
                <a:spcPts val="600"/>
              </a:spcBef>
              <a:spcAft>
                <a:spcPts val="600"/>
              </a:spcAft>
            </a:pPr>
            <a:r>
              <a:rPr lang="tr-TR" sz="2400" dirty="0">
                <a:latin typeface="Arial" panose="020B0604020202020204" pitchFamily="34" charset="0"/>
                <a:cs typeface="Arial" panose="020B0604020202020204" pitchFamily="34" charset="0"/>
              </a:rPr>
              <a:t>Sigortalı işçi sayısına ilişkin belge ve işyeri SGK  numarası</a:t>
            </a:r>
          </a:p>
          <a:p>
            <a:pPr>
              <a:lnSpc>
                <a:spcPct val="110000"/>
              </a:lnSpc>
              <a:spcBef>
                <a:spcPts val="600"/>
              </a:spcBef>
              <a:spcAft>
                <a:spcPts val="600"/>
              </a:spcAft>
            </a:pPr>
            <a:r>
              <a:rPr lang="tr-TR" sz="2400" dirty="0">
                <a:latin typeface="Arial" panose="020B0604020202020204" pitchFamily="34" charset="0"/>
                <a:cs typeface="Arial" panose="020B0604020202020204" pitchFamily="34" charset="0"/>
              </a:rPr>
              <a:t>Makinelerin mali müşavir onaylı sermaye kıymetler değeri</a:t>
            </a:r>
          </a:p>
          <a:p>
            <a:pPr>
              <a:lnSpc>
                <a:spcPct val="110000"/>
              </a:lnSpc>
              <a:spcBef>
                <a:spcPts val="600"/>
              </a:spcBef>
              <a:spcAft>
                <a:spcPts val="600"/>
              </a:spcAft>
            </a:pPr>
            <a:r>
              <a:rPr lang="tr-TR" sz="2400" dirty="0">
                <a:latin typeface="Arial" panose="020B0604020202020204" pitchFamily="34" charset="0"/>
                <a:cs typeface="Arial" panose="020B0604020202020204" pitchFamily="34" charset="0"/>
              </a:rPr>
              <a:t>Makinelerin mali müşavir onaylı makine demirbaş listesi</a:t>
            </a:r>
          </a:p>
          <a:p>
            <a:pPr lvl="0">
              <a:lnSpc>
                <a:spcPct val="110000"/>
              </a:lnSpc>
              <a:spcBef>
                <a:spcPts val="600"/>
              </a:spcBef>
              <a:spcAft>
                <a:spcPts val="600"/>
              </a:spcAft>
            </a:pPr>
            <a:r>
              <a:rPr lang="tr-TR" sz="2400" dirty="0">
                <a:solidFill>
                  <a:prstClr val="black"/>
                </a:solidFill>
                <a:latin typeface="Arial" panose="020B0604020202020204" pitchFamily="34" charset="0"/>
                <a:cs typeface="Arial" panose="020B0604020202020204" pitchFamily="34" charset="0"/>
              </a:rPr>
              <a:t>Bina işyeri ve makinelere ilişkin kira sözleşmesi </a:t>
            </a:r>
          </a:p>
          <a:p>
            <a:pPr lvl="0">
              <a:lnSpc>
                <a:spcPct val="110000"/>
              </a:lnSpc>
              <a:spcBef>
                <a:spcPts val="600"/>
              </a:spcBef>
              <a:spcAft>
                <a:spcPts val="600"/>
              </a:spcAft>
            </a:pPr>
            <a:r>
              <a:rPr lang="tr-TR" sz="2400" dirty="0">
                <a:solidFill>
                  <a:prstClr val="black"/>
                </a:solidFill>
                <a:latin typeface="Arial" panose="020B0604020202020204" pitchFamily="34" charset="0"/>
                <a:cs typeface="Arial" panose="020B0604020202020204" pitchFamily="34" charset="0"/>
              </a:rPr>
              <a:t>Maden ruhsatı veya </a:t>
            </a:r>
            <a:r>
              <a:rPr lang="tr-TR" sz="2400" dirty="0" err="1">
                <a:solidFill>
                  <a:prstClr val="black"/>
                </a:solidFill>
                <a:latin typeface="Arial" panose="020B0604020202020204" pitchFamily="34" charset="0"/>
                <a:cs typeface="Arial" panose="020B0604020202020204" pitchFamily="34" charset="0"/>
              </a:rPr>
              <a:t>rödovans</a:t>
            </a:r>
            <a:r>
              <a:rPr lang="tr-TR" sz="2400" dirty="0">
                <a:solidFill>
                  <a:prstClr val="black"/>
                </a:solidFill>
                <a:latin typeface="Arial" panose="020B0604020202020204" pitchFamily="34" charset="0"/>
                <a:cs typeface="Arial" panose="020B0604020202020204" pitchFamily="34" charset="0"/>
              </a:rPr>
              <a:t> sözleşmesi</a:t>
            </a:r>
          </a:p>
          <a:p>
            <a:pPr lvl="0">
              <a:lnSpc>
                <a:spcPct val="110000"/>
              </a:lnSpc>
              <a:spcBef>
                <a:spcPts val="600"/>
              </a:spcBef>
              <a:spcAft>
                <a:spcPts val="600"/>
              </a:spcAft>
            </a:pPr>
            <a:r>
              <a:rPr lang="tr-TR" sz="2400" dirty="0">
                <a:solidFill>
                  <a:prstClr val="black"/>
                </a:solidFill>
                <a:latin typeface="Arial" panose="020B0604020202020204" pitchFamily="34" charset="0"/>
                <a:cs typeface="Arial" panose="020B0604020202020204" pitchFamily="34" charset="0"/>
              </a:rPr>
              <a:t>Kalite belge ve sertifikalarının listesi, vergi levhası, belgelerin görülerek fotokopisi</a:t>
            </a:r>
          </a:p>
          <a:p>
            <a:pPr>
              <a:lnSpc>
                <a:spcPct val="150000"/>
              </a:lnSpc>
              <a:spcAft>
                <a:spcPts val="1200"/>
              </a:spcAft>
            </a:pPr>
            <a:endParaRPr lang="tr-TR" sz="2400" dirty="0">
              <a:latin typeface="Arial" panose="020B0604020202020204" pitchFamily="34" charset="0"/>
              <a:cs typeface="Arial" panose="020B0604020202020204" pitchFamily="34" charset="0"/>
            </a:endParaRPr>
          </a:p>
        </p:txBody>
      </p:sp>
      <p:sp>
        <p:nvSpPr>
          <p:cNvPr id="6" name="Metin kutusu 5"/>
          <p:cNvSpPr txBox="1"/>
          <p:nvPr/>
        </p:nvSpPr>
        <p:spPr>
          <a:xfrm>
            <a:off x="4427984" y="0"/>
            <a:ext cx="3888432" cy="369332"/>
          </a:xfrm>
          <a:prstGeom prst="rect">
            <a:avLst/>
          </a:prstGeom>
          <a:noFill/>
        </p:spPr>
        <p:txBody>
          <a:bodyPr wrap="square" rtlCol="0">
            <a:spAutoFit/>
          </a:bodyPr>
          <a:lstStyle/>
          <a:p>
            <a:pPr lvl="0" fontAlgn="base">
              <a:spcBef>
                <a:spcPct val="0"/>
              </a:spcBef>
              <a:spcAft>
                <a:spcPct val="0"/>
              </a:spcAft>
              <a:defRPr/>
            </a:pPr>
            <a:r>
              <a:rPr lang="tr-TR" dirty="0">
                <a:solidFill>
                  <a:srgbClr val="1F497D"/>
                </a:solidFill>
              </a:rPr>
              <a:t>Reel Sektör Ar-Ge ve Uygulama Dairesi</a:t>
            </a:r>
          </a:p>
        </p:txBody>
      </p:sp>
    </p:spTree>
    <p:extLst>
      <p:ext uri="{BB962C8B-B14F-4D97-AF65-F5344CB8AC3E}">
        <p14:creationId xmlns:p14="http://schemas.microsoft.com/office/powerpoint/2010/main" val="278429117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Resim 2">
            <a:extLst>
              <a:ext uri="{FF2B5EF4-FFF2-40B4-BE49-F238E27FC236}">
                <a16:creationId xmlns:a16="http://schemas.microsoft.com/office/drawing/2014/main" id="{DF2113DC-9226-F20E-E402-C20B8ACC5D0F}"/>
              </a:ext>
            </a:extLst>
          </p:cNvPr>
          <p:cNvPicPr>
            <a:picLocks noChangeAspect="1"/>
          </p:cNvPicPr>
          <p:nvPr/>
        </p:nvPicPr>
        <p:blipFill>
          <a:blip r:embed="rId2"/>
          <a:stretch>
            <a:fillRect/>
          </a:stretch>
        </p:blipFill>
        <p:spPr>
          <a:xfrm>
            <a:off x="2502982" y="476672"/>
            <a:ext cx="4050217" cy="5779348"/>
          </a:xfrm>
          <a:prstGeom prst="rect">
            <a:avLst/>
          </a:prstGeom>
        </p:spPr>
      </p:pic>
    </p:spTree>
    <p:extLst>
      <p:ext uri="{BB962C8B-B14F-4D97-AF65-F5344CB8AC3E}">
        <p14:creationId xmlns:p14="http://schemas.microsoft.com/office/powerpoint/2010/main" val="180327124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Resim 2">
            <a:extLst>
              <a:ext uri="{FF2B5EF4-FFF2-40B4-BE49-F238E27FC236}">
                <a16:creationId xmlns:a16="http://schemas.microsoft.com/office/drawing/2014/main" id="{5F268CB8-938A-ACF9-77FD-13AA2490E1B8}"/>
              </a:ext>
            </a:extLst>
          </p:cNvPr>
          <p:cNvPicPr>
            <a:picLocks noChangeAspect="1"/>
          </p:cNvPicPr>
          <p:nvPr/>
        </p:nvPicPr>
        <p:blipFill>
          <a:blip r:embed="rId2"/>
          <a:stretch>
            <a:fillRect/>
          </a:stretch>
        </p:blipFill>
        <p:spPr>
          <a:xfrm>
            <a:off x="2541741" y="572384"/>
            <a:ext cx="4011459" cy="5783966"/>
          </a:xfrm>
          <a:prstGeom prst="rect">
            <a:avLst/>
          </a:prstGeom>
        </p:spPr>
      </p:pic>
    </p:spTree>
    <p:extLst>
      <p:ext uri="{BB962C8B-B14F-4D97-AF65-F5344CB8AC3E}">
        <p14:creationId xmlns:p14="http://schemas.microsoft.com/office/powerpoint/2010/main" val="326908301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Resim 2">
            <a:extLst>
              <a:ext uri="{FF2B5EF4-FFF2-40B4-BE49-F238E27FC236}">
                <a16:creationId xmlns:a16="http://schemas.microsoft.com/office/drawing/2014/main" id="{BF9B1DD2-0680-1EF3-9038-249F803B3111}"/>
              </a:ext>
            </a:extLst>
          </p:cNvPr>
          <p:cNvPicPr>
            <a:picLocks noChangeAspect="1"/>
          </p:cNvPicPr>
          <p:nvPr/>
        </p:nvPicPr>
        <p:blipFill>
          <a:blip r:embed="rId2"/>
          <a:stretch>
            <a:fillRect/>
          </a:stretch>
        </p:blipFill>
        <p:spPr>
          <a:xfrm>
            <a:off x="2508545" y="476672"/>
            <a:ext cx="4044656" cy="5879678"/>
          </a:xfrm>
          <a:prstGeom prst="rect">
            <a:avLst/>
          </a:prstGeom>
        </p:spPr>
      </p:pic>
    </p:spTree>
    <p:extLst>
      <p:ext uri="{BB962C8B-B14F-4D97-AF65-F5344CB8AC3E}">
        <p14:creationId xmlns:p14="http://schemas.microsoft.com/office/powerpoint/2010/main" val="23164663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899592" y="721460"/>
            <a:ext cx="4680520" cy="576064"/>
          </a:xfrm>
        </p:spPr>
        <p:txBody>
          <a:bodyPr>
            <a:normAutofit fontScale="90000"/>
          </a:bodyPr>
          <a:lstStyle/>
          <a:p>
            <a:pPr>
              <a:lnSpc>
                <a:spcPct val="115000"/>
              </a:lnSpc>
              <a:spcAft>
                <a:spcPts val="1000"/>
              </a:spcAft>
            </a:pPr>
            <a:r>
              <a:rPr lang="tr-TR" sz="2400" b="1" dirty="0">
                <a:latin typeface="Arial" panose="020B0604020202020204" pitchFamily="34" charset="0"/>
                <a:ea typeface="Calibri"/>
                <a:cs typeface="Arial" panose="020B0604020202020204" pitchFamily="34" charset="0"/>
              </a:rPr>
              <a:t/>
            </a:r>
            <a:br>
              <a:rPr lang="tr-TR" sz="2400" b="1" dirty="0">
                <a:latin typeface="Arial" panose="020B0604020202020204" pitchFamily="34" charset="0"/>
                <a:ea typeface="Calibri"/>
                <a:cs typeface="Arial" panose="020B0604020202020204" pitchFamily="34" charset="0"/>
              </a:rPr>
            </a:br>
            <a:r>
              <a:rPr lang="tr-TR" sz="3100" b="1" dirty="0">
                <a:latin typeface="Arial" panose="020B0604020202020204" pitchFamily="34" charset="0"/>
                <a:ea typeface="Calibri"/>
                <a:cs typeface="Arial" panose="020B0604020202020204" pitchFamily="34" charset="0"/>
              </a:rPr>
              <a:t>Eğitimin Amacı</a:t>
            </a:r>
            <a:r>
              <a:rPr lang="tr-TR" sz="2400" dirty="0">
                <a:latin typeface="Arial" panose="020B0604020202020204" pitchFamily="34" charset="0"/>
                <a:ea typeface="Calibri"/>
                <a:cs typeface="Arial" panose="020B0604020202020204" pitchFamily="34" charset="0"/>
              </a:rPr>
              <a:t/>
            </a:r>
            <a:br>
              <a:rPr lang="tr-TR" sz="2400" dirty="0">
                <a:latin typeface="Arial" panose="020B0604020202020204" pitchFamily="34" charset="0"/>
                <a:ea typeface="Calibri"/>
                <a:cs typeface="Arial" panose="020B0604020202020204" pitchFamily="34" charset="0"/>
              </a:rPr>
            </a:br>
            <a:endParaRPr lang="tr-TR" sz="2400" dirty="0">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a:xfrm>
            <a:off x="539552" y="1601416"/>
            <a:ext cx="7992888" cy="4754934"/>
          </a:xfrm>
        </p:spPr>
        <p:txBody>
          <a:bodyPr>
            <a:noAutofit/>
          </a:bodyPr>
          <a:lstStyle/>
          <a:p>
            <a:pPr lvl="0">
              <a:lnSpc>
                <a:spcPct val="150000"/>
              </a:lnSpc>
              <a:spcBef>
                <a:spcPts val="600"/>
              </a:spcBef>
              <a:spcAft>
                <a:spcPts val="600"/>
              </a:spcAft>
            </a:pPr>
            <a:r>
              <a:rPr lang="tr-TR" sz="2400" dirty="0">
                <a:latin typeface="Arial" panose="020B0604020202020204" pitchFamily="34" charset="0"/>
                <a:cs typeface="Arial" panose="020B0604020202020204" pitchFamily="34" charset="0"/>
              </a:rPr>
              <a:t>Kapasite raporları Birlikten eğitim </a:t>
            </a:r>
            <a:r>
              <a:rPr lang="tr-TR" sz="2400" dirty="0" smtClean="0">
                <a:latin typeface="Arial" panose="020B0604020202020204" pitchFamily="34" charset="0"/>
                <a:cs typeface="Arial" panose="020B0604020202020204" pitchFamily="34" charset="0"/>
              </a:rPr>
              <a:t>alan </a:t>
            </a:r>
            <a:r>
              <a:rPr lang="tr-TR" sz="2400" b="1" dirty="0">
                <a:latin typeface="Arial" panose="020B0604020202020204" pitchFamily="34" charset="0"/>
                <a:cs typeface="Arial" panose="020B0604020202020204" pitchFamily="34" charset="0"/>
              </a:rPr>
              <a:t>eksper mühendisler </a:t>
            </a:r>
            <a:r>
              <a:rPr lang="tr-TR" sz="2400" dirty="0">
                <a:latin typeface="Arial" panose="020B0604020202020204" pitchFamily="34" charset="0"/>
                <a:cs typeface="Arial" panose="020B0604020202020204" pitchFamily="34" charset="0"/>
              </a:rPr>
              <a:t>tarafından düzenlenmektedir.</a:t>
            </a:r>
          </a:p>
          <a:p>
            <a:pPr lvl="0">
              <a:lnSpc>
                <a:spcPct val="150000"/>
              </a:lnSpc>
              <a:spcBef>
                <a:spcPts val="0"/>
              </a:spcBef>
              <a:spcAft>
                <a:spcPts val="600"/>
              </a:spcAft>
            </a:pPr>
            <a:r>
              <a:rPr lang="tr-TR" sz="2400" dirty="0">
                <a:latin typeface="Arial" panose="020B0604020202020204" pitchFamily="34" charset="0"/>
                <a:cs typeface="Arial" panose="020B0604020202020204" pitchFamily="34" charset="0"/>
              </a:rPr>
              <a:t>Eğitimde:</a:t>
            </a:r>
          </a:p>
          <a:p>
            <a:pPr lvl="1">
              <a:lnSpc>
                <a:spcPct val="150000"/>
              </a:lnSpc>
              <a:spcBef>
                <a:spcPts val="0"/>
              </a:spcBef>
              <a:spcAft>
                <a:spcPts val="600"/>
              </a:spcAft>
            </a:pPr>
            <a:r>
              <a:rPr lang="tr-TR" sz="2400" dirty="0">
                <a:latin typeface="Arial" panose="020B0604020202020204" pitchFamily="34" charset="0"/>
                <a:cs typeface="Arial" panose="020B0604020202020204" pitchFamily="34" charset="0"/>
              </a:rPr>
              <a:t>Kapasite raporu hakkında temel bilgiler verilmektedir.</a:t>
            </a:r>
          </a:p>
          <a:p>
            <a:pPr lvl="1">
              <a:lnSpc>
                <a:spcPct val="150000"/>
              </a:lnSpc>
              <a:spcBef>
                <a:spcPts val="0"/>
              </a:spcBef>
              <a:spcAft>
                <a:spcPts val="600"/>
              </a:spcAft>
            </a:pPr>
            <a:r>
              <a:rPr lang="tr-TR" sz="2400" dirty="0">
                <a:latin typeface="Arial" panose="020B0604020202020204" pitchFamily="34" charset="0"/>
                <a:cs typeface="Arial" panose="020B0604020202020204" pitchFamily="34" charset="0"/>
              </a:rPr>
              <a:t>Farkındalık yaratılması amaçlanmaktadır.</a:t>
            </a:r>
          </a:p>
          <a:p>
            <a:pPr lvl="1">
              <a:lnSpc>
                <a:spcPct val="150000"/>
              </a:lnSpc>
              <a:spcBef>
                <a:spcPts val="0"/>
              </a:spcBef>
              <a:spcAft>
                <a:spcPts val="600"/>
              </a:spcAft>
            </a:pPr>
            <a:r>
              <a:rPr lang="tr-TR" sz="2400" dirty="0">
                <a:latin typeface="Arial" panose="020B0604020202020204" pitchFamily="34" charset="0"/>
                <a:cs typeface="Arial" panose="020B0604020202020204" pitchFamily="34" charset="0"/>
              </a:rPr>
              <a:t>Dikkat edilecek noktalar ve sorumlulukları anlatılmaktadır.</a:t>
            </a:r>
            <a:endParaRPr lang="tr-TR" sz="2400" dirty="0">
              <a:solidFill>
                <a:prstClr val="black"/>
              </a:solidFill>
              <a:latin typeface="Arial" panose="020B0604020202020204" pitchFamily="34" charset="0"/>
              <a:cs typeface="Arial" panose="020B0604020202020204" pitchFamily="34" charset="0"/>
            </a:endParaRPr>
          </a:p>
          <a:p>
            <a:pPr lvl="0" algn="just">
              <a:lnSpc>
                <a:spcPct val="150000"/>
              </a:lnSpc>
              <a:spcBef>
                <a:spcPts val="600"/>
              </a:spcBef>
              <a:spcAft>
                <a:spcPts val="600"/>
              </a:spcAft>
            </a:pPr>
            <a:endParaRPr lang="tr-TR" sz="2200" dirty="0">
              <a:latin typeface="Arial" panose="020B0604020202020204" pitchFamily="34" charset="0"/>
              <a:cs typeface="Arial" panose="020B0604020202020204" pitchFamily="34" charset="0"/>
            </a:endParaRPr>
          </a:p>
        </p:txBody>
      </p:sp>
      <p:sp>
        <p:nvSpPr>
          <p:cNvPr id="6" name="Metin kutusu 5"/>
          <p:cNvSpPr txBox="1"/>
          <p:nvPr/>
        </p:nvSpPr>
        <p:spPr>
          <a:xfrm>
            <a:off x="4346029" y="0"/>
            <a:ext cx="4032448" cy="369332"/>
          </a:xfrm>
          <a:prstGeom prst="rect">
            <a:avLst/>
          </a:prstGeom>
          <a:noFill/>
          <a:effectLst>
            <a:outerShdw blurRad="50800" dist="38100" algn="l" rotWithShape="0">
              <a:prstClr val="black">
                <a:alpha val="40000"/>
              </a:prstClr>
            </a:outerShdw>
          </a:effectLst>
        </p:spPr>
        <p:txBody>
          <a:bodyPr wrap="square" rtlCol="0">
            <a:spAutoFit/>
          </a:bodyPr>
          <a:lstStyle/>
          <a:p>
            <a:pPr fontAlgn="base">
              <a:spcBef>
                <a:spcPct val="0"/>
              </a:spcBef>
              <a:spcAft>
                <a:spcPct val="0"/>
              </a:spcAft>
              <a:defRPr/>
            </a:pPr>
            <a:r>
              <a:rPr lang="tr-TR" dirty="0">
                <a:solidFill>
                  <a:schemeClr val="tx2"/>
                </a:solidFill>
              </a:rPr>
              <a:t>Reel Sektör Ar-Ge ve Uygulama Dairesi</a:t>
            </a:r>
          </a:p>
        </p:txBody>
      </p:sp>
      <p:sp>
        <p:nvSpPr>
          <p:cNvPr id="7" name="Metin kutusu 6"/>
          <p:cNvSpPr txBox="1"/>
          <p:nvPr/>
        </p:nvSpPr>
        <p:spPr>
          <a:xfrm>
            <a:off x="6084168" y="404664"/>
            <a:ext cx="2294309" cy="369332"/>
          </a:xfrm>
          <a:prstGeom prst="rect">
            <a:avLst/>
          </a:prstGeom>
          <a:noFill/>
          <a:effectLst>
            <a:outerShdw blurRad="50800" dist="38100" dir="2700000" algn="tl" rotWithShape="0">
              <a:prstClr val="black">
                <a:alpha val="40000"/>
              </a:prstClr>
            </a:outerShdw>
          </a:effectLst>
        </p:spPr>
        <p:txBody>
          <a:bodyPr wrap="square" rtlCol="0">
            <a:spAutoFit/>
          </a:bodyPr>
          <a:lstStyle/>
          <a:p>
            <a:r>
              <a:rPr lang="tr-TR" dirty="0">
                <a:solidFill>
                  <a:schemeClr val="tx2"/>
                </a:solidFill>
              </a:rPr>
              <a:t>Sanayi Müdürlüğü</a:t>
            </a:r>
          </a:p>
        </p:txBody>
      </p:sp>
    </p:spTree>
    <p:extLst>
      <p:ext uri="{BB962C8B-B14F-4D97-AF65-F5344CB8AC3E}">
        <p14:creationId xmlns:p14="http://schemas.microsoft.com/office/powerpoint/2010/main" val="301327867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Resim 2">
            <a:extLst>
              <a:ext uri="{FF2B5EF4-FFF2-40B4-BE49-F238E27FC236}">
                <a16:creationId xmlns:a16="http://schemas.microsoft.com/office/drawing/2014/main" id="{48634D84-5D70-D981-0834-A57889C9E783}"/>
              </a:ext>
            </a:extLst>
          </p:cNvPr>
          <p:cNvPicPr>
            <a:picLocks noChangeAspect="1"/>
          </p:cNvPicPr>
          <p:nvPr/>
        </p:nvPicPr>
        <p:blipFill>
          <a:blip r:embed="rId2"/>
          <a:stretch>
            <a:fillRect/>
          </a:stretch>
        </p:blipFill>
        <p:spPr>
          <a:xfrm>
            <a:off x="2483768" y="441221"/>
            <a:ext cx="4069432" cy="5822419"/>
          </a:xfrm>
          <a:prstGeom prst="rect">
            <a:avLst/>
          </a:prstGeom>
        </p:spPr>
      </p:pic>
    </p:spTree>
    <p:extLst>
      <p:ext uri="{BB962C8B-B14F-4D97-AF65-F5344CB8AC3E}">
        <p14:creationId xmlns:p14="http://schemas.microsoft.com/office/powerpoint/2010/main" val="231567847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Resim 2">
            <a:extLst>
              <a:ext uri="{FF2B5EF4-FFF2-40B4-BE49-F238E27FC236}">
                <a16:creationId xmlns:a16="http://schemas.microsoft.com/office/drawing/2014/main" id="{EC9AA65B-AA39-B48B-293E-C0B6A379B1AF}"/>
              </a:ext>
            </a:extLst>
          </p:cNvPr>
          <p:cNvPicPr>
            <a:picLocks noChangeAspect="1"/>
          </p:cNvPicPr>
          <p:nvPr/>
        </p:nvPicPr>
        <p:blipFill>
          <a:blip r:embed="rId2"/>
          <a:stretch>
            <a:fillRect/>
          </a:stretch>
        </p:blipFill>
        <p:spPr>
          <a:xfrm>
            <a:off x="2516482" y="476672"/>
            <a:ext cx="4036718" cy="5797914"/>
          </a:xfrm>
          <a:prstGeom prst="rect">
            <a:avLst/>
          </a:prstGeom>
        </p:spPr>
      </p:pic>
    </p:spTree>
    <p:extLst>
      <p:ext uri="{BB962C8B-B14F-4D97-AF65-F5344CB8AC3E}">
        <p14:creationId xmlns:p14="http://schemas.microsoft.com/office/powerpoint/2010/main" val="281193077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Resim 2">
            <a:extLst>
              <a:ext uri="{FF2B5EF4-FFF2-40B4-BE49-F238E27FC236}">
                <a16:creationId xmlns:a16="http://schemas.microsoft.com/office/drawing/2014/main" id="{239A62B8-AEFC-A32A-A434-9CC23376F4CF}"/>
              </a:ext>
            </a:extLst>
          </p:cNvPr>
          <p:cNvPicPr>
            <a:picLocks noChangeAspect="1"/>
          </p:cNvPicPr>
          <p:nvPr/>
        </p:nvPicPr>
        <p:blipFill>
          <a:blip r:embed="rId2"/>
          <a:stretch>
            <a:fillRect/>
          </a:stretch>
        </p:blipFill>
        <p:spPr>
          <a:xfrm>
            <a:off x="2483768" y="425160"/>
            <a:ext cx="4069432" cy="5853720"/>
          </a:xfrm>
          <a:prstGeom prst="rect">
            <a:avLst/>
          </a:prstGeom>
        </p:spPr>
      </p:pic>
    </p:spTree>
    <p:extLst>
      <p:ext uri="{BB962C8B-B14F-4D97-AF65-F5344CB8AC3E}">
        <p14:creationId xmlns:p14="http://schemas.microsoft.com/office/powerpoint/2010/main" val="332027784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FF21ADF-AE15-7929-061E-F122A3080AFA}"/>
            </a:ext>
          </a:extLst>
        </p:cNvPr>
        <p:cNvGrpSpPr/>
        <p:nvPr/>
      </p:nvGrpSpPr>
      <p:grpSpPr>
        <a:xfrm>
          <a:off x="0" y="0"/>
          <a:ext cx="0" cy="0"/>
          <a:chOff x="0" y="0"/>
          <a:chExt cx="0" cy="0"/>
        </a:xfrm>
      </p:grpSpPr>
      <p:pic>
        <p:nvPicPr>
          <p:cNvPr id="5" name="Resim 4">
            <a:extLst>
              <a:ext uri="{FF2B5EF4-FFF2-40B4-BE49-F238E27FC236}">
                <a16:creationId xmlns:a16="http://schemas.microsoft.com/office/drawing/2014/main" id="{065C368F-33D4-099E-FD9D-6A6496013D1E}"/>
              </a:ext>
            </a:extLst>
          </p:cNvPr>
          <p:cNvPicPr>
            <a:picLocks noChangeAspect="1"/>
          </p:cNvPicPr>
          <p:nvPr/>
        </p:nvPicPr>
        <p:blipFill>
          <a:blip r:embed="rId2"/>
          <a:stretch>
            <a:fillRect/>
          </a:stretch>
        </p:blipFill>
        <p:spPr>
          <a:xfrm>
            <a:off x="2483768" y="479970"/>
            <a:ext cx="4069432" cy="5746908"/>
          </a:xfrm>
          <a:prstGeom prst="rect">
            <a:avLst/>
          </a:prstGeom>
        </p:spPr>
      </p:pic>
    </p:spTree>
    <p:extLst>
      <p:ext uri="{BB962C8B-B14F-4D97-AF65-F5344CB8AC3E}">
        <p14:creationId xmlns:p14="http://schemas.microsoft.com/office/powerpoint/2010/main" val="345426784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6206564-2916-9E0B-0D73-3A72A8CF33DC}"/>
            </a:ext>
          </a:extLst>
        </p:cNvPr>
        <p:cNvGrpSpPr/>
        <p:nvPr/>
      </p:nvGrpSpPr>
      <p:grpSpPr>
        <a:xfrm>
          <a:off x="0" y="0"/>
          <a:ext cx="0" cy="0"/>
          <a:chOff x="0" y="0"/>
          <a:chExt cx="0" cy="0"/>
        </a:xfrm>
      </p:grpSpPr>
      <p:sp>
        <p:nvSpPr>
          <p:cNvPr id="2" name="Başlık 1">
            <a:extLst>
              <a:ext uri="{FF2B5EF4-FFF2-40B4-BE49-F238E27FC236}">
                <a16:creationId xmlns:a16="http://schemas.microsoft.com/office/drawing/2014/main" id="{F1A934F8-8711-14C4-F3D8-ABF43C9A1C92}"/>
              </a:ext>
            </a:extLst>
          </p:cNvPr>
          <p:cNvSpPr>
            <a:spLocks noGrp="1"/>
          </p:cNvSpPr>
          <p:nvPr>
            <p:ph type="title"/>
          </p:nvPr>
        </p:nvSpPr>
        <p:spPr>
          <a:xfrm>
            <a:off x="755576" y="836712"/>
            <a:ext cx="7941568" cy="576064"/>
          </a:xfrm>
        </p:spPr>
        <p:txBody>
          <a:bodyPr>
            <a:normAutofit fontScale="90000"/>
          </a:bodyPr>
          <a:lstStyle/>
          <a:p>
            <a:r>
              <a:rPr lang="tr-TR" sz="2400" b="1" dirty="0">
                <a:latin typeface="Arial" panose="020B0604020202020204" pitchFamily="34" charset="0"/>
                <a:cs typeface="Arial" panose="020B0604020202020204" pitchFamily="34" charset="0"/>
              </a:rPr>
              <a:t/>
            </a:r>
            <a:br>
              <a:rPr lang="tr-TR" sz="2400" b="1" dirty="0">
                <a:latin typeface="Arial" panose="020B0604020202020204" pitchFamily="34" charset="0"/>
                <a:cs typeface="Arial" panose="020B0604020202020204" pitchFamily="34" charset="0"/>
              </a:rPr>
            </a:br>
            <a:r>
              <a:rPr lang="tr-TR" sz="2400" b="1" dirty="0">
                <a:latin typeface="Arial" panose="020B0604020202020204" pitchFamily="34" charset="0"/>
                <a:cs typeface="Arial" panose="020B0604020202020204" pitchFamily="34" charset="0"/>
              </a:rPr>
              <a:t> </a:t>
            </a:r>
            <a:r>
              <a:rPr lang="tr-TR" b="1" dirty="0">
                <a:latin typeface="Arial" panose="020B0604020202020204" pitchFamily="34" charset="0"/>
                <a:cs typeface="Arial" panose="020B0604020202020204" pitchFamily="34" charset="0"/>
              </a:rPr>
              <a:t>Tanımlar</a:t>
            </a:r>
            <a:r>
              <a:rPr lang="tr-TR" sz="2400" dirty="0">
                <a:latin typeface="Arial" panose="020B0604020202020204" pitchFamily="34" charset="0"/>
                <a:cs typeface="Arial" panose="020B0604020202020204" pitchFamily="34" charset="0"/>
              </a:rPr>
              <a:t/>
            </a:r>
            <a:br>
              <a:rPr lang="tr-TR" sz="2400" dirty="0">
                <a:latin typeface="Arial" panose="020B0604020202020204" pitchFamily="34" charset="0"/>
                <a:cs typeface="Arial" panose="020B0604020202020204" pitchFamily="34" charset="0"/>
              </a:rPr>
            </a:br>
            <a:endParaRPr lang="tr-TR" sz="2400" dirty="0">
              <a:latin typeface="Arial" panose="020B0604020202020204" pitchFamily="34" charset="0"/>
              <a:cs typeface="Arial" panose="020B0604020202020204" pitchFamily="34" charset="0"/>
            </a:endParaRPr>
          </a:p>
        </p:txBody>
      </p:sp>
      <p:sp>
        <p:nvSpPr>
          <p:cNvPr id="3" name="İçerik Yer Tutucusu 2">
            <a:extLst>
              <a:ext uri="{FF2B5EF4-FFF2-40B4-BE49-F238E27FC236}">
                <a16:creationId xmlns:a16="http://schemas.microsoft.com/office/drawing/2014/main" id="{FCBD8E18-6104-94CB-BCE2-C383FC3C28B0}"/>
              </a:ext>
            </a:extLst>
          </p:cNvPr>
          <p:cNvSpPr>
            <a:spLocks noGrp="1"/>
          </p:cNvSpPr>
          <p:nvPr>
            <p:ph idx="1"/>
          </p:nvPr>
        </p:nvSpPr>
        <p:spPr>
          <a:xfrm>
            <a:off x="611560" y="1412776"/>
            <a:ext cx="7941568" cy="4680520"/>
          </a:xfrm>
        </p:spPr>
        <p:txBody>
          <a:bodyPr>
            <a:normAutofit/>
          </a:bodyPr>
          <a:lstStyle/>
          <a:p>
            <a:pPr lvl="0" algn="just">
              <a:lnSpc>
                <a:spcPct val="110000"/>
              </a:lnSpc>
              <a:spcBef>
                <a:spcPts val="600"/>
              </a:spcBef>
              <a:spcAft>
                <a:spcPts val="600"/>
              </a:spcAft>
            </a:pPr>
            <a:r>
              <a:rPr lang="tr-TR" sz="2400" dirty="0">
                <a:solidFill>
                  <a:prstClr val="black"/>
                </a:solidFill>
                <a:latin typeface="Arial" panose="020B0604020202020204" pitchFamily="34" charset="0"/>
                <a:cs typeface="Arial" panose="020B0604020202020204" pitchFamily="34" charset="0"/>
              </a:rPr>
              <a:t>Kapasite raporları işletmelerin teorik olarak hesaplanan azami üretim gücünü gösteren belgelerdir.</a:t>
            </a:r>
          </a:p>
          <a:p>
            <a:pPr lvl="0" algn="just">
              <a:lnSpc>
                <a:spcPct val="110000"/>
              </a:lnSpc>
              <a:spcBef>
                <a:spcPts val="600"/>
              </a:spcBef>
              <a:spcAft>
                <a:spcPts val="600"/>
              </a:spcAft>
            </a:pPr>
            <a:r>
              <a:rPr lang="tr-TR" sz="2400" dirty="0">
                <a:solidFill>
                  <a:prstClr val="black"/>
                </a:solidFill>
                <a:latin typeface="Arial" panose="020B0604020202020204" pitchFamily="34" charset="0"/>
                <a:cs typeface="Arial" panose="020B0604020202020204" pitchFamily="34" charset="0"/>
              </a:rPr>
              <a:t>Rapor Ön sayfa ve 4 bölümden/tablodan oluşur.</a:t>
            </a:r>
          </a:p>
          <a:p>
            <a:pPr lvl="1" algn="just">
              <a:lnSpc>
                <a:spcPct val="110000"/>
              </a:lnSpc>
              <a:spcBef>
                <a:spcPts val="600"/>
              </a:spcBef>
              <a:spcAft>
                <a:spcPts val="600"/>
              </a:spcAft>
            </a:pPr>
            <a:r>
              <a:rPr lang="tr-TR" sz="2400" dirty="0">
                <a:solidFill>
                  <a:prstClr val="black"/>
                </a:solidFill>
                <a:latin typeface="Arial" panose="020B0604020202020204" pitchFamily="34" charset="0"/>
                <a:cs typeface="Arial" panose="020B0604020202020204" pitchFamily="34" charset="0"/>
              </a:rPr>
              <a:t>Ön sayfada; Firma Unvan, İletişim, Personel, Sermaye, Tesis alanı gibi bilgiler bulunur.</a:t>
            </a:r>
          </a:p>
          <a:p>
            <a:pPr lvl="1" algn="just">
              <a:lnSpc>
                <a:spcPct val="110000"/>
              </a:lnSpc>
              <a:spcBef>
                <a:spcPts val="600"/>
              </a:spcBef>
              <a:spcAft>
                <a:spcPts val="600"/>
              </a:spcAft>
            </a:pPr>
            <a:r>
              <a:rPr lang="tr-TR" sz="2400" dirty="0">
                <a:solidFill>
                  <a:prstClr val="black"/>
                </a:solidFill>
                <a:latin typeface="Arial" panose="020B0604020202020204" pitchFamily="34" charset="0"/>
                <a:cs typeface="Arial" panose="020B0604020202020204" pitchFamily="34" charset="0"/>
              </a:rPr>
              <a:t>TABLO : I MAKİNE VE TEÇHİZAT</a:t>
            </a:r>
          </a:p>
          <a:p>
            <a:pPr lvl="1" algn="just">
              <a:lnSpc>
                <a:spcPct val="110000"/>
              </a:lnSpc>
              <a:spcBef>
                <a:spcPts val="600"/>
              </a:spcBef>
              <a:spcAft>
                <a:spcPts val="600"/>
              </a:spcAft>
            </a:pPr>
            <a:r>
              <a:rPr lang="tr-TR" sz="2400" dirty="0">
                <a:solidFill>
                  <a:prstClr val="black"/>
                </a:solidFill>
                <a:latin typeface="Arial" panose="020B0604020202020204" pitchFamily="34" charset="0"/>
                <a:cs typeface="Arial" panose="020B0604020202020204" pitchFamily="34" charset="0"/>
              </a:rPr>
              <a:t>TABLO : II YILLIK ÜRETİM KAPASİTESİ</a:t>
            </a:r>
          </a:p>
          <a:p>
            <a:pPr lvl="1" algn="just">
              <a:lnSpc>
                <a:spcPct val="110000"/>
              </a:lnSpc>
              <a:spcBef>
                <a:spcPts val="600"/>
              </a:spcBef>
              <a:spcAft>
                <a:spcPts val="600"/>
              </a:spcAft>
            </a:pPr>
            <a:r>
              <a:rPr lang="tr-TR" sz="2400" dirty="0">
                <a:solidFill>
                  <a:prstClr val="black"/>
                </a:solidFill>
                <a:latin typeface="Arial" panose="020B0604020202020204" pitchFamily="34" charset="0"/>
                <a:cs typeface="Arial" panose="020B0604020202020204" pitchFamily="34" charset="0"/>
              </a:rPr>
              <a:t>TABLO : III KAPASİTE HESABI</a:t>
            </a:r>
          </a:p>
          <a:p>
            <a:pPr lvl="1" algn="just">
              <a:lnSpc>
                <a:spcPct val="110000"/>
              </a:lnSpc>
              <a:spcBef>
                <a:spcPts val="600"/>
              </a:spcBef>
              <a:spcAft>
                <a:spcPts val="600"/>
              </a:spcAft>
            </a:pPr>
            <a:r>
              <a:rPr lang="tr-TR" sz="2400" dirty="0">
                <a:solidFill>
                  <a:prstClr val="black"/>
                </a:solidFill>
                <a:latin typeface="Arial" panose="020B0604020202020204" pitchFamily="34" charset="0"/>
                <a:cs typeface="Arial" panose="020B0604020202020204" pitchFamily="34" charset="0"/>
              </a:rPr>
              <a:t>TABLO : IV YILLIK TÜKETİM KAPASİTESİ</a:t>
            </a:r>
          </a:p>
        </p:txBody>
      </p:sp>
      <p:sp>
        <p:nvSpPr>
          <p:cNvPr id="5" name="Metin kutusu 4">
            <a:extLst>
              <a:ext uri="{FF2B5EF4-FFF2-40B4-BE49-F238E27FC236}">
                <a16:creationId xmlns:a16="http://schemas.microsoft.com/office/drawing/2014/main" id="{61A36BD6-AB60-55C8-565C-53FDC39EBBE8}"/>
              </a:ext>
            </a:extLst>
          </p:cNvPr>
          <p:cNvSpPr txBox="1"/>
          <p:nvPr/>
        </p:nvSpPr>
        <p:spPr>
          <a:xfrm>
            <a:off x="4211960" y="44338"/>
            <a:ext cx="4634032" cy="400110"/>
          </a:xfrm>
          <a:prstGeom prst="rect">
            <a:avLst/>
          </a:prstGeom>
          <a:noFill/>
        </p:spPr>
        <p:txBody>
          <a:bodyPr wrap="square" rtlCol="0">
            <a:spAutoFit/>
          </a:bodyPr>
          <a:lstStyle/>
          <a:p>
            <a:pPr lvl="0" fontAlgn="base">
              <a:spcBef>
                <a:spcPct val="0"/>
              </a:spcBef>
              <a:spcAft>
                <a:spcPct val="0"/>
              </a:spcAft>
              <a:defRPr/>
            </a:pPr>
            <a:r>
              <a:rPr lang="tr-TR" sz="2000" dirty="0">
                <a:solidFill>
                  <a:srgbClr val="1F497D"/>
                </a:solidFill>
              </a:rPr>
              <a:t>Reel Sektör Ar-Ge ve Uygulama Dairesi</a:t>
            </a:r>
          </a:p>
        </p:txBody>
      </p:sp>
    </p:spTree>
    <p:extLst>
      <p:ext uri="{BB962C8B-B14F-4D97-AF65-F5344CB8AC3E}">
        <p14:creationId xmlns:p14="http://schemas.microsoft.com/office/powerpoint/2010/main" val="35744613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251520" y="692696"/>
            <a:ext cx="8445624" cy="432048"/>
          </a:xfrm>
        </p:spPr>
        <p:txBody>
          <a:bodyPr>
            <a:normAutofit fontScale="90000"/>
          </a:bodyPr>
          <a:lstStyle/>
          <a:p>
            <a:pPr>
              <a:lnSpc>
                <a:spcPct val="115000"/>
              </a:lnSpc>
              <a:spcAft>
                <a:spcPts val="1000"/>
              </a:spcAft>
            </a:pPr>
            <a:r>
              <a:rPr lang="tr-TR" sz="2400" b="1" dirty="0">
                <a:latin typeface="Arial" panose="020B0604020202020204" pitchFamily="34" charset="0"/>
                <a:cs typeface="Arial" panose="020B0604020202020204" pitchFamily="34" charset="0"/>
              </a:rPr>
              <a:t/>
            </a:r>
            <a:br>
              <a:rPr lang="tr-TR" sz="2400" b="1" dirty="0">
                <a:latin typeface="Arial" panose="020B0604020202020204" pitchFamily="34" charset="0"/>
                <a:cs typeface="Arial" panose="020B0604020202020204" pitchFamily="34" charset="0"/>
              </a:rPr>
            </a:br>
            <a:r>
              <a:rPr lang="tr-TR" sz="2700" b="1" dirty="0">
                <a:latin typeface="Arial" panose="020B0604020202020204" pitchFamily="34" charset="0"/>
                <a:cs typeface="Arial" panose="020B0604020202020204" pitchFamily="34" charset="0"/>
              </a:rPr>
              <a:t>Kapasite Raporunda Yer Alan Terimlerin Tanımı-1 </a:t>
            </a:r>
            <a:r>
              <a:rPr lang="tr-TR" sz="2400" dirty="0">
                <a:latin typeface="Arial" panose="020B0604020202020204" pitchFamily="34" charset="0"/>
                <a:cs typeface="Arial" panose="020B0604020202020204" pitchFamily="34" charset="0"/>
              </a:rPr>
              <a:t/>
            </a:r>
            <a:br>
              <a:rPr lang="tr-TR" sz="2400" dirty="0">
                <a:latin typeface="Arial" panose="020B0604020202020204" pitchFamily="34" charset="0"/>
                <a:cs typeface="Arial" panose="020B0604020202020204" pitchFamily="34" charset="0"/>
              </a:rPr>
            </a:br>
            <a:endParaRPr lang="tr-TR" sz="2400" dirty="0">
              <a:latin typeface="Arial" panose="020B0604020202020204" pitchFamily="34" charset="0"/>
              <a:cs typeface="Arial" panose="020B0604020202020204" pitchFamily="34" charset="0"/>
            </a:endParaRPr>
          </a:p>
        </p:txBody>
      </p:sp>
      <p:sp>
        <p:nvSpPr>
          <p:cNvPr id="6" name="Metin kutusu 5"/>
          <p:cNvSpPr txBox="1"/>
          <p:nvPr/>
        </p:nvSpPr>
        <p:spPr>
          <a:xfrm>
            <a:off x="4346029" y="0"/>
            <a:ext cx="4032448" cy="369332"/>
          </a:xfrm>
          <a:prstGeom prst="rect">
            <a:avLst/>
          </a:prstGeom>
          <a:noFill/>
          <a:effectLst>
            <a:outerShdw blurRad="50800" dist="38100" algn="l" rotWithShape="0">
              <a:prstClr val="black">
                <a:alpha val="40000"/>
              </a:prstClr>
            </a:outerShdw>
          </a:effectLst>
        </p:spPr>
        <p:txBody>
          <a:bodyPr wrap="square" rtlCol="0">
            <a:spAutoFit/>
          </a:bodyPr>
          <a:lstStyle/>
          <a:p>
            <a:pPr fontAlgn="base">
              <a:spcBef>
                <a:spcPct val="0"/>
              </a:spcBef>
              <a:spcAft>
                <a:spcPct val="0"/>
              </a:spcAft>
              <a:defRPr/>
            </a:pPr>
            <a:r>
              <a:rPr lang="tr-TR" dirty="0">
                <a:solidFill>
                  <a:schemeClr val="tx2"/>
                </a:solidFill>
              </a:rPr>
              <a:t>Reel Sektör Ar-Ge ve Uygulama Dairesi</a:t>
            </a:r>
          </a:p>
        </p:txBody>
      </p:sp>
      <p:sp>
        <p:nvSpPr>
          <p:cNvPr id="11" name="Metin kutusu 10"/>
          <p:cNvSpPr txBox="1"/>
          <p:nvPr/>
        </p:nvSpPr>
        <p:spPr>
          <a:xfrm>
            <a:off x="827584" y="1844824"/>
            <a:ext cx="5976664" cy="729372"/>
          </a:xfrm>
          <a:prstGeom prst="rect">
            <a:avLst/>
          </a:prstGeom>
          <a:noFill/>
        </p:spPr>
        <p:txBody>
          <a:bodyPr wrap="square" rtlCol="0">
            <a:spAutoFit/>
          </a:bodyPr>
          <a:lstStyle/>
          <a:p>
            <a:endParaRPr lang="tr-TR" dirty="0"/>
          </a:p>
        </p:txBody>
      </p:sp>
      <p:graphicFrame>
        <p:nvGraphicFramePr>
          <p:cNvPr id="13" name="Tablo 12"/>
          <p:cNvGraphicFramePr>
            <a:graphicFrameLocks noGrp="1"/>
          </p:cNvGraphicFramePr>
          <p:nvPr/>
        </p:nvGraphicFramePr>
        <p:xfrm>
          <a:off x="251520" y="1190463"/>
          <a:ext cx="8640960" cy="5187576"/>
        </p:xfrm>
        <a:graphic>
          <a:graphicData uri="http://schemas.openxmlformats.org/drawingml/2006/table">
            <a:tbl>
              <a:tblPr firstRow="1" firstCol="1" bandRow="1">
                <a:tableStyleId>{E8B1032C-EA38-4F05-BA0D-38AFFFC7BED3}</a:tableStyleId>
              </a:tblPr>
              <a:tblGrid>
                <a:gridCol w="2016224">
                  <a:extLst>
                    <a:ext uri="{9D8B030D-6E8A-4147-A177-3AD203B41FA5}">
                      <a16:colId xmlns:a16="http://schemas.microsoft.com/office/drawing/2014/main" val="20000"/>
                    </a:ext>
                  </a:extLst>
                </a:gridCol>
                <a:gridCol w="6624736">
                  <a:extLst>
                    <a:ext uri="{9D8B030D-6E8A-4147-A177-3AD203B41FA5}">
                      <a16:colId xmlns:a16="http://schemas.microsoft.com/office/drawing/2014/main" val="20001"/>
                    </a:ext>
                  </a:extLst>
                </a:gridCol>
              </a:tblGrid>
              <a:tr h="672187">
                <a:tc>
                  <a:txBody>
                    <a:bodyPr/>
                    <a:lstStyle/>
                    <a:p>
                      <a:pPr algn="l">
                        <a:spcAft>
                          <a:spcPts val="0"/>
                        </a:spcAft>
                        <a:tabLst>
                          <a:tab pos="2700655" algn="l"/>
                        </a:tabLst>
                      </a:pPr>
                      <a:r>
                        <a:rPr lang="tr-TR" sz="1600" b="1" dirty="0">
                          <a:effectLst/>
                          <a:latin typeface="Arial" panose="020B0604020202020204" pitchFamily="34" charset="0"/>
                          <a:cs typeface="Arial" panose="020B0604020202020204" pitchFamily="34" charset="0"/>
                        </a:rPr>
                        <a:t>Firma Unvanı</a:t>
                      </a:r>
                      <a:endParaRPr lang="tr-TR" sz="1600" b="1" dirty="0">
                        <a:effectLst/>
                        <a:latin typeface="Arial" panose="020B0604020202020204" pitchFamily="34" charset="0"/>
                        <a:ea typeface="Times New Roman"/>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spcAft>
                          <a:spcPts val="0"/>
                        </a:spcAft>
                        <a:tabLst>
                          <a:tab pos="2700655" algn="l"/>
                        </a:tabLst>
                      </a:pPr>
                      <a:r>
                        <a:rPr lang="tr-TR" sz="1600" dirty="0">
                          <a:effectLst/>
                          <a:latin typeface="Arial" panose="020B0604020202020204" pitchFamily="34" charset="0"/>
                          <a:cs typeface="Arial" panose="020B0604020202020204" pitchFamily="34" charset="0"/>
                        </a:rPr>
                        <a:t> </a:t>
                      </a:r>
                    </a:p>
                    <a:p>
                      <a:pPr algn="just">
                        <a:spcAft>
                          <a:spcPts val="0"/>
                        </a:spcAft>
                        <a:tabLst>
                          <a:tab pos="2700655" algn="l"/>
                        </a:tabLst>
                      </a:pPr>
                      <a:r>
                        <a:rPr lang="tr-TR" sz="1600" b="0" dirty="0">
                          <a:effectLst/>
                          <a:latin typeface="Arial" panose="020B0604020202020204" pitchFamily="34" charset="0"/>
                          <a:cs typeface="Arial" panose="020B0604020202020204" pitchFamily="34" charset="0"/>
                        </a:rPr>
                        <a:t>Ticaret sicilinde tescil ve ilan edilen unvandır</a:t>
                      </a:r>
                    </a:p>
                    <a:p>
                      <a:pPr algn="just">
                        <a:spcAft>
                          <a:spcPts val="0"/>
                        </a:spcAft>
                        <a:tabLst>
                          <a:tab pos="2700655" algn="l"/>
                        </a:tabLst>
                      </a:pPr>
                      <a:r>
                        <a:rPr lang="tr-TR" sz="1600" dirty="0">
                          <a:effectLst/>
                          <a:latin typeface="Arial" panose="020B0604020202020204" pitchFamily="34" charset="0"/>
                          <a:cs typeface="Arial" panose="020B0604020202020204" pitchFamily="34" charset="0"/>
                        </a:rPr>
                        <a:t> </a:t>
                      </a:r>
                      <a:endParaRPr lang="tr-TR" sz="1600" dirty="0">
                        <a:effectLst/>
                        <a:latin typeface="Arial" panose="020B0604020202020204" pitchFamily="34" charset="0"/>
                        <a:ea typeface="Times New Roman"/>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493404">
                <a:tc>
                  <a:txBody>
                    <a:bodyPr/>
                    <a:lstStyle/>
                    <a:p>
                      <a:pPr algn="l">
                        <a:lnSpc>
                          <a:spcPct val="115000"/>
                        </a:lnSpc>
                        <a:spcAft>
                          <a:spcPts val="0"/>
                        </a:spcAft>
                        <a:tabLst>
                          <a:tab pos="2700655" algn="l"/>
                        </a:tabLst>
                      </a:pPr>
                      <a:r>
                        <a:rPr lang="tr-TR" sz="1600" b="1" dirty="0">
                          <a:effectLst/>
                          <a:latin typeface="Arial" panose="020B0604020202020204" pitchFamily="34" charset="0"/>
                          <a:cs typeface="Arial" panose="020B0604020202020204" pitchFamily="34" charset="0"/>
                        </a:rPr>
                        <a:t>Vergi dairesi</a:t>
                      </a:r>
                      <a:r>
                        <a:rPr lang="tr-TR" sz="1600" b="1" baseline="0" dirty="0">
                          <a:effectLst/>
                          <a:latin typeface="Arial" panose="020B0604020202020204" pitchFamily="34" charset="0"/>
                          <a:cs typeface="Arial" panose="020B0604020202020204" pitchFamily="34" charset="0"/>
                        </a:rPr>
                        <a:t> ve</a:t>
                      </a:r>
                      <a:r>
                        <a:rPr lang="tr-TR" sz="1600" b="1" dirty="0">
                          <a:effectLst/>
                          <a:latin typeface="Arial" panose="020B0604020202020204" pitchFamily="34" charset="0"/>
                          <a:cs typeface="Arial" panose="020B0604020202020204" pitchFamily="34" charset="0"/>
                        </a:rPr>
                        <a:t> numarası</a:t>
                      </a:r>
                      <a:endParaRPr lang="tr-TR" sz="1600" b="1" dirty="0">
                        <a:effectLst/>
                        <a:latin typeface="Arial" panose="020B0604020202020204" pitchFamily="34" charset="0"/>
                        <a:ea typeface="Calibri"/>
                        <a:cs typeface="Arial" panose="020B0604020202020204" pitchFamily="34" charset="0"/>
                      </a:endParaRPr>
                    </a:p>
                  </a:txBody>
                  <a:tcPr marL="60367" marR="603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lnSpc>
                          <a:spcPct val="115000"/>
                        </a:lnSpc>
                        <a:spcAft>
                          <a:spcPts val="0"/>
                        </a:spcAft>
                        <a:tabLst>
                          <a:tab pos="2700655" algn="l"/>
                        </a:tabLst>
                      </a:pPr>
                      <a:r>
                        <a:rPr lang="tr-TR" sz="1600" dirty="0">
                          <a:effectLst/>
                          <a:latin typeface="Arial" panose="020B0604020202020204" pitchFamily="34" charset="0"/>
                          <a:cs typeface="Arial" panose="020B0604020202020204" pitchFamily="34" charset="0"/>
                        </a:rPr>
                        <a:t>Vergi dairesinin adı ve vergi numarasıdır </a:t>
                      </a:r>
                    </a:p>
                  </a:txBody>
                  <a:tcPr marL="60367" marR="603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493404">
                <a:tc>
                  <a:txBody>
                    <a:bodyPr/>
                    <a:lstStyle/>
                    <a:p>
                      <a:pPr algn="l">
                        <a:lnSpc>
                          <a:spcPct val="115000"/>
                        </a:lnSpc>
                        <a:spcAft>
                          <a:spcPts val="0"/>
                        </a:spcAft>
                        <a:tabLst>
                          <a:tab pos="2700655" algn="l"/>
                        </a:tabLst>
                      </a:pPr>
                      <a:r>
                        <a:rPr lang="tr-TR" sz="1600" b="1" dirty="0">
                          <a:effectLst/>
                          <a:latin typeface="Arial" panose="020B0604020202020204" pitchFamily="34" charset="0"/>
                          <a:cs typeface="Arial" panose="020B0604020202020204" pitchFamily="34" charset="0"/>
                        </a:rPr>
                        <a:t>İşyeri SGK numarası</a:t>
                      </a:r>
                      <a:endParaRPr lang="tr-TR" sz="1600" b="1" dirty="0">
                        <a:effectLst/>
                        <a:latin typeface="Arial" panose="020B0604020202020204" pitchFamily="34" charset="0"/>
                        <a:ea typeface="Calibri"/>
                        <a:cs typeface="Arial" panose="020B0604020202020204" pitchFamily="34" charset="0"/>
                      </a:endParaRPr>
                    </a:p>
                  </a:txBody>
                  <a:tcPr marL="60367" marR="603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lnSpc>
                          <a:spcPct val="115000"/>
                        </a:lnSpc>
                        <a:spcAft>
                          <a:spcPts val="0"/>
                        </a:spcAft>
                        <a:tabLst>
                          <a:tab pos="2700655" algn="l"/>
                        </a:tabLst>
                      </a:pPr>
                      <a:r>
                        <a:rPr lang="tr-TR" sz="1600" dirty="0">
                          <a:effectLst/>
                          <a:latin typeface="Arial" panose="020B0604020202020204" pitchFamily="34" charset="0"/>
                          <a:cs typeface="Arial" panose="020B0604020202020204" pitchFamily="34" charset="0"/>
                        </a:rPr>
                        <a:t>Sosyal Güvenlik Kurumu tarafından verilen numaradır</a:t>
                      </a:r>
                    </a:p>
                  </a:txBody>
                  <a:tcPr marL="60367" marR="603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440790">
                <a:tc>
                  <a:txBody>
                    <a:bodyPr/>
                    <a:lstStyle/>
                    <a:p>
                      <a:pPr algn="l">
                        <a:lnSpc>
                          <a:spcPct val="115000"/>
                        </a:lnSpc>
                        <a:spcAft>
                          <a:spcPts val="0"/>
                        </a:spcAft>
                        <a:tabLst>
                          <a:tab pos="2700655" algn="l"/>
                        </a:tabLst>
                      </a:pPr>
                      <a:r>
                        <a:rPr lang="tr-TR" sz="1600" b="1" dirty="0">
                          <a:effectLst/>
                          <a:latin typeface="Arial" panose="020B0604020202020204" pitchFamily="34" charset="0"/>
                          <a:cs typeface="Arial" panose="020B0604020202020204" pitchFamily="34" charset="0"/>
                        </a:rPr>
                        <a:t>Rapor Tarihi</a:t>
                      </a:r>
                      <a:endParaRPr lang="tr-TR" sz="1600" b="1" dirty="0">
                        <a:effectLst/>
                        <a:latin typeface="Arial" panose="020B0604020202020204" pitchFamily="34" charset="0"/>
                        <a:ea typeface="Calibri"/>
                        <a:cs typeface="Arial" panose="020B0604020202020204" pitchFamily="34" charset="0"/>
                      </a:endParaRPr>
                    </a:p>
                  </a:txBody>
                  <a:tcPr marL="60367" marR="603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lnSpc>
                          <a:spcPct val="115000"/>
                        </a:lnSpc>
                        <a:spcAft>
                          <a:spcPts val="0"/>
                        </a:spcAft>
                        <a:tabLst>
                          <a:tab pos="2700655" algn="l"/>
                        </a:tabLst>
                      </a:pPr>
                      <a:r>
                        <a:rPr lang="tr-TR" sz="1600" dirty="0">
                          <a:effectLst/>
                          <a:latin typeface="Arial" panose="020B0604020202020204" pitchFamily="34" charset="0"/>
                          <a:cs typeface="Arial" panose="020B0604020202020204" pitchFamily="34" charset="0"/>
                        </a:rPr>
                        <a:t>Kapasite raporunun tanzim tarihidir oda tarafından verilir</a:t>
                      </a:r>
                    </a:p>
                  </a:txBody>
                  <a:tcPr marL="60367" marR="603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433047">
                <a:tc>
                  <a:txBody>
                    <a:bodyPr/>
                    <a:lstStyle/>
                    <a:p>
                      <a:pPr algn="l">
                        <a:lnSpc>
                          <a:spcPct val="115000"/>
                        </a:lnSpc>
                        <a:spcAft>
                          <a:spcPts val="0"/>
                        </a:spcAft>
                        <a:tabLst>
                          <a:tab pos="2700655" algn="l"/>
                        </a:tabLst>
                      </a:pPr>
                      <a:r>
                        <a:rPr lang="tr-TR" sz="1600" b="1" dirty="0">
                          <a:effectLst/>
                          <a:latin typeface="Arial" panose="020B0604020202020204" pitchFamily="34" charset="0"/>
                          <a:cs typeface="Arial" panose="020B0604020202020204" pitchFamily="34" charset="0"/>
                        </a:rPr>
                        <a:t>Rapor No</a:t>
                      </a:r>
                      <a:endParaRPr lang="tr-TR" sz="1600" b="1" dirty="0">
                        <a:effectLst/>
                        <a:latin typeface="Arial" panose="020B0604020202020204" pitchFamily="34" charset="0"/>
                        <a:ea typeface="Calibri"/>
                        <a:cs typeface="Arial" panose="020B0604020202020204" pitchFamily="34" charset="0"/>
                      </a:endParaRPr>
                    </a:p>
                  </a:txBody>
                  <a:tcPr marL="60367" marR="603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lnSpc>
                          <a:spcPct val="115000"/>
                        </a:lnSpc>
                        <a:spcAft>
                          <a:spcPts val="0"/>
                        </a:spcAft>
                        <a:tabLst>
                          <a:tab pos="2700655" algn="l"/>
                        </a:tabLst>
                      </a:pPr>
                      <a:r>
                        <a:rPr lang="tr-TR" sz="1600" dirty="0">
                          <a:effectLst/>
                          <a:latin typeface="Arial" panose="020B0604020202020204" pitchFamily="34" charset="0"/>
                          <a:cs typeface="Arial" panose="020B0604020202020204" pitchFamily="34" charset="0"/>
                        </a:rPr>
                        <a:t>Odanın kapasite raporlarına verdiği sıra numarasıdır</a:t>
                      </a:r>
                    </a:p>
                  </a:txBody>
                  <a:tcPr marL="60367" marR="603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469992">
                <a:tc>
                  <a:txBody>
                    <a:bodyPr/>
                    <a:lstStyle/>
                    <a:p>
                      <a:pPr algn="l">
                        <a:lnSpc>
                          <a:spcPct val="115000"/>
                        </a:lnSpc>
                        <a:spcAft>
                          <a:spcPts val="0"/>
                        </a:spcAft>
                        <a:tabLst>
                          <a:tab pos="2700655" algn="l"/>
                        </a:tabLst>
                      </a:pPr>
                      <a:r>
                        <a:rPr lang="tr-TR" sz="1600" b="1" dirty="0">
                          <a:effectLst/>
                          <a:latin typeface="Arial" panose="020B0604020202020204" pitchFamily="34" charset="0"/>
                          <a:cs typeface="Arial" panose="020B0604020202020204" pitchFamily="34" charset="0"/>
                        </a:rPr>
                        <a:t>Sanayi Sicil No</a:t>
                      </a:r>
                      <a:endParaRPr lang="tr-TR" sz="1600" b="1" dirty="0">
                        <a:effectLst/>
                        <a:latin typeface="Arial" panose="020B0604020202020204" pitchFamily="34" charset="0"/>
                        <a:ea typeface="Calibri"/>
                        <a:cs typeface="Arial" panose="020B0604020202020204" pitchFamily="34" charset="0"/>
                      </a:endParaRPr>
                    </a:p>
                  </a:txBody>
                  <a:tcPr marL="60367" marR="603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lnSpc>
                          <a:spcPct val="115000"/>
                        </a:lnSpc>
                        <a:spcAft>
                          <a:spcPts val="0"/>
                        </a:spcAft>
                        <a:tabLst>
                          <a:tab pos="2700655" algn="l"/>
                        </a:tabLst>
                      </a:pPr>
                      <a:r>
                        <a:rPr lang="tr-TR" sz="1600" dirty="0">
                          <a:effectLst/>
                          <a:latin typeface="Arial" panose="020B0604020202020204" pitchFamily="34" charset="0"/>
                          <a:cs typeface="Arial" panose="020B0604020202020204" pitchFamily="34" charset="0"/>
                        </a:rPr>
                        <a:t>Sanayi ve Teknoloji Bakanlığınca</a:t>
                      </a:r>
                      <a:r>
                        <a:rPr lang="tr-TR" sz="1600" baseline="0" dirty="0">
                          <a:effectLst/>
                          <a:latin typeface="Arial" panose="020B0604020202020204" pitchFamily="34" charset="0"/>
                          <a:cs typeface="Arial" panose="020B0604020202020204" pitchFamily="34" charset="0"/>
                        </a:rPr>
                        <a:t> verilir</a:t>
                      </a:r>
                      <a:endParaRPr lang="tr-TR" sz="1600" dirty="0">
                        <a:effectLst/>
                        <a:latin typeface="Arial" panose="020B0604020202020204" pitchFamily="34" charset="0"/>
                        <a:cs typeface="Arial" panose="020B0604020202020204" pitchFamily="34" charset="0"/>
                      </a:endParaRPr>
                    </a:p>
                  </a:txBody>
                  <a:tcPr marL="60367" marR="603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r h="382891">
                <a:tc>
                  <a:txBody>
                    <a:bodyPr/>
                    <a:lstStyle/>
                    <a:p>
                      <a:pPr algn="l">
                        <a:lnSpc>
                          <a:spcPct val="115000"/>
                        </a:lnSpc>
                        <a:spcAft>
                          <a:spcPts val="0"/>
                        </a:spcAft>
                        <a:tabLst>
                          <a:tab pos="2700655" algn="l"/>
                        </a:tabLst>
                      </a:pPr>
                      <a:r>
                        <a:rPr lang="tr-TR" sz="1600" b="1" dirty="0">
                          <a:effectLst/>
                          <a:latin typeface="Arial" panose="020B0604020202020204" pitchFamily="34" charset="0"/>
                          <a:cs typeface="Arial" panose="020B0604020202020204" pitchFamily="34" charset="0"/>
                        </a:rPr>
                        <a:t>Oda Sicil No</a:t>
                      </a:r>
                      <a:endParaRPr lang="tr-TR" sz="1600" b="1" dirty="0">
                        <a:effectLst/>
                        <a:latin typeface="Arial" panose="020B0604020202020204" pitchFamily="34" charset="0"/>
                        <a:ea typeface="Calibri"/>
                        <a:cs typeface="Arial" panose="020B0604020202020204" pitchFamily="34" charset="0"/>
                      </a:endParaRPr>
                    </a:p>
                  </a:txBody>
                  <a:tcPr marL="60367" marR="603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lnSpc>
                          <a:spcPct val="115000"/>
                        </a:lnSpc>
                        <a:spcAft>
                          <a:spcPts val="0"/>
                        </a:spcAft>
                        <a:tabLst>
                          <a:tab pos="2700655" algn="l"/>
                        </a:tabLst>
                      </a:pPr>
                      <a:r>
                        <a:rPr lang="tr-TR" sz="1600" dirty="0">
                          <a:effectLst/>
                          <a:latin typeface="Arial" panose="020B0604020202020204" pitchFamily="34" charset="0"/>
                          <a:cs typeface="Arial" panose="020B0604020202020204" pitchFamily="34" charset="0"/>
                        </a:rPr>
                        <a:t>Odaların üyelerine verdikleri numaradır</a:t>
                      </a:r>
                    </a:p>
                  </a:txBody>
                  <a:tcPr marL="60367" marR="603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6"/>
                  </a:ext>
                </a:extLst>
              </a:tr>
              <a:tr h="469992">
                <a:tc>
                  <a:txBody>
                    <a:bodyPr/>
                    <a:lstStyle/>
                    <a:p>
                      <a:pPr algn="l">
                        <a:lnSpc>
                          <a:spcPct val="115000"/>
                        </a:lnSpc>
                        <a:spcAft>
                          <a:spcPts val="0"/>
                        </a:spcAft>
                        <a:tabLst>
                          <a:tab pos="2700655" algn="l"/>
                        </a:tabLst>
                      </a:pPr>
                      <a:r>
                        <a:rPr lang="tr-TR" sz="1600" b="1" dirty="0">
                          <a:effectLst/>
                          <a:latin typeface="Arial" panose="020B0604020202020204" pitchFamily="34" charset="0"/>
                          <a:cs typeface="Arial" panose="020B0604020202020204" pitchFamily="34" charset="0"/>
                        </a:rPr>
                        <a:t>Ticaret Sicil No</a:t>
                      </a:r>
                      <a:endParaRPr lang="tr-TR" sz="1600" b="1" dirty="0">
                        <a:effectLst/>
                        <a:latin typeface="Arial" panose="020B0604020202020204" pitchFamily="34" charset="0"/>
                        <a:ea typeface="Calibri"/>
                        <a:cs typeface="Arial" panose="020B0604020202020204" pitchFamily="34" charset="0"/>
                      </a:endParaRPr>
                    </a:p>
                  </a:txBody>
                  <a:tcPr marL="60367" marR="603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lnSpc>
                          <a:spcPct val="115000"/>
                        </a:lnSpc>
                        <a:spcAft>
                          <a:spcPts val="0"/>
                        </a:spcAft>
                        <a:tabLst>
                          <a:tab pos="2700655" algn="l"/>
                        </a:tabLst>
                      </a:pPr>
                      <a:r>
                        <a:rPr lang="tr-TR" sz="1600" dirty="0">
                          <a:effectLst/>
                          <a:latin typeface="Arial" panose="020B0604020202020204" pitchFamily="34" charset="0"/>
                          <a:cs typeface="Arial" panose="020B0604020202020204" pitchFamily="34" charset="0"/>
                        </a:rPr>
                        <a:t>Ticaret Sicil Memurluklarınca verilen numaradır</a:t>
                      </a:r>
                    </a:p>
                  </a:txBody>
                  <a:tcPr marL="60367" marR="603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7"/>
                  </a:ext>
                </a:extLst>
              </a:tr>
              <a:tr h="368060">
                <a:tc>
                  <a:txBody>
                    <a:bodyPr/>
                    <a:lstStyle/>
                    <a:p>
                      <a:pPr algn="l">
                        <a:lnSpc>
                          <a:spcPct val="115000"/>
                        </a:lnSpc>
                        <a:spcAft>
                          <a:spcPts val="0"/>
                        </a:spcAft>
                        <a:tabLst>
                          <a:tab pos="2700655" algn="l"/>
                        </a:tabLst>
                      </a:pPr>
                      <a:r>
                        <a:rPr lang="tr-TR" sz="1600" b="1" dirty="0">
                          <a:effectLst/>
                          <a:latin typeface="Arial" panose="020B0604020202020204" pitchFamily="34" charset="0"/>
                          <a:cs typeface="Arial" panose="020B0604020202020204" pitchFamily="34" charset="0"/>
                        </a:rPr>
                        <a:t> </a:t>
                      </a:r>
                      <a:r>
                        <a:rPr lang="tr-TR" sz="1600" b="1" dirty="0" err="1">
                          <a:effectLst/>
                          <a:latin typeface="Arial" panose="020B0604020202020204" pitchFamily="34" charset="0"/>
                          <a:cs typeface="Arial" panose="020B0604020202020204" pitchFamily="34" charset="0"/>
                        </a:rPr>
                        <a:t>Mersis</a:t>
                      </a:r>
                      <a:r>
                        <a:rPr lang="tr-TR" sz="1600" b="1" dirty="0">
                          <a:effectLst/>
                          <a:latin typeface="Arial" panose="020B0604020202020204" pitchFamily="34" charset="0"/>
                          <a:cs typeface="Arial" panose="020B0604020202020204" pitchFamily="34" charset="0"/>
                        </a:rPr>
                        <a:t> No</a:t>
                      </a:r>
                    </a:p>
                  </a:txBody>
                  <a:tcPr marL="60367" marR="603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lnSpc>
                          <a:spcPct val="115000"/>
                        </a:lnSpc>
                        <a:spcAft>
                          <a:spcPts val="0"/>
                        </a:spcAft>
                        <a:tabLst>
                          <a:tab pos="2700655" algn="l"/>
                        </a:tabLst>
                      </a:pPr>
                      <a:r>
                        <a:rPr lang="tr-TR" sz="1600" dirty="0">
                          <a:effectLst/>
                          <a:latin typeface="Arial" panose="020B0604020202020204" pitchFamily="34" charset="0"/>
                          <a:cs typeface="Arial" panose="020B0604020202020204" pitchFamily="34" charset="0"/>
                        </a:rPr>
                        <a:t>Merkezi Sicil Kayıt Sistemi numarasıdır</a:t>
                      </a:r>
                      <a:endParaRPr lang="tr-TR" sz="1600" dirty="0">
                        <a:effectLst/>
                        <a:latin typeface="Arial" panose="020B0604020202020204" pitchFamily="34" charset="0"/>
                        <a:ea typeface="Calibri"/>
                        <a:cs typeface="Arial" panose="020B0604020202020204" pitchFamily="34" charset="0"/>
                      </a:endParaRPr>
                    </a:p>
                  </a:txBody>
                  <a:tcPr marL="60367" marR="603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8"/>
                  </a:ext>
                </a:extLst>
              </a:tr>
              <a:tr h="751075">
                <a:tc>
                  <a:txBody>
                    <a:bodyPr/>
                    <a:lstStyle/>
                    <a:p>
                      <a:pPr algn="l">
                        <a:lnSpc>
                          <a:spcPct val="115000"/>
                        </a:lnSpc>
                        <a:spcAft>
                          <a:spcPts val="0"/>
                        </a:spcAft>
                        <a:tabLst>
                          <a:tab pos="2700655" algn="l"/>
                        </a:tabLst>
                      </a:pPr>
                      <a:r>
                        <a:rPr lang="tr-TR" sz="1600" b="1" dirty="0">
                          <a:effectLst/>
                          <a:latin typeface="Arial" panose="020B0604020202020204" pitchFamily="34" charset="0"/>
                          <a:cs typeface="Arial" panose="020B0604020202020204" pitchFamily="34" charset="0"/>
                        </a:rPr>
                        <a:t>NACE Faaliyet Kodu</a:t>
                      </a:r>
                    </a:p>
                    <a:p>
                      <a:pPr algn="l">
                        <a:lnSpc>
                          <a:spcPct val="115000"/>
                        </a:lnSpc>
                        <a:spcAft>
                          <a:spcPts val="0"/>
                        </a:spcAft>
                        <a:tabLst>
                          <a:tab pos="2700655" algn="l"/>
                        </a:tabLst>
                      </a:pPr>
                      <a:r>
                        <a:rPr lang="tr-TR" sz="1600" b="1" dirty="0">
                          <a:effectLst/>
                          <a:latin typeface="Arial" panose="020B0604020202020204" pitchFamily="34" charset="0"/>
                          <a:cs typeface="Arial" panose="020B0604020202020204" pitchFamily="34" charset="0"/>
                        </a:rPr>
                        <a:t> </a:t>
                      </a:r>
                      <a:endParaRPr lang="tr-TR" sz="1600" b="1" dirty="0">
                        <a:effectLst/>
                        <a:latin typeface="Arial" panose="020B0604020202020204" pitchFamily="34" charset="0"/>
                        <a:ea typeface="Calibri"/>
                        <a:cs typeface="Arial" panose="020B0604020202020204" pitchFamily="34" charset="0"/>
                      </a:endParaRPr>
                    </a:p>
                  </a:txBody>
                  <a:tcPr marL="60367" marR="603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lnSpc>
                          <a:spcPct val="115000"/>
                        </a:lnSpc>
                        <a:spcAft>
                          <a:spcPts val="0"/>
                        </a:spcAft>
                        <a:tabLst>
                          <a:tab pos="2700655" algn="l"/>
                        </a:tabLst>
                      </a:pPr>
                      <a:endParaRPr lang="tr-TR" sz="1600" u="sng" dirty="0">
                        <a:effectLst/>
                        <a:latin typeface="Arial" panose="020B0604020202020204" pitchFamily="34" charset="0"/>
                        <a:cs typeface="Arial" panose="020B0604020202020204" pitchFamily="34" charset="0"/>
                      </a:endParaRPr>
                    </a:p>
                    <a:p>
                      <a:pPr algn="just">
                        <a:lnSpc>
                          <a:spcPct val="115000"/>
                        </a:lnSpc>
                        <a:spcAft>
                          <a:spcPts val="0"/>
                        </a:spcAft>
                        <a:tabLst>
                          <a:tab pos="2700655" algn="l"/>
                        </a:tabLst>
                      </a:pPr>
                      <a:r>
                        <a:rPr lang="tr-TR" sz="1600" u="sng" dirty="0">
                          <a:effectLst/>
                          <a:latin typeface="Arial" panose="020B0604020202020204" pitchFamily="34" charset="0"/>
                          <a:cs typeface="Arial" panose="020B0604020202020204" pitchFamily="34" charset="0"/>
                        </a:rPr>
                        <a:t>Üye veri tabanında yer alan </a:t>
                      </a:r>
                      <a:r>
                        <a:rPr lang="tr-TR" sz="1600" u="sng" dirty="0" err="1">
                          <a:effectLst/>
                          <a:latin typeface="Arial" panose="020B0604020202020204" pitchFamily="34" charset="0"/>
                          <a:cs typeface="Arial" panose="020B0604020202020204" pitchFamily="34" charset="0"/>
                        </a:rPr>
                        <a:t>Nace</a:t>
                      </a:r>
                      <a:r>
                        <a:rPr lang="tr-TR" sz="1600" u="sng" dirty="0">
                          <a:effectLst/>
                          <a:latin typeface="Arial" panose="020B0604020202020204" pitchFamily="34" charset="0"/>
                          <a:cs typeface="Arial" panose="020B0604020202020204" pitchFamily="34" charset="0"/>
                        </a:rPr>
                        <a:t> 6’lı kod numarasıdır.</a:t>
                      </a:r>
                      <a:endParaRPr lang="tr-TR" sz="1600" dirty="0">
                        <a:effectLst/>
                        <a:latin typeface="Arial" panose="020B0604020202020204" pitchFamily="34" charset="0"/>
                        <a:ea typeface="Calibri"/>
                        <a:cs typeface="Arial" panose="020B0604020202020204" pitchFamily="34" charset="0"/>
                      </a:endParaRPr>
                    </a:p>
                  </a:txBody>
                  <a:tcPr marL="60367" marR="6036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279581199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251520" y="692696"/>
            <a:ext cx="8445624" cy="432048"/>
          </a:xfrm>
        </p:spPr>
        <p:txBody>
          <a:bodyPr>
            <a:normAutofit fontScale="90000"/>
          </a:bodyPr>
          <a:lstStyle/>
          <a:p>
            <a:pPr>
              <a:lnSpc>
                <a:spcPct val="115000"/>
              </a:lnSpc>
              <a:spcAft>
                <a:spcPts val="1000"/>
              </a:spcAft>
            </a:pPr>
            <a:r>
              <a:rPr lang="tr-TR" sz="2400" b="1" dirty="0">
                <a:latin typeface="Arial" panose="020B0604020202020204" pitchFamily="34" charset="0"/>
                <a:cs typeface="Arial" panose="020B0604020202020204" pitchFamily="34" charset="0"/>
              </a:rPr>
              <a:t/>
            </a:r>
            <a:br>
              <a:rPr lang="tr-TR" sz="2400" b="1" dirty="0">
                <a:latin typeface="Arial" panose="020B0604020202020204" pitchFamily="34" charset="0"/>
                <a:cs typeface="Arial" panose="020B0604020202020204" pitchFamily="34" charset="0"/>
              </a:rPr>
            </a:br>
            <a:r>
              <a:rPr lang="tr-TR" sz="2700" b="1" dirty="0">
                <a:latin typeface="Arial" panose="020B0604020202020204" pitchFamily="34" charset="0"/>
                <a:cs typeface="Arial" panose="020B0604020202020204" pitchFamily="34" charset="0"/>
              </a:rPr>
              <a:t>Kapasite Raporunda Yer Alan Terimlerin Tanımı-2 </a:t>
            </a:r>
            <a:r>
              <a:rPr lang="tr-TR" sz="2400" dirty="0">
                <a:latin typeface="Arial" panose="020B0604020202020204" pitchFamily="34" charset="0"/>
                <a:cs typeface="Arial" panose="020B0604020202020204" pitchFamily="34" charset="0"/>
              </a:rPr>
              <a:t/>
            </a:r>
            <a:br>
              <a:rPr lang="tr-TR" sz="2400" dirty="0">
                <a:latin typeface="Arial" panose="020B0604020202020204" pitchFamily="34" charset="0"/>
                <a:cs typeface="Arial" panose="020B0604020202020204" pitchFamily="34" charset="0"/>
              </a:rPr>
            </a:br>
            <a:endParaRPr lang="tr-TR" sz="2400" dirty="0">
              <a:latin typeface="Arial" panose="020B0604020202020204" pitchFamily="34" charset="0"/>
              <a:cs typeface="Arial" panose="020B0604020202020204" pitchFamily="34" charset="0"/>
            </a:endParaRPr>
          </a:p>
        </p:txBody>
      </p:sp>
      <p:sp>
        <p:nvSpPr>
          <p:cNvPr id="6" name="Metin kutusu 5"/>
          <p:cNvSpPr txBox="1"/>
          <p:nvPr/>
        </p:nvSpPr>
        <p:spPr>
          <a:xfrm>
            <a:off x="4346029" y="0"/>
            <a:ext cx="4032448" cy="369332"/>
          </a:xfrm>
          <a:prstGeom prst="rect">
            <a:avLst/>
          </a:prstGeom>
          <a:noFill/>
          <a:effectLst>
            <a:outerShdw blurRad="50800" dist="38100" algn="l" rotWithShape="0">
              <a:prstClr val="black">
                <a:alpha val="40000"/>
              </a:prstClr>
            </a:outerShdw>
          </a:effectLst>
        </p:spPr>
        <p:txBody>
          <a:bodyPr wrap="square" rtlCol="0">
            <a:spAutoFit/>
          </a:bodyPr>
          <a:lstStyle/>
          <a:p>
            <a:pPr fontAlgn="base">
              <a:spcBef>
                <a:spcPct val="0"/>
              </a:spcBef>
              <a:spcAft>
                <a:spcPct val="0"/>
              </a:spcAft>
              <a:defRPr/>
            </a:pPr>
            <a:r>
              <a:rPr lang="tr-TR" dirty="0">
                <a:solidFill>
                  <a:schemeClr val="tx2"/>
                </a:solidFill>
              </a:rPr>
              <a:t>Reel Sektör Ar-Ge ve Uygulama Dairesi</a:t>
            </a:r>
          </a:p>
        </p:txBody>
      </p:sp>
      <p:sp>
        <p:nvSpPr>
          <p:cNvPr id="11" name="Metin kutusu 10"/>
          <p:cNvSpPr txBox="1"/>
          <p:nvPr/>
        </p:nvSpPr>
        <p:spPr>
          <a:xfrm>
            <a:off x="827584" y="1844824"/>
            <a:ext cx="5976664" cy="729372"/>
          </a:xfrm>
          <a:prstGeom prst="rect">
            <a:avLst/>
          </a:prstGeom>
          <a:noFill/>
        </p:spPr>
        <p:txBody>
          <a:bodyPr wrap="square" rtlCol="0">
            <a:spAutoFit/>
          </a:bodyPr>
          <a:lstStyle/>
          <a:p>
            <a:endParaRPr lang="tr-TR" dirty="0"/>
          </a:p>
        </p:txBody>
      </p:sp>
      <p:graphicFrame>
        <p:nvGraphicFramePr>
          <p:cNvPr id="13" name="Tablo 12"/>
          <p:cNvGraphicFramePr>
            <a:graphicFrameLocks noGrp="1"/>
          </p:cNvGraphicFramePr>
          <p:nvPr/>
        </p:nvGraphicFramePr>
        <p:xfrm>
          <a:off x="395536" y="1268760"/>
          <a:ext cx="8280920" cy="4668682"/>
        </p:xfrm>
        <a:graphic>
          <a:graphicData uri="http://schemas.openxmlformats.org/drawingml/2006/table">
            <a:tbl>
              <a:tblPr firstRow="1" firstCol="1" bandRow="1">
                <a:tableStyleId>{E8B1032C-EA38-4F05-BA0D-38AFFFC7BED3}</a:tableStyleId>
              </a:tblPr>
              <a:tblGrid>
                <a:gridCol w="2088232">
                  <a:extLst>
                    <a:ext uri="{9D8B030D-6E8A-4147-A177-3AD203B41FA5}">
                      <a16:colId xmlns:a16="http://schemas.microsoft.com/office/drawing/2014/main" val="20000"/>
                    </a:ext>
                  </a:extLst>
                </a:gridCol>
                <a:gridCol w="6192688">
                  <a:extLst>
                    <a:ext uri="{9D8B030D-6E8A-4147-A177-3AD203B41FA5}">
                      <a16:colId xmlns:a16="http://schemas.microsoft.com/office/drawing/2014/main" val="20001"/>
                    </a:ext>
                  </a:extLst>
                </a:gridCol>
              </a:tblGrid>
              <a:tr h="720080">
                <a:tc>
                  <a:txBody>
                    <a:bodyPr/>
                    <a:lstStyle/>
                    <a:p>
                      <a:pPr algn="l">
                        <a:spcAft>
                          <a:spcPts val="0"/>
                        </a:spcAft>
                        <a:tabLst>
                          <a:tab pos="2700655" algn="l"/>
                        </a:tabLst>
                      </a:pPr>
                      <a:r>
                        <a:rPr lang="tr-TR" sz="1600" dirty="0">
                          <a:effectLst/>
                          <a:latin typeface="Arial" panose="020B0604020202020204" pitchFamily="34" charset="0"/>
                          <a:ea typeface="Times New Roman"/>
                          <a:cs typeface="Arial" panose="020B0604020202020204" pitchFamily="34" charset="0"/>
                        </a:rPr>
                        <a:t>Üretimin yapıldığı yer</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spcAft>
                          <a:spcPts val="0"/>
                        </a:spcAft>
                        <a:tabLst>
                          <a:tab pos="2700655" algn="l"/>
                        </a:tabLst>
                      </a:pPr>
                      <a:r>
                        <a:rPr lang="tr-TR" sz="1600" b="0" u="none" dirty="0">
                          <a:effectLst/>
                          <a:latin typeface="Arial" panose="020B0604020202020204" pitchFamily="34" charset="0"/>
                          <a:ea typeface="Times New Roman"/>
                          <a:cs typeface="Arial" panose="020B0604020202020204" pitchFamily="34" charset="0"/>
                        </a:rPr>
                        <a:t>Firmanın üretim yaptığı  yerin açık adresi ile ulusal adres sisteminden adres numarası yazılır </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720080">
                <a:tc>
                  <a:txBody>
                    <a:bodyPr/>
                    <a:lstStyle/>
                    <a:p>
                      <a:pPr algn="l">
                        <a:spcAft>
                          <a:spcPts val="0"/>
                        </a:spcAft>
                        <a:tabLst>
                          <a:tab pos="2700655" algn="l"/>
                        </a:tabLst>
                      </a:pPr>
                      <a:r>
                        <a:rPr lang="tr-TR" sz="1600" dirty="0">
                          <a:effectLst/>
                          <a:latin typeface="Arial" panose="020B0604020202020204" pitchFamily="34" charset="0"/>
                          <a:ea typeface="Times New Roman"/>
                          <a:cs typeface="Arial" panose="020B0604020202020204" pitchFamily="34" charset="0"/>
                        </a:rPr>
                        <a:t>Merkez Adresi</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spcAft>
                          <a:spcPts val="0"/>
                        </a:spcAft>
                        <a:tabLst>
                          <a:tab pos="2700655" algn="l"/>
                        </a:tabLst>
                      </a:pPr>
                      <a:r>
                        <a:rPr lang="tr-TR" sz="1600" dirty="0">
                          <a:effectLst/>
                          <a:latin typeface="Arial" panose="020B0604020202020204" pitchFamily="34" charset="0"/>
                          <a:ea typeface="Times New Roman"/>
                          <a:cs typeface="Arial" panose="020B0604020202020204" pitchFamily="34" charset="0"/>
                        </a:rPr>
                        <a:t>Firmanın tescilli merkez </a:t>
                      </a:r>
                      <a:r>
                        <a:rPr lang="tr-TR" sz="1600" u="none" dirty="0">
                          <a:effectLst/>
                          <a:latin typeface="Arial" panose="020B0604020202020204" pitchFamily="34" charset="0"/>
                          <a:ea typeface="Times New Roman"/>
                          <a:cs typeface="Arial" panose="020B0604020202020204" pitchFamily="34" charset="0"/>
                        </a:rPr>
                        <a:t>adresi ile ulusal adres sisteminden adres numarası yazılır</a:t>
                      </a:r>
                    </a:p>
                    <a:p>
                      <a:pPr algn="l">
                        <a:spcAft>
                          <a:spcPts val="0"/>
                        </a:spcAft>
                        <a:tabLst>
                          <a:tab pos="2700655" algn="l"/>
                        </a:tabLst>
                      </a:pPr>
                      <a:r>
                        <a:rPr lang="tr-TR" sz="1600" dirty="0">
                          <a:effectLst/>
                          <a:latin typeface="Arial" panose="020B0604020202020204" pitchFamily="34" charset="0"/>
                          <a:ea typeface="Times New Roman"/>
                          <a:cs typeface="Arial" panose="020B0604020202020204" pitchFamily="34" charset="0"/>
                        </a:rPr>
                        <a:t> </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720080">
                <a:tc>
                  <a:txBody>
                    <a:bodyPr/>
                    <a:lstStyle/>
                    <a:p>
                      <a:pPr algn="l">
                        <a:spcAft>
                          <a:spcPts val="0"/>
                        </a:spcAft>
                        <a:tabLst>
                          <a:tab pos="2700655" algn="l"/>
                        </a:tabLst>
                      </a:pPr>
                      <a:r>
                        <a:rPr lang="tr-TR" sz="1600">
                          <a:effectLst/>
                          <a:latin typeface="Arial" panose="020B0604020202020204" pitchFamily="34" charset="0"/>
                          <a:ea typeface="Times New Roman"/>
                          <a:cs typeface="Arial" panose="020B0604020202020204" pitchFamily="34" charset="0"/>
                        </a:rPr>
                        <a:t>Telefon ve faks numaraları</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spcAft>
                          <a:spcPts val="0"/>
                        </a:spcAft>
                        <a:tabLst>
                          <a:tab pos="2700655" algn="l"/>
                        </a:tabLst>
                      </a:pPr>
                      <a:r>
                        <a:rPr lang="tr-TR" sz="1600" dirty="0">
                          <a:effectLst/>
                          <a:latin typeface="Arial" panose="020B0604020202020204" pitchFamily="34" charset="0"/>
                          <a:ea typeface="Times New Roman"/>
                          <a:cs typeface="Arial" panose="020B0604020202020204" pitchFamily="34" charset="0"/>
                        </a:rPr>
                        <a:t>Alan koduyla birlikte işyeri telefon ve faks numaraları yazılır</a:t>
                      </a:r>
                    </a:p>
                    <a:p>
                      <a:pPr algn="l">
                        <a:spcAft>
                          <a:spcPts val="0"/>
                        </a:spcAft>
                        <a:tabLst>
                          <a:tab pos="2700655" algn="l"/>
                        </a:tabLst>
                      </a:pPr>
                      <a:r>
                        <a:rPr lang="tr-TR" sz="1600" dirty="0">
                          <a:effectLst/>
                          <a:latin typeface="Arial" panose="020B0604020202020204" pitchFamily="34" charset="0"/>
                          <a:ea typeface="Times New Roman"/>
                          <a:cs typeface="Arial" panose="020B0604020202020204" pitchFamily="34" charset="0"/>
                        </a:rPr>
                        <a:t> </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720080">
                <a:tc>
                  <a:txBody>
                    <a:bodyPr/>
                    <a:lstStyle/>
                    <a:p>
                      <a:pPr marL="0" marR="0" indent="0" algn="l" defTabSz="914400" rtl="0" eaLnBrk="1" fontAlgn="auto" latinLnBrk="0" hangingPunct="1">
                        <a:lnSpc>
                          <a:spcPct val="100000"/>
                        </a:lnSpc>
                        <a:spcBef>
                          <a:spcPts val="0"/>
                        </a:spcBef>
                        <a:spcAft>
                          <a:spcPts val="0"/>
                        </a:spcAft>
                        <a:buClrTx/>
                        <a:buSzTx/>
                        <a:buFontTx/>
                        <a:buNone/>
                        <a:tabLst>
                          <a:tab pos="2700655" algn="l"/>
                        </a:tabLst>
                        <a:defRPr/>
                      </a:pPr>
                      <a:r>
                        <a:rPr lang="tr-TR" sz="1600" dirty="0">
                          <a:effectLst/>
                          <a:latin typeface="Arial" panose="020B0604020202020204" pitchFamily="34" charset="0"/>
                          <a:ea typeface="Times New Roman"/>
                          <a:cs typeface="Arial" panose="020B0604020202020204" pitchFamily="34" charset="0"/>
                        </a:rPr>
                        <a:t>Web adresi ve e-posta</a:t>
                      </a:r>
                    </a:p>
                    <a:p>
                      <a:pPr algn="l">
                        <a:spcAft>
                          <a:spcPts val="0"/>
                        </a:spcAft>
                        <a:tabLst>
                          <a:tab pos="2700655" algn="l"/>
                        </a:tabLst>
                      </a:pPr>
                      <a:endParaRPr lang="tr-TR" sz="1600" dirty="0">
                        <a:effectLst/>
                        <a:latin typeface="Arial" panose="020B0604020202020204" pitchFamily="34" charset="0"/>
                        <a:ea typeface="Times New Roman"/>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tab pos="2700655" algn="l"/>
                        </a:tabLst>
                        <a:defRPr/>
                      </a:pPr>
                      <a:r>
                        <a:rPr lang="tr-TR" sz="1600" dirty="0">
                          <a:effectLst/>
                          <a:latin typeface="Arial" panose="020B0604020202020204" pitchFamily="34" charset="0"/>
                          <a:ea typeface="Times New Roman"/>
                          <a:cs typeface="Arial" panose="020B0604020202020204" pitchFamily="34" charset="0"/>
                        </a:rPr>
                        <a:t>Elektronik posta ve İnternet adresi  yazılır</a:t>
                      </a:r>
                    </a:p>
                    <a:p>
                      <a:pPr algn="l">
                        <a:spcAft>
                          <a:spcPts val="0"/>
                        </a:spcAft>
                        <a:tabLst>
                          <a:tab pos="2700655" algn="l"/>
                        </a:tabLst>
                      </a:pPr>
                      <a:endParaRPr lang="tr-TR" sz="1600" dirty="0">
                        <a:effectLst/>
                        <a:latin typeface="Arial" panose="020B0604020202020204" pitchFamily="34" charset="0"/>
                        <a:ea typeface="Times New Roman"/>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720080">
                <a:tc>
                  <a:txBody>
                    <a:bodyPr/>
                    <a:lstStyle/>
                    <a:p>
                      <a:pPr algn="l">
                        <a:spcAft>
                          <a:spcPts val="0"/>
                        </a:spcAft>
                        <a:tabLst>
                          <a:tab pos="2700655" algn="l"/>
                        </a:tabLst>
                      </a:pPr>
                      <a:r>
                        <a:rPr lang="tr-TR" sz="1600" dirty="0">
                          <a:effectLst/>
                          <a:latin typeface="Arial" panose="020B0604020202020204" pitchFamily="34" charset="0"/>
                          <a:ea typeface="Times New Roman"/>
                          <a:cs typeface="Arial" panose="020B0604020202020204" pitchFamily="34" charset="0"/>
                        </a:rPr>
                        <a:t>Üretim Konusu</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spcAft>
                          <a:spcPts val="0"/>
                        </a:spcAft>
                        <a:tabLst>
                          <a:tab pos="2700655" algn="l"/>
                        </a:tabLst>
                      </a:pPr>
                      <a:r>
                        <a:rPr lang="tr-TR" sz="1600" dirty="0">
                          <a:effectLst/>
                          <a:latin typeface="Arial" panose="020B0604020202020204" pitchFamily="34" charset="0"/>
                          <a:ea typeface="Times New Roman"/>
                          <a:cs typeface="Arial" panose="020B0604020202020204" pitchFamily="34" charset="0"/>
                        </a:rPr>
                        <a:t>Firmanın ürettiği başlıca mamullerin genel adı yazılır. (Tablo </a:t>
                      </a:r>
                      <a:r>
                        <a:rPr lang="tr-TR" sz="1600" dirty="0" err="1">
                          <a:effectLst/>
                          <a:latin typeface="Arial" panose="020B0604020202020204" pitchFamily="34" charset="0"/>
                          <a:ea typeface="Times New Roman"/>
                          <a:cs typeface="Arial" panose="020B0604020202020204" pitchFamily="34" charset="0"/>
                        </a:rPr>
                        <a:t>II’deki</a:t>
                      </a:r>
                      <a:r>
                        <a:rPr lang="tr-TR" sz="1600" dirty="0">
                          <a:effectLst/>
                          <a:latin typeface="Arial" panose="020B0604020202020204" pitchFamily="34" charset="0"/>
                          <a:ea typeface="Times New Roman"/>
                          <a:cs typeface="Arial" panose="020B0604020202020204" pitchFamily="34" charset="0"/>
                        </a:rPr>
                        <a:t> üretimleri kapsayan mamullerin genel adı)</a:t>
                      </a:r>
                    </a:p>
                    <a:p>
                      <a:pPr algn="l">
                        <a:spcAft>
                          <a:spcPts val="0"/>
                        </a:spcAft>
                        <a:tabLst>
                          <a:tab pos="2700655" algn="l"/>
                        </a:tabLst>
                      </a:pPr>
                      <a:r>
                        <a:rPr lang="tr-TR" sz="1600" dirty="0">
                          <a:effectLst/>
                          <a:latin typeface="Arial" panose="020B0604020202020204" pitchFamily="34" charset="0"/>
                          <a:ea typeface="Times New Roman"/>
                          <a:cs typeface="Arial" panose="020B0604020202020204" pitchFamily="34" charset="0"/>
                        </a:rPr>
                        <a:t> </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516981">
                <a:tc>
                  <a:txBody>
                    <a:bodyPr/>
                    <a:lstStyle/>
                    <a:p>
                      <a:pPr algn="l">
                        <a:spcAft>
                          <a:spcPts val="0"/>
                        </a:spcAft>
                        <a:tabLst>
                          <a:tab pos="2700655" algn="l"/>
                        </a:tabLst>
                      </a:pPr>
                      <a:r>
                        <a:rPr lang="tr-TR" sz="1600">
                          <a:effectLst/>
                          <a:latin typeface="Arial" panose="020B0604020202020204" pitchFamily="34" charset="0"/>
                          <a:ea typeface="Times New Roman"/>
                          <a:cs typeface="Arial" panose="020B0604020202020204" pitchFamily="34" charset="0"/>
                        </a:rPr>
                        <a:t>Üretime  Başlama Tarihi</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spcAft>
                          <a:spcPts val="0"/>
                        </a:spcAft>
                        <a:tabLst>
                          <a:tab pos="2700655" algn="l"/>
                        </a:tabLst>
                      </a:pPr>
                      <a:r>
                        <a:rPr lang="tr-TR" sz="1600" dirty="0">
                          <a:effectLst/>
                          <a:latin typeface="Arial" panose="020B0604020202020204" pitchFamily="34" charset="0"/>
                          <a:ea typeface="Times New Roman"/>
                          <a:cs typeface="Arial" panose="020B0604020202020204" pitchFamily="34" charset="0"/>
                        </a:rPr>
                        <a:t>İşyerinin üretime başladığı  tarihtir </a:t>
                      </a:r>
                    </a:p>
                    <a:p>
                      <a:pPr algn="l">
                        <a:spcAft>
                          <a:spcPts val="0"/>
                        </a:spcAft>
                        <a:tabLst>
                          <a:tab pos="2700655" algn="l"/>
                        </a:tabLst>
                      </a:pPr>
                      <a:r>
                        <a:rPr lang="tr-TR" sz="1600" dirty="0">
                          <a:effectLst/>
                          <a:latin typeface="Arial" panose="020B0604020202020204" pitchFamily="34" charset="0"/>
                          <a:ea typeface="Times New Roman"/>
                          <a:cs typeface="Arial" panose="020B0604020202020204" pitchFamily="34" charset="0"/>
                        </a:rPr>
                        <a:t>Firmanın beyanına göre yazılır</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r h="516981">
                <a:tc>
                  <a:txBody>
                    <a:bodyPr/>
                    <a:lstStyle/>
                    <a:p>
                      <a:pPr algn="l">
                        <a:spcAft>
                          <a:spcPts val="0"/>
                        </a:spcAft>
                        <a:tabLst>
                          <a:tab pos="2700655" algn="l"/>
                        </a:tabLst>
                      </a:pPr>
                      <a:r>
                        <a:rPr lang="tr-TR" sz="1600" dirty="0">
                          <a:effectLst/>
                          <a:latin typeface="Arial" panose="020B0604020202020204" pitchFamily="34" charset="0"/>
                          <a:ea typeface="Times New Roman"/>
                          <a:cs typeface="Arial" panose="020B0604020202020204" pitchFamily="34" charset="0"/>
                        </a:rPr>
                        <a:t>İşyeri Durumu Tablosu</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spcAft>
                          <a:spcPts val="0"/>
                        </a:spcAft>
                        <a:tabLst>
                          <a:tab pos="2700655" algn="l"/>
                        </a:tabLst>
                      </a:pPr>
                      <a:r>
                        <a:rPr lang="tr-TR" sz="1600" dirty="0">
                          <a:effectLst/>
                          <a:latin typeface="Arial" panose="020B0604020202020204" pitchFamily="34" charset="0"/>
                          <a:ea typeface="Times New Roman"/>
                          <a:cs typeface="Arial" panose="020B0604020202020204" pitchFamily="34" charset="0"/>
                        </a:rPr>
                        <a:t>İşyerinin   mal sahibi veya kiracı olduğu, arazi sahası,   kapalı saha, bina  inşaat tipi</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171134842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251520" y="692696"/>
            <a:ext cx="8445624" cy="432048"/>
          </a:xfrm>
        </p:spPr>
        <p:txBody>
          <a:bodyPr>
            <a:normAutofit fontScale="90000"/>
          </a:bodyPr>
          <a:lstStyle/>
          <a:p>
            <a:pPr>
              <a:lnSpc>
                <a:spcPct val="115000"/>
              </a:lnSpc>
              <a:spcAft>
                <a:spcPts val="1000"/>
              </a:spcAft>
            </a:pPr>
            <a:r>
              <a:rPr lang="tr-TR" sz="2400" b="1" dirty="0">
                <a:latin typeface="Arial" panose="020B0604020202020204" pitchFamily="34" charset="0"/>
                <a:cs typeface="Arial" panose="020B0604020202020204" pitchFamily="34" charset="0"/>
              </a:rPr>
              <a:t/>
            </a:r>
            <a:br>
              <a:rPr lang="tr-TR" sz="2400" b="1" dirty="0">
                <a:latin typeface="Arial" panose="020B0604020202020204" pitchFamily="34" charset="0"/>
                <a:cs typeface="Arial" panose="020B0604020202020204" pitchFamily="34" charset="0"/>
              </a:rPr>
            </a:br>
            <a:r>
              <a:rPr lang="tr-TR" sz="2700" b="1" dirty="0">
                <a:latin typeface="Arial" panose="020B0604020202020204" pitchFamily="34" charset="0"/>
                <a:cs typeface="Arial" panose="020B0604020202020204" pitchFamily="34" charset="0"/>
              </a:rPr>
              <a:t>Kapasite Raporunda Yer Alan Terimlerin Tanımı-3 </a:t>
            </a:r>
            <a:r>
              <a:rPr lang="tr-TR" sz="2400" dirty="0">
                <a:latin typeface="Arial" panose="020B0604020202020204" pitchFamily="34" charset="0"/>
                <a:cs typeface="Arial" panose="020B0604020202020204" pitchFamily="34" charset="0"/>
              </a:rPr>
              <a:t/>
            </a:r>
            <a:br>
              <a:rPr lang="tr-TR" sz="2400" dirty="0">
                <a:latin typeface="Arial" panose="020B0604020202020204" pitchFamily="34" charset="0"/>
                <a:cs typeface="Arial" panose="020B0604020202020204" pitchFamily="34" charset="0"/>
              </a:rPr>
            </a:br>
            <a:endParaRPr lang="tr-TR" sz="2400" dirty="0">
              <a:latin typeface="Arial" panose="020B0604020202020204" pitchFamily="34" charset="0"/>
              <a:cs typeface="Arial" panose="020B0604020202020204" pitchFamily="34" charset="0"/>
            </a:endParaRPr>
          </a:p>
        </p:txBody>
      </p:sp>
      <p:sp>
        <p:nvSpPr>
          <p:cNvPr id="6" name="Metin kutusu 5"/>
          <p:cNvSpPr txBox="1"/>
          <p:nvPr/>
        </p:nvSpPr>
        <p:spPr>
          <a:xfrm>
            <a:off x="4346029" y="0"/>
            <a:ext cx="4032448" cy="369332"/>
          </a:xfrm>
          <a:prstGeom prst="rect">
            <a:avLst/>
          </a:prstGeom>
          <a:noFill/>
          <a:effectLst>
            <a:outerShdw blurRad="50800" dist="38100" algn="l" rotWithShape="0">
              <a:prstClr val="black">
                <a:alpha val="40000"/>
              </a:prstClr>
            </a:outerShdw>
          </a:effectLst>
        </p:spPr>
        <p:txBody>
          <a:bodyPr wrap="square" rtlCol="0">
            <a:spAutoFit/>
          </a:bodyPr>
          <a:lstStyle/>
          <a:p>
            <a:pPr fontAlgn="base">
              <a:spcBef>
                <a:spcPct val="0"/>
              </a:spcBef>
              <a:spcAft>
                <a:spcPct val="0"/>
              </a:spcAft>
              <a:defRPr/>
            </a:pPr>
            <a:r>
              <a:rPr lang="tr-TR" dirty="0">
                <a:solidFill>
                  <a:schemeClr val="tx2"/>
                </a:solidFill>
              </a:rPr>
              <a:t>Reel Sektör Ar-Ge ve Uygulama Dairesi</a:t>
            </a:r>
          </a:p>
        </p:txBody>
      </p:sp>
      <p:sp>
        <p:nvSpPr>
          <p:cNvPr id="11" name="Metin kutusu 10"/>
          <p:cNvSpPr txBox="1"/>
          <p:nvPr/>
        </p:nvSpPr>
        <p:spPr>
          <a:xfrm>
            <a:off x="827584" y="1844824"/>
            <a:ext cx="5976664" cy="729372"/>
          </a:xfrm>
          <a:prstGeom prst="rect">
            <a:avLst/>
          </a:prstGeom>
          <a:noFill/>
        </p:spPr>
        <p:txBody>
          <a:bodyPr wrap="square" rtlCol="0">
            <a:spAutoFit/>
          </a:bodyPr>
          <a:lstStyle/>
          <a:p>
            <a:endParaRPr lang="tr-TR" dirty="0"/>
          </a:p>
        </p:txBody>
      </p:sp>
      <p:graphicFrame>
        <p:nvGraphicFramePr>
          <p:cNvPr id="13" name="Tablo 12"/>
          <p:cNvGraphicFramePr>
            <a:graphicFrameLocks noGrp="1"/>
          </p:cNvGraphicFramePr>
          <p:nvPr/>
        </p:nvGraphicFramePr>
        <p:xfrm>
          <a:off x="395536" y="1268760"/>
          <a:ext cx="8280920" cy="5001023"/>
        </p:xfrm>
        <a:graphic>
          <a:graphicData uri="http://schemas.openxmlformats.org/drawingml/2006/table">
            <a:tbl>
              <a:tblPr firstRow="1" firstCol="1" bandRow="1">
                <a:tableStyleId>{E8B1032C-EA38-4F05-BA0D-38AFFFC7BED3}</a:tableStyleId>
              </a:tblPr>
              <a:tblGrid>
                <a:gridCol w="1561834">
                  <a:extLst>
                    <a:ext uri="{9D8B030D-6E8A-4147-A177-3AD203B41FA5}">
                      <a16:colId xmlns:a16="http://schemas.microsoft.com/office/drawing/2014/main" val="20000"/>
                    </a:ext>
                  </a:extLst>
                </a:gridCol>
                <a:gridCol w="6719086">
                  <a:extLst>
                    <a:ext uri="{9D8B030D-6E8A-4147-A177-3AD203B41FA5}">
                      <a16:colId xmlns:a16="http://schemas.microsoft.com/office/drawing/2014/main" val="20001"/>
                    </a:ext>
                  </a:extLst>
                </a:gridCol>
              </a:tblGrid>
              <a:tr h="648072">
                <a:tc>
                  <a:txBody>
                    <a:bodyPr/>
                    <a:lstStyle/>
                    <a:p>
                      <a:pPr algn="l">
                        <a:spcAft>
                          <a:spcPts val="0"/>
                        </a:spcAft>
                        <a:tabLst>
                          <a:tab pos="2700655" algn="l"/>
                        </a:tabLst>
                      </a:pPr>
                      <a:r>
                        <a:rPr lang="tr-TR" sz="1600" dirty="0">
                          <a:effectLst/>
                          <a:latin typeface="Arial" panose="020B0604020202020204" pitchFamily="34" charset="0"/>
                          <a:ea typeface="Times New Roman"/>
                          <a:cs typeface="Arial" panose="020B0604020202020204" pitchFamily="34" charset="0"/>
                        </a:rPr>
                        <a:t>Makine ve Teçhizat Değeri </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spcAft>
                          <a:spcPts val="0"/>
                        </a:spcAft>
                        <a:tabLst>
                          <a:tab pos="2700655" algn="l"/>
                        </a:tabLst>
                      </a:pPr>
                      <a:r>
                        <a:rPr lang="tr-TR" sz="1600" b="0" dirty="0">
                          <a:effectLst/>
                          <a:latin typeface="Arial" panose="020B0604020202020204" pitchFamily="34" charset="0"/>
                          <a:ea typeface="Times New Roman"/>
                          <a:cs typeface="Arial" panose="020B0604020202020204" pitchFamily="34" charset="0"/>
                        </a:rPr>
                        <a:t>Makine ve teçhizat değerleri bilançosundan tespit edilir</a:t>
                      </a:r>
                    </a:p>
                    <a:p>
                      <a:pPr algn="l">
                        <a:spcAft>
                          <a:spcPts val="0"/>
                        </a:spcAft>
                        <a:tabLst>
                          <a:tab pos="2700655" algn="l"/>
                        </a:tabLst>
                      </a:pPr>
                      <a:r>
                        <a:rPr lang="tr-TR" sz="1600" b="0" dirty="0">
                          <a:effectLst/>
                          <a:latin typeface="Arial" panose="020B0604020202020204" pitchFamily="34" charset="0"/>
                          <a:ea typeface="Times New Roman"/>
                          <a:cs typeface="Arial" panose="020B0604020202020204" pitchFamily="34" charset="0"/>
                        </a:rPr>
                        <a:t>Kiralık olan makine ve teçhizat değerleri yazılmaz</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704068">
                <a:tc>
                  <a:txBody>
                    <a:bodyPr/>
                    <a:lstStyle/>
                    <a:p>
                      <a:pPr algn="l">
                        <a:spcAft>
                          <a:spcPts val="0"/>
                        </a:spcAft>
                        <a:tabLst>
                          <a:tab pos="2700655" algn="l"/>
                        </a:tabLst>
                      </a:pPr>
                      <a:r>
                        <a:rPr lang="tr-TR" sz="1600" dirty="0">
                          <a:effectLst/>
                          <a:latin typeface="Arial" panose="020B0604020202020204" pitchFamily="34" charset="0"/>
                          <a:ea typeface="Times New Roman"/>
                          <a:cs typeface="Arial" panose="020B0604020202020204" pitchFamily="34" charset="0"/>
                        </a:rPr>
                        <a:t>Tescilli sermaye </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spcAft>
                          <a:spcPts val="0"/>
                        </a:spcAft>
                        <a:tabLst>
                          <a:tab pos="2700655" algn="l"/>
                        </a:tabLst>
                      </a:pPr>
                      <a:r>
                        <a:rPr lang="tr-TR" sz="1600" b="0" dirty="0">
                          <a:effectLst/>
                          <a:latin typeface="Arial" panose="020B0604020202020204" pitchFamily="34" charset="0"/>
                          <a:ea typeface="Times New Roman"/>
                          <a:cs typeface="Arial" panose="020B0604020202020204" pitchFamily="34" charset="0"/>
                        </a:rPr>
                        <a:t>Ticaret Sicili Gazetesinde ilan edilir</a:t>
                      </a:r>
                      <a:r>
                        <a:rPr lang="tr-TR" sz="1600" b="0" baseline="0" dirty="0">
                          <a:effectLst/>
                          <a:latin typeface="Arial" panose="020B0604020202020204" pitchFamily="34" charset="0"/>
                          <a:ea typeface="Times New Roman"/>
                          <a:cs typeface="Arial" panose="020B0604020202020204" pitchFamily="34" charset="0"/>
                        </a:rPr>
                        <a:t> ş</a:t>
                      </a:r>
                      <a:r>
                        <a:rPr lang="tr-TR" sz="1600" b="0" dirty="0">
                          <a:effectLst/>
                          <a:latin typeface="Arial" panose="020B0604020202020204" pitchFamily="34" charset="0"/>
                          <a:ea typeface="Times New Roman"/>
                          <a:cs typeface="Arial" panose="020B0604020202020204" pitchFamily="34" charset="0"/>
                        </a:rPr>
                        <a:t>ubelere/fabrikalara sermaye ayrılmamışsa merkezin sermeyesi yazılır Kooperatiflerde sermaye yazılmaz</a:t>
                      </a:r>
                    </a:p>
                    <a:p>
                      <a:pPr algn="l">
                        <a:spcAft>
                          <a:spcPts val="0"/>
                        </a:spcAft>
                        <a:tabLst>
                          <a:tab pos="2700655" algn="l"/>
                        </a:tabLst>
                      </a:pPr>
                      <a:r>
                        <a:rPr lang="tr-TR" sz="1600" b="0" dirty="0">
                          <a:effectLst/>
                          <a:latin typeface="Arial" panose="020B0604020202020204" pitchFamily="34" charset="0"/>
                          <a:ea typeface="Times New Roman"/>
                          <a:cs typeface="Arial" panose="020B0604020202020204" pitchFamily="34" charset="0"/>
                        </a:rPr>
                        <a:t> </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516981">
                <a:tc>
                  <a:txBody>
                    <a:bodyPr/>
                    <a:lstStyle/>
                    <a:p>
                      <a:pPr algn="l">
                        <a:spcAft>
                          <a:spcPts val="0"/>
                        </a:spcAft>
                        <a:tabLst>
                          <a:tab pos="2700655" algn="l"/>
                        </a:tabLst>
                      </a:pPr>
                      <a:r>
                        <a:rPr lang="tr-TR" sz="1600" dirty="0">
                          <a:effectLst/>
                          <a:latin typeface="Arial" panose="020B0604020202020204" pitchFamily="34" charset="0"/>
                          <a:ea typeface="Times New Roman"/>
                          <a:cs typeface="Arial" panose="020B0604020202020204" pitchFamily="34" charset="0"/>
                        </a:rPr>
                        <a:t>Personel Durumu</a:t>
                      </a:r>
                    </a:p>
                    <a:p>
                      <a:pPr algn="l">
                        <a:spcAft>
                          <a:spcPts val="0"/>
                        </a:spcAft>
                        <a:tabLst>
                          <a:tab pos="2700655" algn="l"/>
                        </a:tabLst>
                      </a:pPr>
                      <a:r>
                        <a:rPr lang="tr-TR" sz="1600" dirty="0">
                          <a:effectLst/>
                          <a:latin typeface="Arial" panose="020B0604020202020204" pitchFamily="34" charset="0"/>
                          <a:ea typeface="Times New Roman"/>
                          <a:cs typeface="Arial" panose="020B0604020202020204" pitchFamily="34" charset="0"/>
                        </a:rPr>
                        <a:t> </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spcAft>
                          <a:spcPts val="0"/>
                        </a:spcAft>
                        <a:tabLst>
                          <a:tab pos="-43815" algn="l"/>
                        </a:tabLst>
                      </a:pPr>
                      <a:r>
                        <a:rPr lang="tr-TR" sz="1600" b="0" dirty="0">
                          <a:effectLst/>
                          <a:latin typeface="Arial" panose="020B0604020202020204" pitchFamily="34" charset="0"/>
                          <a:ea typeface="Times New Roman"/>
                          <a:cs typeface="Arial" panose="020B0604020202020204" pitchFamily="34" charset="0"/>
                        </a:rPr>
                        <a:t>Sosyal Güvenlik Kurumuna verdiği prim bordrolarında (bildirgelerde) yer alan personelin ekspertiz tarihindeki sayısı</a:t>
                      </a:r>
                    </a:p>
                    <a:p>
                      <a:pPr algn="l">
                        <a:spcAft>
                          <a:spcPts val="0"/>
                        </a:spcAft>
                      </a:pPr>
                      <a:r>
                        <a:rPr lang="tr-TR" sz="1600" b="0" dirty="0">
                          <a:effectLst/>
                          <a:latin typeface="Arial" panose="020B0604020202020204" pitchFamily="34" charset="0"/>
                          <a:ea typeface="Times New Roman"/>
                          <a:cs typeface="Arial" panose="020B0604020202020204" pitchFamily="34" charset="0"/>
                        </a:rPr>
                        <a:t>Mevsimlik çalışan işyerlerinde  çalışma sezonundaki ortalama işçi sayısı</a:t>
                      </a:r>
                    </a:p>
                    <a:p>
                      <a:pPr algn="l">
                        <a:spcAft>
                          <a:spcPts val="0"/>
                        </a:spcAft>
                      </a:pPr>
                      <a:r>
                        <a:rPr lang="tr-TR" sz="1600" b="0" dirty="0">
                          <a:effectLst/>
                          <a:latin typeface="Arial" panose="020B0604020202020204" pitchFamily="34" charset="0"/>
                          <a:ea typeface="Times New Roman"/>
                          <a:cs typeface="Arial" panose="020B0604020202020204" pitchFamily="34" charset="0"/>
                        </a:rPr>
                        <a:t> </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516981">
                <a:tc>
                  <a:txBody>
                    <a:bodyPr/>
                    <a:lstStyle/>
                    <a:p>
                      <a:pPr algn="l">
                        <a:spcAft>
                          <a:spcPts val="0"/>
                        </a:spcAft>
                        <a:tabLst>
                          <a:tab pos="2700655" algn="l"/>
                        </a:tabLst>
                      </a:pPr>
                      <a:r>
                        <a:rPr lang="tr-TR" sz="1600">
                          <a:effectLst/>
                          <a:latin typeface="Arial" panose="020B0604020202020204" pitchFamily="34" charset="0"/>
                          <a:ea typeface="Times New Roman"/>
                          <a:cs typeface="Arial" panose="020B0604020202020204" pitchFamily="34" charset="0"/>
                        </a:rPr>
                        <a:t>Yabancı Sermaye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spcAft>
                          <a:spcPts val="0"/>
                        </a:spcAft>
                        <a:tabLst>
                          <a:tab pos="2700655" algn="l"/>
                        </a:tabLst>
                      </a:pPr>
                      <a:r>
                        <a:rPr lang="tr-TR" sz="1600" b="0" dirty="0">
                          <a:effectLst/>
                          <a:latin typeface="Arial" panose="020B0604020202020204" pitchFamily="34" charset="0"/>
                          <a:ea typeface="Times New Roman"/>
                          <a:cs typeface="Arial" panose="020B0604020202020204" pitchFamily="34" charset="0"/>
                        </a:rPr>
                        <a:t>Ülkesi ve sermaye oranı </a:t>
                      </a:r>
                    </a:p>
                    <a:p>
                      <a:pPr algn="l">
                        <a:spcAft>
                          <a:spcPts val="0"/>
                        </a:spcAft>
                        <a:tabLst>
                          <a:tab pos="2700655" algn="l"/>
                        </a:tabLst>
                      </a:pPr>
                      <a:r>
                        <a:rPr lang="tr-TR" sz="1600" b="0" dirty="0">
                          <a:effectLst/>
                          <a:latin typeface="Arial" panose="020B0604020202020204" pitchFamily="34" charset="0"/>
                          <a:ea typeface="Times New Roman"/>
                          <a:cs typeface="Arial" panose="020B0604020202020204" pitchFamily="34" charset="0"/>
                        </a:rPr>
                        <a:t> </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516981">
                <a:tc>
                  <a:txBody>
                    <a:bodyPr/>
                    <a:lstStyle/>
                    <a:p>
                      <a:pPr algn="l">
                        <a:spcAft>
                          <a:spcPts val="0"/>
                        </a:spcAft>
                        <a:tabLst>
                          <a:tab pos="2700655" algn="l"/>
                        </a:tabLst>
                      </a:pPr>
                      <a:r>
                        <a:rPr lang="tr-TR" sz="1600">
                          <a:effectLst/>
                          <a:latin typeface="Arial" panose="020B0604020202020204" pitchFamily="34" charset="0"/>
                          <a:ea typeface="Times New Roman"/>
                          <a:cs typeface="Arial" panose="020B0604020202020204" pitchFamily="34" charset="0"/>
                        </a:rPr>
                        <a:t>Gayri Maddi Hak</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spcAft>
                          <a:spcPts val="0"/>
                        </a:spcAft>
                        <a:tabLst>
                          <a:tab pos="2700655" algn="l"/>
                        </a:tabLst>
                      </a:pPr>
                      <a:r>
                        <a:rPr lang="tr-TR" sz="1600" b="0" dirty="0">
                          <a:effectLst/>
                          <a:latin typeface="Arial" panose="020B0604020202020204" pitchFamily="34" charset="0"/>
                          <a:ea typeface="Times New Roman"/>
                          <a:cs typeface="Arial" panose="020B0604020202020204" pitchFamily="34" charset="0"/>
                        </a:rPr>
                        <a:t>Patent, </a:t>
                      </a:r>
                      <a:r>
                        <a:rPr lang="tr-TR" sz="1600" b="0" dirty="0" err="1">
                          <a:effectLst/>
                          <a:latin typeface="Arial" panose="020B0604020202020204" pitchFamily="34" charset="0"/>
                          <a:ea typeface="Times New Roman"/>
                          <a:cs typeface="Arial" panose="020B0604020202020204" pitchFamily="34" charset="0"/>
                        </a:rPr>
                        <a:t>Know</a:t>
                      </a:r>
                      <a:r>
                        <a:rPr lang="tr-TR" sz="1600" b="0" dirty="0">
                          <a:effectLst/>
                          <a:latin typeface="Arial" panose="020B0604020202020204" pitchFamily="34" charset="0"/>
                          <a:ea typeface="Times New Roman"/>
                          <a:cs typeface="Arial" panose="020B0604020202020204" pitchFamily="34" charset="0"/>
                        </a:rPr>
                        <a:t> How, Lisans</a:t>
                      </a:r>
                      <a:r>
                        <a:rPr lang="tr-TR" sz="1600" b="0" baseline="0" dirty="0">
                          <a:effectLst/>
                          <a:latin typeface="Arial" panose="020B0604020202020204" pitchFamily="34" charset="0"/>
                          <a:ea typeface="Times New Roman"/>
                          <a:cs typeface="Arial" panose="020B0604020202020204" pitchFamily="34" charset="0"/>
                        </a:rPr>
                        <a:t> </a:t>
                      </a:r>
                      <a:r>
                        <a:rPr lang="tr-TR" sz="1600" b="0" dirty="0">
                          <a:effectLst/>
                          <a:latin typeface="Arial" panose="020B0604020202020204" pitchFamily="34" charset="0"/>
                          <a:ea typeface="Times New Roman"/>
                          <a:cs typeface="Arial" panose="020B0604020202020204" pitchFamily="34" charset="0"/>
                        </a:rPr>
                        <a:t>ve  ülkesi </a:t>
                      </a:r>
                    </a:p>
                    <a:p>
                      <a:pPr algn="l">
                        <a:spcAft>
                          <a:spcPts val="0"/>
                        </a:spcAft>
                        <a:tabLst>
                          <a:tab pos="2700655" algn="l"/>
                        </a:tabLst>
                      </a:pPr>
                      <a:r>
                        <a:rPr lang="tr-TR" sz="1600" b="0" dirty="0">
                          <a:effectLst/>
                          <a:latin typeface="Arial" panose="020B0604020202020204" pitchFamily="34" charset="0"/>
                          <a:ea typeface="Times New Roman"/>
                          <a:cs typeface="Arial" panose="020B0604020202020204" pitchFamily="34" charset="0"/>
                        </a:rPr>
                        <a:t> </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553301">
                <a:tc>
                  <a:txBody>
                    <a:bodyPr/>
                    <a:lstStyle/>
                    <a:p>
                      <a:pPr algn="l">
                        <a:spcAft>
                          <a:spcPts val="0"/>
                        </a:spcAft>
                        <a:tabLst>
                          <a:tab pos="2700655" algn="l"/>
                        </a:tabLst>
                      </a:pPr>
                      <a:r>
                        <a:rPr lang="tr-TR" sz="1600" dirty="0">
                          <a:effectLst/>
                          <a:latin typeface="Arial" panose="020B0604020202020204" pitchFamily="34" charset="0"/>
                          <a:ea typeface="Times New Roman"/>
                          <a:cs typeface="Arial" panose="020B0604020202020204" pitchFamily="34" charset="0"/>
                        </a:rPr>
                        <a:t>Kalite belge ve Sertifikaları</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spcAft>
                          <a:spcPts val="0"/>
                        </a:spcAft>
                        <a:tabLst>
                          <a:tab pos="2700655" algn="l"/>
                        </a:tabLst>
                      </a:pPr>
                      <a:r>
                        <a:rPr lang="tr-TR" sz="1600" b="0" dirty="0">
                          <a:effectLst/>
                          <a:latin typeface="Arial" panose="020B0604020202020204" pitchFamily="34" charset="0"/>
                          <a:ea typeface="Times New Roman"/>
                          <a:cs typeface="Arial" panose="020B0604020202020204" pitchFamily="34" charset="0"/>
                        </a:rPr>
                        <a:t>Mevcut olanlar işaretlenir</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r h="553301">
                <a:tc>
                  <a:txBody>
                    <a:bodyPr/>
                    <a:lstStyle/>
                    <a:p>
                      <a:pPr marL="0" marR="0" indent="0" algn="l" defTabSz="914400" rtl="0" eaLnBrk="1" fontAlgn="auto" latinLnBrk="0" hangingPunct="1">
                        <a:lnSpc>
                          <a:spcPct val="100000"/>
                        </a:lnSpc>
                        <a:spcBef>
                          <a:spcPts val="0"/>
                        </a:spcBef>
                        <a:spcAft>
                          <a:spcPts val="0"/>
                        </a:spcAft>
                        <a:buClrTx/>
                        <a:buSzTx/>
                        <a:buFontTx/>
                        <a:buNone/>
                        <a:tabLst>
                          <a:tab pos="2700655" algn="l"/>
                        </a:tabLst>
                        <a:defRPr/>
                      </a:pPr>
                      <a:r>
                        <a:rPr lang="tr-TR" sz="1600" dirty="0">
                          <a:effectLst/>
                          <a:latin typeface="Arial" panose="020B0604020202020204" pitchFamily="34" charset="0"/>
                          <a:ea typeface="Times New Roman"/>
                          <a:cs typeface="Arial" panose="020B0604020202020204" pitchFamily="34" charset="0"/>
                        </a:rPr>
                        <a:t>Makine ve Teçhizat </a:t>
                      </a:r>
                    </a:p>
                    <a:p>
                      <a:pPr algn="l">
                        <a:spcAft>
                          <a:spcPts val="0"/>
                        </a:spcAft>
                        <a:tabLst>
                          <a:tab pos="2700655" algn="l"/>
                        </a:tabLst>
                      </a:pPr>
                      <a:endParaRPr lang="tr-TR" sz="1600" dirty="0">
                        <a:effectLst/>
                        <a:latin typeface="Arial" panose="020B0604020202020204" pitchFamily="34" charset="0"/>
                        <a:ea typeface="Times New Roman"/>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spcAft>
                          <a:spcPts val="0"/>
                        </a:spcAft>
                        <a:tabLst>
                          <a:tab pos="2700655" algn="l"/>
                        </a:tabLst>
                      </a:pPr>
                      <a:r>
                        <a:rPr lang="tr-TR" sz="1600" b="0" dirty="0">
                          <a:effectLst/>
                          <a:latin typeface="Arial" panose="020B0604020202020204" pitchFamily="34" charset="0"/>
                          <a:ea typeface="Times New Roman"/>
                          <a:cs typeface="Arial" panose="020B0604020202020204" pitchFamily="34" charset="0"/>
                        </a:rPr>
                        <a:t>Makine ve teçhizatın ismi, teknik özellikleri,</a:t>
                      </a:r>
                      <a:r>
                        <a:rPr lang="tr-TR" sz="1600" b="0" baseline="0" dirty="0">
                          <a:effectLst/>
                          <a:latin typeface="Arial" panose="020B0604020202020204" pitchFamily="34" charset="0"/>
                          <a:ea typeface="Times New Roman"/>
                          <a:cs typeface="Arial" panose="020B0604020202020204" pitchFamily="34" charset="0"/>
                        </a:rPr>
                        <a:t> </a:t>
                      </a:r>
                      <a:r>
                        <a:rPr lang="tr-TR" sz="1600" b="0" dirty="0">
                          <a:effectLst/>
                          <a:latin typeface="Arial" panose="020B0604020202020204" pitchFamily="34" charset="0"/>
                          <a:ea typeface="Times New Roman"/>
                          <a:cs typeface="Arial" panose="020B0604020202020204" pitchFamily="34" charset="0"/>
                        </a:rPr>
                        <a:t>puanlar, motor gücü </a:t>
                      </a:r>
                      <a:r>
                        <a:rPr lang="tr-TR" sz="1600" b="0" dirty="0" err="1">
                          <a:effectLst/>
                          <a:latin typeface="Arial" panose="020B0604020202020204" pitchFamily="34" charset="0"/>
                          <a:ea typeface="Times New Roman"/>
                          <a:cs typeface="Arial" panose="020B0604020202020204" pitchFamily="34" charset="0"/>
                        </a:rPr>
                        <a:t>kilowat</a:t>
                      </a:r>
                      <a:r>
                        <a:rPr lang="tr-TR" sz="1600" b="0" dirty="0">
                          <a:effectLst/>
                          <a:latin typeface="Arial" panose="020B0604020202020204" pitchFamily="34" charset="0"/>
                          <a:ea typeface="Times New Roman"/>
                          <a:cs typeface="Arial" panose="020B0604020202020204" pitchFamily="34" charset="0"/>
                        </a:rPr>
                        <a:t> cinsinden</a:t>
                      </a:r>
                    </a:p>
                    <a:p>
                      <a:pPr algn="l">
                        <a:spcAft>
                          <a:spcPts val="0"/>
                        </a:spcAft>
                        <a:tabLst>
                          <a:tab pos="2700655" algn="l"/>
                        </a:tabLst>
                      </a:pPr>
                      <a:r>
                        <a:rPr lang="tr-TR" sz="1600" b="0" dirty="0">
                          <a:effectLst/>
                          <a:latin typeface="Arial" panose="020B0604020202020204" pitchFamily="34" charset="0"/>
                          <a:ea typeface="Times New Roman"/>
                          <a:cs typeface="Arial" panose="020B0604020202020204" pitchFamily="34" charset="0"/>
                        </a:rPr>
                        <a:t>Üretimde kullanılan  makineler kodlanır</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244926471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251520" y="692696"/>
            <a:ext cx="8445624" cy="432048"/>
          </a:xfrm>
        </p:spPr>
        <p:txBody>
          <a:bodyPr>
            <a:normAutofit fontScale="90000"/>
          </a:bodyPr>
          <a:lstStyle/>
          <a:p>
            <a:pPr>
              <a:lnSpc>
                <a:spcPct val="115000"/>
              </a:lnSpc>
              <a:spcAft>
                <a:spcPts val="1000"/>
              </a:spcAft>
            </a:pPr>
            <a:r>
              <a:rPr lang="tr-TR" sz="2400" b="1" dirty="0">
                <a:latin typeface="Arial" panose="020B0604020202020204" pitchFamily="34" charset="0"/>
                <a:cs typeface="Arial" panose="020B0604020202020204" pitchFamily="34" charset="0"/>
              </a:rPr>
              <a:t/>
            </a:r>
            <a:br>
              <a:rPr lang="tr-TR" sz="2400" b="1" dirty="0">
                <a:latin typeface="Arial" panose="020B0604020202020204" pitchFamily="34" charset="0"/>
                <a:cs typeface="Arial" panose="020B0604020202020204" pitchFamily="34" charset="0"/>
              </a:rPr>
            </a:br>
            <a:r>
              <a:rPr lang="tr-TR" sz="2700" b="1" dirty="0">
                <a:latin typeface="Arial" panose="020B0604020202020204" pitchFamily="34" charset="0"/>
                <a:cs typeface="Arial" panose="020B0604020202020204" pitchFamily="34" charset="0"/>
              </a:rPr>
              <a:t>Kapasite Raporunda Yer Alan Terimlerin Tanımı-4</a:t>
            </a:r>
            <a:r>
              <a:rPr lang="tr-TR" sz="2400" dirty="0">
                <a:latin typeface="Arial" panose="020B0604020202020204" pitchFamily="34" charset="0"/>
                <a:cs typeface="Arial" panose="020B0604020202020204" pitchFamily="34" charset="0"/>
              </a:rPr>
              <a:t/>
            </a:r>
            <a:br>
              <a:rPr lang="tr-TR" sz="2400" dirty="0">
                <a:latin typeface="Arial" panose="020B0604020202020204" pitchFamily="34" charset="0"/>
                <a:cs typeface="Arial" panose="020B0604020202020204" pitchFamily="34" charset="0"/>
              </a:rPr>
            </a:br>
            <a:endParaRPr lang="tr-TR" sz="2400" dirty="0">
              <a:latin typeface="Arial" panose="020B0604020202020204" pitchFamily="34" charset="0"/>
              <a:cs typeface="Arial" panose="020B0604020202020204" pitchFamily="34" charset="0"/>
            </a:endParaRPr>
          </a:p>
        </p:txBody>
      </p:sp>
      <p:sp>
        <p:nvSpPr>
          <p:cNvPr id="6" name="Metin kutusu 5"/>
          <p:cNvSpPr txBox="1"/>
          <p:nvPr/>
        </p:nvSpPr>
        <p:spPr>
          <a:xfrm>
            <a:off x="4346029" y="0"/>
            <a:ext cx="4032448" cy="369332"/>
          </a:xfrm>
          <a:prstGeom prst="rect">
            <a:avLst/>
          </a:prstGeom>
          <a:noFill/>
          <a:effectLst>
            <a:outerShdw blurRad="50800" dist="38100" algn="l" rotWithShape="0">
              <a:prstClr val="black">
                <a:alpha val="40000"/>
              </a:prstClr>
            </a:outerShdw>
          </a:effectLst>
        </p:spPr>
        <p:txBody>
          <a:bodyPr wrap="square" rtlCol="0">
            <a:spAutoFit/>
          </a:bodyPr>
          <a:lstStyle/>
          <a:p>
            <a:pPr fontAlgn="base">
              <a:spcBef>
                <a:spcPct val="0"/>
              </a:spcBef>
              <a:spcAft>
                <a:spcPct val="0"/>
              </a:spcAft>
              <a:defRPr/>
            </a:pPr>
            <a:r>
              <a:rPr lang="tr-TR" dirty="0">
                <a:solidFill>
                  <a:schemeClr val="tx2"/>
                </a:solidFill>
              </a:rPr>
              <a:t>Reel Sektör Ar-Ge ve Uygulama Dairesi</a:t>
            </a:r>
          </a:p>
        </p:txBody>
      </p:sp>
      <p:sp>
        <p:nvSpPr>
          <p:cNvPr id="11" name="Metin kutusu 10"/>
          <p:cNvSpPr txBox="1"/>
          <p:nvPr/>
        </p:nvSpPr>
        <p:spPr>
          <a:xfrm>
            <a:off x="827584" y="1844824"/>
            <a:ext cx="5976664" cy="729372"/>
          </a:xfrm>
          <a:prstGeom prst="rect">
            <a:avLst/>
          </a:prstGeom>
          <a:noFill/>
        </p:spPr>
        <p:txBody>
          <a:bodyPr wrap="square" rtlCol="0">
            <a:spAutoFit/>
          </a:bodyPr>
          <a:lstStyle/>
          <a:p>
            <a:endParaRPr lang="tr-TR" dirty="0"/>
          </a:p>
        </p:txBody>
      </p:sp>
      <p:graphicFrame>
        <p:nvGraphicFramePr>
          <p:cNvPr id="13" name="Tablo 12"/>
          <p:cNvGraphicFramePr>
            <a:graphicFrameLocks noGrp="1"/>
          </p:cNvGraphicFramePr>
          <p:nvPr/>
        </p:nvGraphicFramePr>
        <p:xfrm>
          <a:off x="467544" y="1340768"/>
          <a:ext cx="8424936" cy="5120640"/>
        </p:xfrm>
        <a:graphic>
          <a:graphicData uri="http://schemas.openxmlformats.org/drawingml/2006/table">
            <a:tbl>
              <a:tblPr firstRow="1" firstCol="1" bandRow="1">
                <a:tableStyleId>{E8B1032C-EA38-4F05-BA0D-38AFFFC7BED3}</a:tableStyleId>
              </a:tblPr>
              <a:tblGrid>
                <a:gridCol w="1588996">
                  <a:extLst>
                    <a:ext uri="{9D8B030D-6E8A-4147-A177-3AD203B41FA5}">
                      <a16:colId xmlns:a16="http://schemas.microsoft.com/office/drawing/2014/main" val="20000"/>
                    </a:ext>
                  </a:extLst>
                </a:gridCol>
                <a:gridCol w="6835940">
                  <a:extLst>
                    <a:ext uri="{9D8B030D-6E8A-4147-A177-3AD203B41FA5}">
                      <a16:colId xmlns:a16="http://schemas.microsoft.com/office/drawing/2014/main" val="20001"/>
                    </a:ext>
                  </a:extLst>
                </a:gridCol>
              </a:tblGrid>
              <a:tr h="912127">
                <a:tc>
                  <a:txBody>
                    <a:bodyPr/>
                    <a:lstStyle/>
                    <a:p>
                      <a:pPr algn="l">
                        <a:spcAft>
                          <a:spcPts val="0"/>
                        </a:spcAft>
                        <a:tabLst>
                          <a:tab pos="2700655" algn="l"/>
                        </a:tabLst>
                      </a:pPr>
                      <a:r>
                        <a:rPr lang="tr-TR" sz="1600" b="1" dirty="0">
                          <a:effectLst/>
                          <a:latin typeface="Arial" panose="020B0604020202020204" pitchFamily="34" charset="0"/>
                          <a:ea typeface="Times New Roman"/>
                          <a:cs typeface="Arial" panose="020B0604020202020204" pitchFamily="34" charset="0"/>
                        </a:rPr>
                        <a:t>Yıllık</a:t>
                      </a:r>
                      <a:r>
                        <a:rPr lang="tr-TR" sz="1600" b="1" baseline="0" dirty="0">
                          <a:effectLst/>
                          <a:latin typeface="Arial" panose="020B0604020202020204" pitchFamily="34" charset="0"/>
                          <a:ea typeface="Times New Roman"/>
                          <a:cs typeface="Arial" panose="020B0604020202020204" pitchFamily="34" charset="0"/>
                        </a:rPr>
                        <a:t> </a:t>
                      </a:r>
                      <a:r>
                        <a:rPr lang="tr-TR" sz="1600" b="1" dirty="0">
                          <a:effectLst/>
                          <a:latin typeface="Arial" panose="020B0604020202020204" pitchFamily="34" charset="0"/>
                          <a:ea typeface="Times New Roman"/>
                          <a:cs typeface="Arial" panose="020B0604020202020204" pitchFamily="34" charset="0"/>
                        </a:rPr>
                        <a:t>Üretim Kapasitesi </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lnSpc>
                          <a:spcPct val="100000"/>
                        </a:lnSpc>
                        <a:spcAft>
                          <a:spcPts val="0"/>
                        </a:spcAft>
                        <a:tabLst>
                          <a:tab pos="2700655" algn="l"/>
                        </a:tabLst>
                      </a:pPr>
                      <a:r>
                        <a:rPr lang="tr-TR" sz="1600" b="0" dirty="0">
                          <a:effectLst/>
                          <a:latin typeface="Arial" panose="020B0604020202020204" pitchFamily="34" charset="0"/>
                          <a:ea typeface="Times New Roman"/>
                          <a:cs typeface="Arial" panose="020B0604020202020204" pitchFamily="34" charset="0"/>
                        </a:rPr>
                        <a:t>Ürünün</a:t>
                      </a:r>
                      <a:r>
                        <a:rPr lang="tr-TR" sz="1600" b="0" baseline="0" dirty="0">
                          <a:effectLst/>
                          <a:latin typeface="Arial" panose="020B0604020202020204" pitchFamily="34" charset="0"/>
                          <a:ea typeface="Times New Roman"/>
                          <a:cs typeface="Arial" panose="020B0604020202020204" pitchFamily="34" charset="0"/>
                        </a:rPr>
                        <a:t> </a:t>
                      </a:r>
                      <a:r>
                        <a:rPr lang="tr-TR" sz="1600" b="0" dirty="0">
                          <a:effectLst/>
                          <a:latin typeface="Arial" panose="020B0604020202020204" pitchFamily="34" charset="0"/>
                          <a:ea typeface="Times New Roman"/>
                          <a:cs typeface="Arial" panose="020B0604020202020204" pitchFamily="34" charset="0"/>
                        </a:rPr>
                        <a:t>teknik ismi özelliği miktarı ve birimleri hesaplamalar göz önünde tutularak</a:t>
                      </a:r>
                      <a:r>
                        <a:rPr lang="tr-TR" sz="1600" b="0" baseline="0" dirty="0">
                          <a:effectLst/>
                          <a:latin typeface="Arial" panose="020B0604020202020204" pitchFamily="34" charset="0"/>
                          <a:ea typeface="Times New Roman"/>
                          <a:cs typeface="Arial" panose="020B0604020202020204" pitchFamily="34" charset="0"/>
                        </a:rPr>
                        <a:t> </a:t>
                      </a:r>
                      <a:r>
                        <a:rPr lang="tr-TR" sz="1600" b="0" dirty="0">
                          <a:effectLst/>
                          <a:latin typeface="Arial" panose="020B0604020202020204" pitchFamily="34" charset="0"/>
                          <a:ea typeface="Times New Roman"/>
                          <a:cs typeface="Arial" panose="020B0604020202020204" pitchFamily="34" charset="0"/>
                        </a:rPr>
                        <a:t>ayrı ayrı yazılır</a:t>
                      </a:r>
                      <a:r>
                        <a:rPr lang="tr-TR" sz="1600" b="0" baseline="0" dirty="0">
                          <a:effectLst/>
                          <a:latin typeface="Arial" panose="020B0604020202020204" pitchFamily="34" charset="0"/>
                          <a:ea typeface="Times New Roman"/>
                          <a:cs typeface="Arial" panose="020B0604020202020204" pitchFamily="34" charset="0"/>
                        </a:rPr>
                        <a:t>  </a:t>
                      </a:r>
                    </a:p>
                    <a:p>
                      <a:pPr algn="l">
                        <a:lnSpc>
                          <a:spcPct val="100000"/>
                        </a:lnSpc>
                        <a:spcAft>
                          <a:spcPts val="0"/>
                        </a:spcAft>
                        <a:tabLst>
                          <a:tab pos="2700655" algn="l"/>
                        </a:tabLst>
                      </a:pPr>
                      <a:endParaRPr lang="tr-TR" sz="1600" b="0" dirty="0">
                        <a:effectLst/>
                        <a:latin typeface="Arial" panose="020B0604020202020204" pitchFamily="34" charset="0"/>
                        <a:ea typeface="Times New Roman"/>
                        <a:cs typeface="Arial" panose="020B0604020202020204" pitchFamily="34" charset="0"/>
                      </a:endParaRPr>
                    </a:p>
                    <a:p>
                      <a:pPr algn="l">
                        <a:lnSpc>
                          <a:spcPct val="100000"/>
                        </a:lnSpc>
                        <a:spcAft>
                          <a:spcPts val="0"/>
                        </a:spcAft>
                        <a:tabLst>
                          <a:tab pos="2700655" algn="l"/>
                        </a:tabLst>
                      </a:pPr>
                      <a:r>
                        <a:rPr lang="tr-TR" sz="1600" b="0" dirty="0" err="1">
                          <a:effectLst/>
                          <a:latin typeface="Arial" panose="020B0604020202020204" pitchFamily="34" charset="0"/>
                          <a:ea typeface="Times New Roman"/>
                          <a:cs typeface="Arial" panose="020B0604020202020204" pitchFamily="34" charset="0"/>
                        </a:rPr>
                        <a:t>Prodcom</a:t>
                      </a:r>
                      <a:r>
                        <a:rPr lang="tr-TR" sz="1600" b="0" dirty="0">
                          <a:effectLst/>
                          <a:latin typeface="Arial" panose="020B0604020202020204" pitchFamily="34" charset="0"/>
                          <a:ea typeface="Times New Roman"/>
                          <a:cs typeface="Arial" panose="020B0604020202020204" pitchFamily="34" charset="0"/>
                        </a:rPr>
                        <a:t> kodlama sistemine göre tamamı kodlanır</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28031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1600" b="1" dirty="0">
                          <a:effectLst/>
                          <a:latin typeface="Arial" panose="020B0604020202020204" pitchFamily="34" charset="0"/>
                          <a:ea typeface="Times New Roman"/>
                          <a:cs typeface="Arial" panose="020B0604020202020204" pitchFamily="34" charset="0"/>
                        </a:rPr>
                        <a:t>Kapasite Hesabı Tablosu</a:t>
                      </a:r>
                    </a:p>
                    <a:p>
                      <a:pPr algn="l"/>
                      <a:endParaRPr lang="tr-TR" sz="1600" b="1" dirty="0">
                        <a:latin typeface="Arial" panose="020B060402020202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spcAft>
                          <a:spcPts val="0"/>
                        </a:spcAft>
                        <a:tabLst>
                          <a:tab pos="2700655" algn="l"/>
                        </a:tabLst>
                      </a:pPr>
                      <a:endParaRPr lang="tr-TR" sz="1600" b="0" u="sng" dirty="0">
                        <a:effectLst/>
                        <a:latin typeface="Arial" panose="020B0604020202020204" pitchFamily="34" charset="0"/>
                        <a:ea typeface="Times New Roman"/>
                        <a:cs typeface="Arial" panose="020B0604020202020204" pitchFamily="34" charset="0"/>
                      </a:endParaRPr>
                    </a:p>
                    <a:p>
                      <a:pPr algn="l">
                        <a:spcAft>
                          <a:spcPts val="0"/>
                        </a:spcAft>
                        <a:tabLst>
                          <a:tab pos="2700655" algn="l"/>
                        </a:tabLst>
                      </a:pPr>
                      <a:r>
                        <a:rPr lang="tr-TR" sz="1600" b="1" u="none" dirty="0">
                          <a:effectLst/>
                          <a:latin typeface="Arial" panose="020B0604020202020204" pitchFamily="34" charset="0"/>
                          <a:ea typeface="Times New Roman"/>
                          <a:cs typeface="Arial" panose="020B0604020202020204" pitchFamily="34" charset="0"/>
                        </a:rPr>
                        <a:t>Kapasite hesabı yapılırken ürünlerin neler olduğu kullanıldığı yerler üretim şekli, üretimin akış şeması göz önüne  özetlenir </a:t>
                      </a:r>
                    </a:p>
                    <a:p>
                      <a:pPr algn="l">
                        <a:spcAft>
                          <a:spcPts val="0"/>
                        </a:spcAft>
                        <a:tabLst>
                          <a:tab pos="2700655" algn="l"/>
                        </a:tabLst>
                      </a:pPr>
                      <a:endParaRPr lang="tr-TR" sz="1600" b="0" dirty="0">
                        <a:effectLst/>
                        <a:latin typeface="Arial" panose="020B0604020202020204" pitchFamily="34" charset="0"/>
                        <a:ea typeface="Times New Roman"/>
                        <a:cs typeface="Arial" panose="020B0604020202020204" pitchFamily="34" charset="0"/>
                      </a:endParaRPr>
                    </a:p>
                    <a:p>
                      <a:pPr algn="l">
                        <a:spcAft>
                          <a:spcPts val="0"/>
                        </a:spcAft>
                        <a:tabLst>
                          <a:tab pos="2700655" algn="l"/>
                        </a:tabLst>
                      </a:pPr>
                      <a:r>
                        <a:rPr lang="tr-TR" sz="1600" b="0" dirty="0">
                          <a:effectLst/>
                          <a:latin typeface="Arial" panose="020B0604020202020204" pitchFamily="34" charset="0"/>
                          <a:ea typeface="Times New Roman"/>
                          <a:cs typeface="Arial" panose="020B0604020202020204" pitchFamily="34" charset="0"/>
                        </a:rPr>
                        <a:t>Kapasite hesapları  başlıklar altında kapasite tespit yöntemleri ve üretim aşamaları dikkate alınarak tek tek hesaplanır</a:t>
                      </a:r>
                    </a:p>
                    <a:p>
                      <a:pPr algn="l">
                        <a:spcAft>
                          <a:spcPts val="0"/>
                        </a:spcAft>
                        <a:tabLst>
                          <a:tab pos="2700655" algn="l"/>
                        </a:tabLst>
                      </a:pPr>
                      <a:endParaRPr lang="tr-TR" sz="1600" b="0" dirty="0">
                        <a:effectLst/>
                        <a:latin typeface="Arial" panose="020B0604020202020204" pitchFamily="34" charset="0"/>
                        <a:ea typeface="Times New Roman"/>
                        <a:cs typeface="Arial" panose="020B0604020202020204" pitchFamily="34" charset="0"/>
                      </a:endParaRPr>
                    </a:p>
                    <a:p>
                      <a:pPr algn="l">
                        <a:spcAft>
                          <a:spcPts val="0"/>
                        </a:spcAft>
                        <a:tabLst>
                          <a:tab pos="2700655" algn="l"/>
                        </a:tabLst>
                      </a:pPr>
                      <a:r>
                        <a:rPr lang="tr-TR" sz="1600" b="0" dirty="0">
                          <a:effectLst/>
                          <a:latin typeface="Arial" panose="020B0604020202020204" pitchFamily="34" charset="0"/>
                          <a:ea typeface="Times New Roman"/>
                          <a:cs typeface="Arial" panose="020B0604020202020204" pitchFamily="34" charset="0"/>
                        </a:rPr>
                        <a:t>Raporun hangi maksatla düzenlendiği ilk kapasite veya yenileme durumlarında otomasyon programında seçilir</a:t>
                      </a:r>
                    </a:p>
                    <a:p>
                      <a:pPr algn="l">
                        <a:spcAft>
                          <a:spcPts val="0"/>
                        </a:spcAft>
                      </a:pPr>
                      <a:endParaRPr lang="tr-TR" sz="1600" b="0" dirty="0">
                        <a:effectLst/>
                        <a:latin typeface="Arial" panose="020B0604020202020204" pitchFamily="34" charset="0"/>
                        <a:ea typeface="Times New Roman"/>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119475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1600" b="1" dirty="0">
                          <a:effectLst/>
                          <a:latin typeface="Arial" panose="020B0604020202020204" pitchFamily="34" charset="0"/>
                          <a:ea typeface="Times New Roman"/>
                          <a:cs typeface="Arial" panose="020B0604020202020204" pitchFamily="34" charset="0"/>
                        </a:rPr>
                        <a:t>Yıllık</a:t>
                      </a:r>
                      <a:r>
                        <a:rPr lang="tr-TR" sz="1600" b="1" baseline="0" dirty="0">
                          <a:effectLst/>
                          <a:latin typeface="Arial" panose="020B0604020202020204" pitchFamily="34" charset="0"/>
                          <a:ea typeface="Times New Roman"/>
                          <a:cs typeface="Arial" panose="020B0604020202020204" pitchFamily="34" charset="0"/>
                        </a:rPr>
                        <a:t> </a:t>
                      </a:r>
                      <a:r>
                        <a:rPr lang="tr-TR" sz="1600" b="1" dirty="0">
                          <a:effectLst/>
                          <a:latin typeface="Arial" panose="020B0604020202020204" pitchFamily="34" charset="0"/>
                          <a:ea typeface="Times New Roman"/>
                          <a:cs typeface="Arial" panose="020B0604020202020204" pitchFamily="34" charset="0"/>
                        </a:rPr>
                        <a:t>Tüketim Kapasitesi</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lang="tr-TR" sz="1600" b="0" dirty="0">
                          <a:latin typeface="Arial" panose="020B0604020202020204" pitchFamily="34" charset="0"/>
                          <a:cs typeface="Arial" panose="020B0604020202020204" pitchFamily="34" charset="0"/>
                        </a:rPr>
                        <a:t>Kapasite hesap tablosunda hesaplanmış tüketim maddeleri ile ambalaj ve diğer sarf malzeme ve maddelerinin cinsleri birimleri ve miktarları ayrı ayrı yazılır</a:t>
                      </a:r>
                    </a:p>
                    <a:p>
                      <a:pPr algn="l"/>
                      <a:endParaRPr lang="tr-TR" sz="1600" b="0" dirty="0">
                        <a:latin typeface="Arial" panose="020B0604020202020204" pitchFamily="34" charset="0"/>
                        <a:cs typeface="Arial" panose="020B0604020202020204" pitchFamily="34" charset="0"/>
                      </a:endParaRPr>
                    </a:p>
                    <a:p>
                      <a:pPr algn="l"/>
                      <a:r>
                        <a:rPr lang="tr-TR" sz="1600" b="0" dirty="0">
                          <a:latin typeface="Arial" panose="020B0604020202020204" pitchFamily="34" charset="0"/>
                          <a:cs typeface="Arial" panose="020B0604020202020204" pitchFamily="34" charset="0"/>
                        </a:rPr>
                        <a:t>Teknik isimlerinin Türkçe olarak yazılması</a:t>
                      </a:r>
                      <a:r>
                        <a:rPr lang="tr-TR" sz="1600" b="0" baseline="0" dirty="0">
                          <a:latin typeface="Arial" panose="020B0604020202020204" pitchFamily="34" charset="0"/>
                          <a:cs typeface="Arial" panose="020B0604020202020204" pitchFamily="34" charset="0"/>
                        </a:rPr>
                        <a:t>  </a:t>
                      </a:r>
                      <a:r>
                        <a:rPr lang="tr-TR" sz="1600" b="0" dirty="0">
                          <a:latin typeface="Arial" panose="020B0604020202020204" pitchFamily="34" charset="0"/>
                          <a:cs typeface="Arial" panose="020B0604020202020204" pitchFamily="34" charset="0"/>
                        </a:rPr>
                        <a:t>marka ticari ve özel isimlerden kaçınmalı</a:t>
                      </a:r>
                      <a:r>
                        <a:rPr lang="tr-TR" sz="1600" b="0" baseline="0" dirty="0">
                          <a:latin typeface="Arial" panose="020B0604020202020204" pitchFamily="34" charset="0"/>
                          <a:cs typeface="Arial" panose="020B0604020202020204" pitchFamily="34" charset="0"/>
                        </a:rPr>
                        <a:t> </a:t>
                      </a:r>
                    </a:p>
                    <a:p>
                      <a:pPr algn="l"/>
                      <a:r>
                        <a:rPr lang="tr-TR" sz="1600" b="0" dirty="0">
                          <a:latin typeface="Arial" panose="020B0604020202020204" pitchFamily="34" charset="0"/>
                          <a:cs typeface="Arial" panose="020B0604020202020204" pitchFamily="34" charset="0"/>
                        </a:rPr>
                        <a:t> Tüketimde  kullanılan ham maddeler kodlanır </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409097858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67544" y="908720"/>
            <a:ext cx="8064896" cy="576064"/>
          </a:xfrm>
        </p:spPr>
        <p:txBody>
          <a:bodyPr>
            <a:normAutofit fontScale="90000"/>
          </a:bodyPr>
          <a:lstStyle/>
          <a:p>
            <a:r>
              <a:rPr lang="tr-TR" sz="2400" b="1" dirty="0">
                <a:latin typeface="Arial" panose="020B0604020202020204" pitchFamily="34" charset="0"/>
                <a:cs typeface="Arial" panose="020B0604020202020204" pitchFamily="34" charset="0"/>
              </a:rPr>
              <a:t/>
            </a:r>
            <a:br>
              <a:rPr lang="tr-TR" sz="2400" b="1" dirty="0">
                <a:latin typeface="Arial" panose="020B0604020202020204" pitchFamily="34" charset="0"/>
                <a:cs typeface="Arial" panose="020B0604020202020204" pitchFamily="34" charset="0"/>
              </a:rPr>
            </a:br>
            <a:r>
              <a:rPr lang="tr-TR" sz="3600" b="1" dirty="0">
                <a:latin typeface="Arial" panose="020B0604020202020204" pitchFamily="34" charset="0"/>
                <a:cs typeface="Arial" panose="020B0604020202020204" pitchFamily="34" charset="0"/>
              </a:rPr>
              <a:t>Kapasite Kriterlerinin Uygulama Esasları</a:t>
            </a:r>
            <a:r>
              <a:rPr lang="tr-TR" sz="3600" dirty="0">
                <a:latin typeface="Arial" panose="020B0604020202020204" pitchFamily="34" charset="0"/>
                <a:cs typeface="Arial" panose="020B0604020202020204" pitchFamily="34" charset="0"/>
              </a:rPr>
              <a:t/>
            </a:r>
            <a:br>
              <a:rPr lang="tr-TR" sz="3600" dirty="0">
                <a:latin typeface="Arial" panose="020B0604020202020204" pitchFamily="34" charset="0"/>
                <a:cs typeface="Arial" panose="020B0604020202020204" pitchFamily="34" charset="0"/>
              </a:rPr>
            </a:br>
            <a:endParaRPr lang="tr-TR" sz="3100" dirty="0">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a:xfrm>
            <a:off x="467544" y="1556792"/>
            <a:ext cx="8136904" cy="4824536"/>
          </a:xfrm>
        </p:spPr>
        <p:txBody>
          <a:bodyPr>
            <a:noAutofit/>
          </a:bodyPr>
          <a:lstStyle/>
          <a:p>
            <a:pPr>
              <a:lnSpc>
                <a:spcPct val="150000"/>
              </a:lnSpc>
              <a:spcBef>
                <a:spcPts val="600"/>
              </a:spcBef>
              <a:spcAft>
                <a:spcPts val="600"/>
              </a:spcAft>
            </a:pPr>
            <a:r>
              <a:rPr lang="tr-TR" sz="2400" dirty="0">
                <a:latin typeface="Arial" panose="020B0604020202020204" pitchFamily="34" charset="0"/>
                <a:cs typeface="Arial" panose="020B0604020202020204" pitchFamily="34" charset="0"/>
              </a:rPr>
              <a:t>Günde 8 saat yılda 300 işgünü üzerinden düzenlenir</a:t>
            </a:r>
          </a:p>
          <a:p>
            <a:pPr>
              <a:lnSpc>
                <a:spcPct val="150000"/>
              </a:lnSpc>
              <a:spcBef>
                <a:spcPts val="600"/>
              </a:spcBef>
              <a:spcAft>
                <a:spcPts val="600"/>
              </a:spcAft>
            </a:pPr>
            <a:r>
              <a:rPr lang="tr-TR" sz="2400" dirty="0">
                <a:latin typeface="Arial" panose="020B0604020202020204" pitchFamily="34" charset="0"/>
                <a:cs typeface="Arial" panose="020B0604020202020204" pitchFamily="34" charset="0"/>
              </a:rPr>
              <a:t>Teknolojik zorunluluk varsa 24 saat üzerinden hesaplanır</a:t>
            </a:r>
          </a:p>
          <a:p>
            <a:pPr>
              <a:spcBef>
                <a:spcPts val="600"/>
              </a:spcBef>
              <a:spcAft>
                <a:spcPts val="600"/>
              </a:spcAft>
            </a:pPr>
            <a:r>
              <a:rPr lang="tr-TR" sz="2400" dirty="0">
                <a:latin typeface="Arial" panose="020B0604020202020204" pitchFamily="34" charset="0"/>
                <a:cs typeface="Arial" panose="020B0604020202020204" pitchFamily="34" charset="0"/>
              </a:rPr>
              <a:t>Seramik fabrikaları, çimento fabrikaları, ark ocakları, cam fabrikaları, petrol rafinerileri, tuğla kiremit  fabrikaları, alkit reçinesi, enerji santralleri, sunta, vb. imalatlarıdır. </a:t>
            </a:r>
          </a:p>
          <a:p>
            <a:pPr>
              <a:lnSpc>
                <a:spcPct val="150000"/>
              </a:lnSpc>
              <a:spcBef>
                <a:spcPts val="600"/>
              </a:spcBef>
              <a:spcAft>
                <a:spcPts val="600"/>
              </a:spcAft>
            </a:pPr>
            <a:r>
              <a:rPr lang="tr-TR" sz="2400" dirty="0">
                <a:latin typeface="Arial" panose="020B0604020202020204" pitchFamily="34" charset="0"/>
                <a:cs typeface="Arial" panose="020B0604020202020204" pitchFamily="34" charset="0"/>
              </a:rPr>
              <a:t>Kriterinde belirtilmediği sürece imalat firesi gösterilmez</a:t>
            </a:r>
          </a:p>
          <a:p>
            <a:pPr lvl="0">
              <a:lnSpc>
                <a:spcPct val="150000"/>
              </a:lnSpc>
              <a:spcBef>
                <a:spcPts val="600"/>
              </a:spcBef>
              <a:spcAft>
                <a:spcPts val="600"/>
              </a:spcAft>
            </a:pPr>
            <a:r>
              <a:rPr lang="tr-TR" sz="2400" dirty="0">
                <a:latin typeface="Arial" panose="020B0604020202020204" pitchFamily="34" charset="0"/>
                <a:cs typeface="Arial" panose="020B0604020202020204" pitchFamily="34" charset="0"/>
              </a:rPr>
              <a:t>Vardiya sayısı belirtilmez</a:t>
            </a:r>
          </a:p>
          <a:p>
            <a:pPr>
              <a:spcAft>
                <a:spcPts val="1200"/>
              </a:spcAft>
            </a:pPr>
            <a:endParaRPr lang="tr-TR" sz="2400" dirty="0">
              <a:latin typeface="Arial" panose="020B0604020202020204" pitchFamily="34" charset="0"/>
              <a:cs typeface="Arial" panose="020B0604020202020204" pitchFamily="34" charset="0"/>
            </a:endParaRPr>
          </a:p>
        </p:txBody>
      </p:sp>
      <p:sp>
        <p:nvSpPr>
          <p:cNvPr id="5" name="Metin kutusu 4"/>
          <p:cNvSpPr txBox="1"/>
          <p:nvPr/>
        </p:nvSpPr>
        <p:spPr>
          <a:xfrm>
            <a:off x="4499992" y="10306"/>
            <a:ext cx="4032448" cy="369332"/>
          </a:xfrm>
          <a:prstGeom prst="rect">
            <a:avLst/>
          </a:prstGeom>
          <a:noFill/>
        </p:spPr>
        <p:txBody>
          <a:bodyPr wrap="square" rtlCol="0">
            <a:spAutoFit/>
          </a:bodyPr>
          <a:lstStyle/>
          <a:p>
            <a:pPr lvl="0" fontAlgn="base">
              <a:spcBef>
                <a:spcPct val="0"/>
              </a:spcBef>
              <a:spcAft>
                <a:spcPct val="0"/>
              </a:spcAft>
              <a:defRPr/>
            </a:pPr>
            <a:r>
              <a:rPr lang="tr-TR" dirty="0">
                <a:solidFill>
                  <a:srgbClr val="1F497D"/>
                </a:solidFill>
              </a:rPr>
              <a:t>Reel Sektör Ar-Ge ve Uygulama Dairesi</a:t>
            </a:r>
          </a:p>
        </p:txBody>
      </p:sp>
    </p:spTree>
    <p:extLst>
      <p:ext uri="{BB962C8B-B14F-4D97-AF65-F5344CB8AC3E}">
        <p14:creationId xmlns:p14="http://schemas.microsoft.com/office/powerpoint/2010/main" val="33745952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899592" y="721460"/>
            <a:ext cx="7272808" cy="576064"/>
          </a:xfrm>
        </p:spPr>
        <p:txBody>
          <a:bodyPr>
            <a:normAutofit fontScale="90000"/>
          </a:bodyPr>
          <a:lstStyle/>
          <a:p>
            <a:pPr>
              <a:lnSpc>
                <a:spcPct val="115000"/>
              </a:lnSpc>
              <a:spcAft>
                <a:spcPts val="1000"/>
              </a:spcAft>
            </a:pPr>
            <a:r>
              <a:rPr lang="tr-TR" sz="2400" b="1" dirty="0">
                <a:latin typeface="Arial" panose="020B0604020202020204" pitchFamily="34" charset="0"/>
                <a:ea typeface="Calibri"/>
                <a:cs typeface="Arial" panose="020B0604020202020204" pitchFamily="34" charset="0"/>
              </a:rPr>
              <a:t/>
            </a:r>
            <a:br>
              <a:rPr lang="tr-TR" sz="2400" b="1" dirty="0">
                <a:latin typeface="Arial" panose="020B0604020202020204" pitchFamily="34" charset="0"/>
                <a:ea typeface="Calibri"/>
                <a:cs typeface="Arial" panose="020B0604020202020204" pitchFamily="34" charset="0"/>
              </a:rPr>
            </a:br>
            <a:r>
              <a:rPr lang="tr-TR" sz="3100" b="1" dirty="0">
                <a:latin typeface="Arial" panose="020B0604020202020204" pitchFamily="34" charset="0"/>
                <a:ea typeface="Calibri"/>
                <a:cs typeface="Arial" panose="020B0604020202020204" pitchFamily="34" charset="0"/>
              </a:rPr>
              <a:t>Odalar Tanım</a:t>
            </a:r>
            <a:r>
              <a:rPr lang="tr-TR" sz="2400" dirty="0">
                <a:latin typeface="Arial" panose="020B0604020202020204" pitchFamily="34" charset="0"/>
                <a:ea typeface="Calibri"/>
                <a:cs typeface="Arial" panose="020B0604020202020204" pitchFamily="34" charset="0"/>
              </a:rPr>
              <a:t/>
            </a:r>
            <a:br>
              <a:rPr lang="tr-TR" sz="2400" dirty="0">
                <a:latin typeface="Arial" panose="020B0604020202020204" pitchFamily="34" charset="0"/>
                <a:ea typeface="Calibri"/>
                <a:cs typeface="Arial" panose="020B0604020202020204" pitchFamily="34" charset="0"/>
              </a:rPr>
            </a:br>
            <a:endParaRPr lang="tr-TR" sz="2400" dirty="0">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a:xfrm>
            <a:off x="539552" y="1601416"/>
            <a:ext cx="7992888" cy="4754934"/>
          </a:xfrm>
        </p:spPr>
        <p:txBody>
          <a:bodyPr>
            <a:noAutofit/>
          </a:bodyPr>
          <a:lstStyle/>
          <a:p>
            <a:pPr marL="0" lvl="0" indent="0" algn="just">
              <a:spcBef>
                <a:spcPts val="0"/>
              </a:spcBef>
              <a:buNone/>
            </a:pPr>
            <a:r>
              <a:rPr lang="tr-TR" sz="2400" b="1" dirty="0">
                <a:latin typeface="Arial" panose="020B0604020202020204" pitchFamily="34" charset="0"/>
                <a:cs typeface="Arial" panose="020B0604020202020204" pitchFamily="34" charset="0"/>
              </a:rPr>
              <a:t>5174 sayılı Kanun Madde 4 </a:t>
            </a:r>
          </a:p>
          <a:p>
            <a:pPr lvl="0" algn="just">
              <a:spcBef>
                <a:spcPts val="0"/>
              </a:spcBef>
            </a:pPr>
            <a:r>
              <a:rPr lang="tr-TR" sz="2400" b="1" dirty="0">
                <a:latin typeface="Arial" panose="020B0604020202020204" pitchFamily="34" charset="0"/>
                <a:cs typeface="Arial" panose="020B0604020202020204" pitchFamily="34" charset="0"/>
              </a:rPr>
              <a:t>Odalar</a:t>
            </a:r>
            <a:r>
              <a:rPr lang="tr-TR" sz="2400" dirty="0">
                <a:latin typeface="Arial" panose="020B0604020202020204" pitchFamily="34" charset="0"/>
                <a:cs typeface="Arial" panose="020B0604020202020204" pitchFamily="34" charset="0"/>
              </a:rPr>
              <a:t>; üyelerinin müşterek ihtiyaçlarını karşılamak, meslekî faaliyetlerini kolaylaştırmak, mesleğin genel menfaatlere uygun olarak gelişmesini sağlamak, mensuplarının birbirleri ve halk ile olan ilişkilerinde dürüstlüğü ve güveni hâkim kılmak üzere meslekî disiplin, ahlâk ve dayanışmayı korumak ve bu Kanunda yazılı hizmetler ile mevzuatla odalara verilen görevleri yerine getirmek amacıyla kurulan, tüzel kişiliğe sahip kamu kurumu niteliğinde meslek kuruluşlarıdır.</a:t>
            </a:r>
          </a:p>
        </p:txBody>
      </p:sp>
      <p:sp>
        <p:nvSpPr>
          <p:cNvPr id="6" name="Metin kutusu 5"/>
          <p:cNvSpPr txBox="1"/>
          <p:nvPr/>
        </p:nvSpPr>
        <p:spPr>
          <a:xfrm>
            <a:off x="4346029" y="0"/>
            <a:ext cx="4032448" cy="369332"/>
          </a:xfrm>
          <a:prstGeom prst="rect">
            <a:avLst/>
          </a:prstGeom>
          <a:noFill/>
          <a:effectLst>
            <a:outerShdw blurRad="50800" dist="38100" algn="l" rotWithShape="0">
              <a:prstClr val="black">
                <a:alpha val="40000"/>
              </a:prstClr>
            </a:outerShdw>
          </a:effectLst>
        </p:spPr>
        <p:txBody>
          <a:bodyPr wrap="square" rtlCol="0">
            <a:spAutoFit/>
          </a:bodyPr>
          <a:lstStyle/>
          <a:p>
            <a:pPr fontAlgn="base">
              <a:spcBef>
                <a:spcPct val="0"/>
              </a:spcBef>
              <a:spcAft>
                <a:spcPct val="0"/>
              </a:spcAft>
              <a:defRPr/>
            </a:pPr>
            <a:r>
              <a:rPr lang="tr-TR" dirty="0">
                <a:solidFill>
                  <a:schemeClr val="tx2"/>
                </a:solidFill>
              </a:rPr>
              <a:t>Reel Sektör Ar-Ge ve Uygulama Dairesi</a:t>
            </a:r>
          </a:p>
        </p:txBody>
      </p:sp>
      <p:sp>
        <p:nvSpPr>
          <p:cNvPr id="7" name="Metin kutusu 6"/>
          <p:cNvSpPr txBox="1"/>
          <p:nvPr/>
        </p:nvSpPr>
        <p:spPr>
          <a:xfrm>
            <a:off x="6084168" y="404664"/>
            <a:ext cx="2294309" cy="369332"/>
          </a:xfrm>
          <a:prstGeom prst="rect">
            <a:avLst/>
          </a:prstGeom>
          <a:noFill/>
          <a:effectLst>
            <a:outerShdw blurRad="50800" dist="38100" dir="2700000" algn="tl" rotWithShape="0">
              <a:prstClr val="black">
                <a:alpha val="40000"/>
              </a:prstClr>
            </a:outerShdw>
          </a:effectLst>
        </p:spPr>
        <p:txBody>
          <a:bodyPr wrap="square" rtlCol="0">
            <a:spAutoFit/>
          </a:bodyPr>
          <a:lstStyle/>
          <a:p>
            <a:r>
              <a:rPr lang="tr-TR" dirty="0">
                <a:solidFill>
                  <a:schemeClr val="tx2"/>
                </a:solidFill>
              </a:rPr>
              <a:t>Sanayi Müdürlüğü</a:t>
            </a:r>
          </a:p>
        </p:txBody>
      </p:sp>
    </p:spTree>
    <p:extLst>
      <p:ext uri="{BB962C8B-B14F-4D97-AF65-F5344CB8AC3E}">
        <p14:creationId xmlns:p14="http://schemas.microsoft.com/office/powerpoint/2010/main" val="358033093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67544" y="620688"/>
            <a:ext cx="5832648" cy="648072"/>
          </a:xfrm>
        </p:spPr>
        <p:txBody>
          <a:bodyPr>
            <a:normAutofit/>
          </a:bodyPr>
          <a:lstStyle/>
          <a:p>
            <a:r>
              <a:rPr lang="tr-TR" sz="3200" b="1" dirty="0">
                <a:solidFill>
                  <a:srgbClr val="1F497D"/>
                </a:solidFill>
                <a:latin typeface="Arial" panose="020B0604020202020204" pitchFamily="34" charset="0"/>
                <a:cs typeface="Arial" panose="020B0604020202020204" pitchFamily="34" charset="0"/>
              </a:rPr>
              <a:t>Kapasite Tespit Yöntemleri-1</a:t>
            </a:r>
            <a:endParaRPr lang="tr-TR" sz="3200" dirty="0">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a:xfrm>
            <a:off x="467544" y="1268760"/>
            <a:ext cx="8189105" cy="5184576"/>
          </a:xfrm>
        </p:spPr>
        <p:txBody>
          <a:bodyPr>
            <a:normAutofit fontScale="92500" lnSpcReduction="20000"/>
          </a:bodyPr>
          <a:lstStyle/>
          <a:p>
            <a:pPr>
              <a:lnSpc>
                <a:spcPct val="160000"/>
              </a:lnSpc>
              <a:spcBef>
                <a:spcPts val="0"/>
              </a:spcBef>
              <a:spcAft>
                <a:spcPts val="600"/>
              </a:spcAft>
            </a:pPr>
            <a:r>
              <a:rPr lang="tr-TR" sz="2600" dirty="0">
                <a:latin typeface="Arial" panose="020B0604020202020204" pitchFamily="34" charset="0"/>
                <a:cs typeface="Arial" panose="020B0604020202020204" pitchFamily="34" charset="0"/>
              </a:rPr>
              <a:t>Bir işyerine kapasite raporu düzenlenebilmesi için makinelerin işyerinde kurulu ve çalışabilir vaziyette olması gerekir.</a:t>
            </a:r>
          </a:p>
          <a:p>
            <a:pPr lvl="0">
              <a:spcBef>
                <a:spcPts val="600"/>
              </a:spcBef>
            </a:pPr>
            <a:r>
              <a:rPr lang="tr-TR" sz="2600" dirty="0">
                <a:latin typeface="Arial" panose="020B0604020202020204" pitchFamily="34" charset="0"/>
                <a:cs typeface="Arial" panose="020B0604020202020204" pitchFamily="34" charset="0"/>
              </a:rPr>
              <a:t>Kayıtlarda olmayan makineler dikkate alınmaz.</a:t>
            </a:r>
          </a:p>
          <a:p>
            <a:pPr lvl="0">
              <a:lnSpc>
                <a:spcPct val="150000"/>
              </a:lnSpc>
              <a:spcBef>
                <a:spcPts val="600"/>
              </a:spcBef>
            </a:pPr>
            <a:r>
              <a:rPr lang="tr-TR" sz="2600" dirty="0">
                <a:latin typeface="Arial" panose="020B0604020202020204" pitchFamily="34" charset="0"/>
                <a:cs typeface="Arial" panose="020B0604020202020204" pitchFamily="34" charset="0"/>
              </a:rPr>
              <a:t>Teknolojik olarak uygun olması ve Üretim hattının bulunması şartıyla tesiste fiilen üretilen/üretilecek mamuller için düzenlenir.</a:t>
            </a:r>
          </a:p>
          <a:p>
            <a:pPr lvl="0">
              <a:lnSpc>
                <a:spcPct val="150000"/>
              </a:lnSpc>
              <a:spcBef>
                <a:spcPts val="0"/>
              </a:spcBef>
            </a:pPr>
            <a:r>
              <a:rPr lang="tr-TR" sz="2600" dirty="0">
                <a:latin typeface="Arial" panose="020B0604020202020204" pitchFamily="34" charset="0"/>
                <a:cs typeface="Arial" panose="020B0604020202020204" pitchFamily="34" charset="0"/>
              </a:rPr>
              <a:t>Kapasite tespiti için kriter mevcut ise, bu kriterler dikkate alınarak üretimde kullanılacak ham madde ve yardımcı madde ihtiyacı hesaplanır.</a:t>
            </a:r>
            <a:endParaRPr lang="tr-TR" sz="2600" b="1" dirty="0">
              <a:latin typeface="Arial" panose="020B0604020202020204" pitchFamily="34" charset="0"/>
              <a:cs typeface="Arial" panose="020B0604020202020204" pitchFamily="34" charset="0"/>
            </a:endParaRPr>
          </a:p>
          <a:p>
            <a:endParaRPr lang="tr-TR" sz="2400" dirty="0">
              <a:latin typeface="Arial" panose="020B0604020202020204" pitchFamily="34" charset="0"/>
              <a:cs typeface="Arial" panose="020B0604020202020204" pitchFamily="34" charset="0"/>
            </a:endParaRPr>
          </a:p>
        </p:txBody>
      </p:sp>
      <p:sp>
        <p:nvSpPr>
          <p:cNvPr id="5" name="Metin kutusu 4"/>
          <p:cNvSpPr txBox="1"/>
          <p:nvPr/>
        </p:nvSpPr>
        <p:spPr>
          <a:xfrm>
            <a:off x="4572000" y="11321"/>
            <a:ext cx="3796617" cy="369332"/>
          </a:xfrm>
          <a:prstGeom prst="rect">
            <a:avLst/>
          </a:prstGeom>
          <a:noFill/>
        </p:spPr>
        <p:txBody>
          <a:bodyPr wrap="none" rtlCol="0">
            <a:spAutoFit/>
          </a:bodyPr>
          <a:lstStyle/>
          <a:p>
            <a:pPr lvl="0" fontAlgn="base">
              <a:spcBef>
                <a:spcPct val="0"/>
              </a:spcBef>
              <a:spcAft>
                <a:spcPct val="0"/>
              </a:spcAft>
              <a:defRPr/>
            </a:pPr>
            <a:r>
              <a:rPr lang="tr-TR" dirty="0">
                <a:solidFill>
                  <a:srgbClr val="1F497D"/>
                </a:solidFill>
              </a:rPr>
              <a:t>Reel Sektör Ar-Ge ve Uygulama Dairesi</a:t>
            </a:r>
          </a:p>
        </p:txBody>
      </p:sp>
    </p:spTree>
    <p:extLst>
      <p:ext uri="{BB962C8B-B14F-4D97-AF65-F5344CB8AC3E}">
        <p14:creationId xmlns:p14="http://schemas.microsoft.com/office/powerpoint/2010/main" val="346889591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39552" y="1556792"/>
            <a:ext cx="8117097" cy="4752528"/>
          </a:xfrm>
        </p:spPr>
        <p:txBody>
          <a:bodyPr>
            <a:normAutofit/>
          </a:bodyPr>
          <a:lstStyle/>
          <a:p>
            <a:pPr>
              <a:spcBef>
                <a:spcPts val="600"/>
              </a:spcBef>
              <a:spcAft>
                <a:spcPts val="600"/>
              </a:spcAft>
            </a:pPr>
            <a:r>
              <a:rPr lang="tr-TR" sz="2400" dirty="0" err="1">
                <a:latin typeface="Arial" panose="020B0604020202020204" pitchFamily="34" charset="0"/>
                <a:cs typeface="Arial" panose="020B0604020202020204" pitchFamily="34" charset="0"/>
              </a:rPr>
              <a:t>Kronometraj</a:t>
            </a:r>
            <a:r>
              <a:rPr lang="tr-TR" sz="2400" dirty="0">
                <a:latin typeface="Arial" panose="020B0604020202020204" pitchFamily="34" charset="0"/>
                <a:cs typeface="Arial" panose="020B0604020202020204" pitchFamily="34" charset="0"/>
              </a:rPr>
              <a:t> yöntemi </a:t>
            </a:r>
          </a:p>
          <a:p>
            <a:pPr>
              <a:spcBef>
                <a:spcPts val="600"/>
              </a:spcBef>
              <a:spcAft>
                <a:spcPts val="600"/>
              </a:spcAft>
            </a:pPr>
            <a:r>
              <a:rPr lang="tr-TR" sz="2400" dirty="0">
                <a:latin typeface="Arial" panose="020B0604020202020204" pitchFamily="34" charset="0"/>
                <a:cs typeface="Arial" panose="020B0604020202020204" pitchFamily="34" charset="0"/>
              </a:rPr>
              <a:t>Seri üretim  yöntemi - yeterli makine ve işçi ile bant sistemi veya tezgah grubu varsa-</a:t>
            </a:r>
          </a:p>
          <a:p>
            <a:pPr>
              <a:spcBef>
                <a:spcPts val="600"/>
              </a:spcBef>
              <a:spcAft>
                <a:spcPts val="600"/>
              </a:spcAft>
            </a:pPr>
            <a:r>
              <a:rPr lang="tr-TR" sz="2400" dirty="0">
                <a:latin typeface="Arial" panose="020B0604020202020204" pitchFamily="34" charset="0"/>
                <a:cs typeface="Arial" panose="020B0604020202020204" pitchFamily="34" charset="0"/>
              </a:rPr>
              <a:t>Kimyasal madde üretiminde reaksiyon süresi </a:t>
            </a:r>
          </a:p>
          <a:p>
            <a:pPr>
              <a:spcBef>
                <a:spcPts val="600"/>
              </a:spcBef>
              <a:spcAft>
                <a:spcPts val="600"/>
              </a:spcAft>
            </a:pPr>
            <a:r>
              <a:rPr lang="tr-TR" sz="2400" dirty="0">
                <a:latin typeface="Arial" panose="020B0604020202020204" pitchFamily="34" charset="0"/>
                <a:cs typeface="Arial" panose="020B0604020202020204" pitchFamily="34" charset="0"/>
              </a:rPr>
              <a:t>Adam-Saat yöntemi</a:t>
            </a:r>
          </a:p>
          <a:p>
            <a:pPr>
              <a:spcBef>
                <a:spcPts val="600"/>
              </a:spcBef>
              <a:spcAft>
                <a:spcPts val="600"/>
              </a:spcAft>
            </a:pPr>
            <a:r>
              <a:rPr lang="tr-TR" sz="2400" dirty="0">
                <a:latin typeface="Arial" panose="020B0604020202020204" pitchFamily="34" charset="0"/>
                <a:cs typeface="Arial" panose="020B0604020202020204" pitchFamily="34" charset="0"/>
              </a:rPr>
              <a:t>Son yılın varsa son üç yılın fiili üretim miktarına göre  gelişme payı fiili üretimin % 25’ini geçmemelidir.</a:t>
            </a:r>
          </a:p>
        </p:txBody>
      </p:sp>
      <p:sp>
        <p:nvSpPr>
          <p:cNvPr id="5" name="Metin kutusu 4"/>
          <p:cNvSpPr txBox="1"/>
          <p:nvPr/>
        </p:nvSpPr>
        <p:spPr>
          <a:xfrm>
            <a:off x="4598100" y="0"/>
            <a:ext cx="3796617" cy="369332"/>
          </a:xfrm>
          <a:prstGeom prst="rect">
            <a:avLst/>
          </a:prstGeom>
          <a:noFill/>
        </p:spPr>
        <p:txBody>
          <a:bodyPr wrap="none" rtlCol="0">
            <a:spAutoFit/>
          </a:bodyPr>
          <a:lstStyle/>
          <a:p>
            <a:pPr lvl="0" fontAlgn="base">
              <a:spcBef>
                <a:spcPct val="0"/>
              </a:spcBef>
              <a:spcAft>
                <a:spcPct val="0"/>
              </a:spcAft>
              <a:defRPr/>
            </a:pPr>
            <a:r>
              <a:rPr lang="tr-TR" dirty="0">
                <a:solidFill>
                  <a:srgbClr val="1F497D"/>
                </a:solidFill>
              </a:rPr>
              <a:t>Reel Sektör Ar-Ge ve Uygulama Dairesi</a:t>
            </a:r>
          </a:p>
        </p:txBody>
      </p:sp>
      <p:sp>
        <p:nvSpPr>
          <p:cNvPr id="7" name="Başlık 1">
            <a:extLst>
              <a:ext uri="{FF2B5EF4-FFF2-40B4-BE49-F238E27FC236}">
                <a16:creationId xmlns:a16="http://schemas.microsoft.com/office/drawing/2014/main" id="{68BEF795-866B-43CD-9888-1B6306B02DF9}"/>
              </a:ext>
            </a:extLst>
          </p:cNvPr>
          <p:cNvSpPr>
            <a:spLocks noGrp="1"/>
          </p:cNvSpPr>
          <p:nvPr>
            <p:ph type="title"/>
          </p:nvPr>
        </p:nvSpPr>
        <p:spPr>
          <a:xfrm>
            <a:off x="467544" y="620688"/>
            <a:ext cx="5832648" cy="648072"/>
          </a:xfrm>
        </p:spPr>
        <p:txBody>
          <a:bodyPr>
            <a:normAutofit/>
          </a:bodyPr>
          <a:lstStyle/>
          <a:p>
            <a:r>
              <a:rPr lang="tr-TR" sz="3200" b="1" dirty="0">
                <a:solidFill>
                  <a:srgbClr val="1F497D"/>
                </a:solidFill>
                <a:latin typeface="Arial" panose="020B0604020202020204" pitchFamily="34" charset="0"/>
                <a:cs typeface="Arial" panose="020B0604020202020204" pitchFamily="34" charset="0"/>
              </a:rPr>
              <a:t>Kapasite Tespit Yöntemleri-2</a:t>
            </a:r>
            <a:endParaRPr lang="tr-TR"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133059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39552" y="1484784"/>
            <a:ext cx="8136904" cy="4752528"/>
          </a:xfrm>
        </p:spPr>
        <p:txBody>
          <a:bodyPr>
            <a:normAutofit/>
          </a:bodyPr>
          <a:lstStyle/>
          <a:p>
            <a:pPr>
              <a:spcBef>
                <a:spcPts val="600"/>
              </a:spcBef>
              <a:spcAft>
                <a:spcPts val="600"/>
              </a:spcAft>
            </a:pPr>
            <a:r>
              <a:rPr lang="tr-TR" sz="2400" dirty="0">
                <a:latin typeface="Arial" panose="020B0604020202020204" pitchFamily="34" charset="0"/>
                <a:cs typeface="Arial" panose="020B0604020202020204" pitchFamily="34" charset="0"/>
              </a:rPr>
              <a:t>Aynı çatı altında birden fazla firma var ise muhasebe ve işçi kayıtları farklı olacak  ortak kullanılan makine teçhizat olmamalı.</a:t>
            </a:r>
          </a:p>
          <a:p>
            <a:pPr>
              <a:spcBef>
                <a:spcPts val="600"/>
              </a:spcBef>
              <a:spcAft>
                <a:spcPts val="600"/>
              </a:spcAft>
            </a:pPr>
            <a:r>
              <a:rPr lang="tr-TR" sz="2400" dirty="0">
                <a:latin typeface="Arial" panose="020B0604020202020204" pitchFamily="34" charset="0"/>
                <a:cs typeface="Arial" panose="020B0604020202020204" pitchFamily="34" charset="0"/>
              </a:rPr>
              <a:t>Aynı firmanın çalışma alanı içerisindeki farklı işyerlerine ayrı ayrı kapasite raporu düzenlenir</a:t>
            </a:r>
          </a:p>
          <a:p>
            <a:pPr>
              <a:spcBef>
                <a:spcPts val="600"/>
              </a:spcBef>
              <a:spcAft>
                <a:spcPts val="600"/>
              </a:spcAft>
            </a:pPr>
            <a:r>
              <a:rPr lang="tr-TR" sz="2400" dirty="0">
                <a:latin typeface="Arial" panose="020B0604020202020204" pitchFamily="34" charset="0"/>
                <a:cs typeface="Arial" panose="020B0604020202020204" pitchFamily="34" charset="0"/>
              </a:rPr>
              <a:t>Aynı üretimi tamamlayan farklı işyerleri varsa tek raporda birleştirilebilir</a:t>
            </a:r>
          </a:p>
          <a:p>
            <a:pPr>
              <a:spcBef>
                <a:spcPts val="600"/>
              </a:spcBef>
              <a:spcAft>
                <a:spcPts val="600"/>
              </a:spcAft>
            </a:pPr>
            <a:r>
              <a:rPr lang="tr-TR" sz="2400" dirty="0">
                <a:latin typeface="Arial" panose="020B0604020202020204" pitchFamily="34" charset="0"/>
                <a:cs typeface="Arial" panose="020B0604020202020204" pitchFamily="34" charset="0"/>
              </a:rPr>
              <a:t>Tamamı kiralık makine ve taşeron sözleşmesi ile işçi çalıştıran  firmalara  kapasite raporu düzenlenmez</a:t>
            </a:r>
          </a:p>
        </p:txBody>
      </p:sp>
      <p:sp>
        <p:nvSpPr>
          <p:cNvPr id="6" name="Metin kutusu 5"/>
          <p:cNvSpPr txBox="1"/>
          <p:nvPr/>
        </p:nvSpPr>
        <p:spPr>
          <a:xfrm>
            <a:off x="4346029" y="0"/>
            <a:ext cx="4032448" cy="369332"/>
          </a:xfrm>
          <a:prstGeom prst="rect">
            <a:avLst/>
          </a:prstGeom>
          <a:noFill/>
          <a:effectLst>
            <a:outerShdw blurRad="50800" dist="38100" algn="l" rotWithShape="0">
              <a:prstClr val="black">
                <a:alpha val="40000"/>
              </a:prstClr>
            </a:outerShdw>
          </a:effectLst>
        </p:spPr>
        <p:txBody>
          <a:bodyPr wrap="square" rtlCol="0">
            <a:spAutoFit/>
          </a:bodyPr>
          <a:lstStyle/>
          <a:p>
            <a:pPr fontAlgn="base">
              <a:spcBef>
                <a:spcPct val="0"/>
              </a:spcBef>
              <a:spcAft>
                <a:spcPct val="0"/>
              </a:spcAft>
              <a:defRPr/>
            </a:pPr>
            <a:r>
              <a:rPr lang="tr-TR" dirty="0">
                <a:solidFill>
                  <a:schemeClr val="tx2"/>
                </a:solidFill>
              </a:rPr>
              <a:t>Reel Sektör Ar-Ge ve Uygulama Dairesi</a:t>
            </a:r>
          </a:p>
        </p:txBody>
      </p:sp>
      <p:sp>
        <p:nvSpPr>
          <p:cNvPr id="8" name="Başlık 1">
            <a:extLst>
              <a:ext uri="{FF2B5EF4-FFF2-40B4-BE49-F238E27FC236}">
                <a16:creationId xmlns:a16="http://schemas.microsoft.com/office/drawing/2014/main" id="{A77410F2-B765-450F-84B8-A76D3E2C665F}"/>
              </a:ext>
            </a:extLst>
          </p:cNvPr>
          <p:cNvSpPr>
            <a:spLocks noGrp="1"/>
          </p:cNvSpPr>
          <p:nvPr>
            <p:ph type="title"/>
          </p:nvPr>
        </p:nvSpPr>
        <p:spPr>
          <a:xfrm>
            <a:off x="467544" y="620688"/>
            <a:ext cx="5832648" cy="648072"/>
          </a:xfrm>
        </p:spPr>
        <p:txBody>
          <a:bodyPr>
            <a:normAutofit/>
          </a:bodyPr>
          <a:lstStyle/>
          <a:p>
            <a:r>
              <a:rPr lang="tr-TR" sz="3200" b="1" dirty="0">
                <a:solidFill>
                  <a:srgbClr val="1F497D"/>
                </a:solidFill>
                <a:latin typeface="Arial" panose="020B0604020202020204" pitchFamily="34" charset="0"/>
                <a:cs typeface="Arial" panose="020B0604020202020204" pitchFamily="34" charset="0"/>
              </a:rPr>
              <a:t>Dikkat Edilecek Hususlar</a:t>
            </a:r>
            <a:endParaRPr lang="tr-TR"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1902616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67544" y="620688"/>
            <a:ext cx="8229600" cy="576064"/>
          </a:xfrm>
        </p:spPr>
        <p:txBody>
          <a:bodyPr>
            <a:normAutofit fontScale="90000"/>
          </a:bodyPr>
          <a:lstStyle/>
          <a:p>
            <a:r>
              <a:rPr lang="tr-TR" sz="2400" b="1" dirty="0">
                <a:latin typeface="Arial" panose="020B0604020202020204" pitchFamily="34" charset="0"/>
                <a:cs typeface="Arial" panose="020B0604020202020204" pitchFamily="34" charset="0"/>
              </a:rPr>
              <a:t/>
            </a:r>
            <a:br>
              <a:rPr lang="tr-TR" sz="2400" b="1" dirty="0">
                <a:latin typeface="Arial" panose="020B0604020202020204" pitchFamily="34" charset="0"/>
                <a:cs typeface="Arial" panose="020B0604020202020204" pitchFamily="34" charset="0"/>
              </a:rPr>
            </a:br>
            <a:r>
              <a:rPr lang="tr-TR" sz="3600" b="1" dirty="0">
                <a:latin typeface="Arial" panose="020B0604020202020204" pitchFamily="34" charset="0"/>
                <a:cs typeface="Arial" panose="020B0604020202020204" pitchFamily="34" charset="0"/>
              </a:rPr>
              <a:t>Kapasite Raporlarının Geçerlilik Süresi</a:t>
            </a:r>
            <a:r>
              <a:rPr lang="tr-TR" sz="2400" dirty="0">
                <a:latin typeface="Arial" panose="020B0604020202020204" pitchFamily="34" charset="0"/>
                <a:cs typeface="Arial" panose="020B0604020202020204" pitchFamily="34" charset="0"/>
              </a:rPr>
              <a:t/>
            </a:r>
            <a:br>
              <a:rPr lang="tr-TR" sz="2400" dirty="0">
                <a:latin typeface="Arial" panose="020B0604020202020204" pitchFamily="34" charset="0"/>
                <a:cs typeface="Arial" panose="020B0604020202020204" pitchFamily="34" charset="0"/>
              </a:rPr>
            </a:br>
            <a:endParaRPr lang="tr-TR" sz="2400" dirty="0">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a:xfrm>
            <a:off x="467544" y="1196752"/>
            <a:ext cx="8229600" cy="5390059"/>
          </a:xfrm>
        </p:spPr>
        <p:txBody>
          <a:bodyPr>
            <a:normAutofit/>
          </a:bodyPr>
          <a:lstStyle/>
          <a:p>
            <a:pPr>
              <a:lnSpc>
                <a:spcPct val="150000"/>
              </a:lnSpc>
              <a:spcBef>
                <a:spcPts val="600"/>
              </a:spcBef>
              <a:spcAft>
                <a:spcPts val="600"/>
              </a:spcAft>
            </a:pPr>
            <a:r>
              <a:rPr lang="tr-TR" sz="2400" dirty="0">
                <a:latin typeface="Arial" panose="020B0604020202020204" pitchFamily="34" charset="0"/>
                <a:cs typeface="Arial" panose="020B0604020202020204" pitchFamily="34" charset="0"/>
              </a:rPr>
              <a:t>Kapasite raporlarının geçerlilik süresi iki yıldır </a:t>
            </a:r>
          </a:p>
          <a:p>
            <a:pPr>
              <a:lnSpc>
                <a:spcPct val="150000"/>
              </a:lnSpc>
              <a:spcBef>
                <a:spcPts val="600"/>
              </a:spcBef>
              <a:spcAft>
                <a:spcPts val="600"/>
              </a:spcAft>
            </a:pPr>
            <a:r>
              <a:rPr lang="tr-TR" sz="2400" dirty="0">
                <a:latin typeface="Arial" panose="020B0604020202020204" pitchFamily="34" charset="0"/>
                <a:cs typeface="Arial" panose="020B0604020202020204" pitchFamily="34" charset="0"/>
              </a:rPr>
              <a:t>Belirlenen sektörler için geçerlilik süresi ise bir yıldır </a:t>
            </a:r>
          </a:p>
          <a:p>
            <a:pPr>
              <a:lnSpc>
                <a:spcPct val="150000"/>
              </a:lnSpc>
              <a:spcBef>
                <a:spcPts val="600"/>
              </a:spcBef>
              <a:spcAft>
                <a:spcPts val="600"/>
              </a:spcAft>
            </a:pPr>
            <a:r>
              <a:rPr lang="tr-TR" sz="2400" dirty="0">
                <a:latin typeface="Arial" panose="020B0604020202020204" pitchFamily="34" charset="0"/>
                <a:cs typeface="Arial" panose="020B0604020202020204" pitchFamily="34" charset="0"/>
              </a:rPr>
              <a:t>Kiralanmış makinelerin kira başlangıç ve bitiş tarihleri ile kimden/hangi firmadan kiralandığı tablo 1’in altına yazılır. Makine kira sözleşmesinin bitiş tarihi iki yıldan az ise kira bitiş tarihi geçerlilik süresi olarak esas alınır.</a:t>
            </a:r>
          </a:p>
          <a:p>
            <a:pPr>
              <a:lnSpc>
                <a:spcPct val="150000"/>
              </a:lnSpc>
              <a:spcBef>
                <a:spcPts val="600"/>
              </a:spcBef>
              <a:spcAft>
                <a:spcPts val="600"/>
              </a:spcAft>
            </a:pPr>
            <a:r>
              <a:rPr lang="tr-TR" sz="2400" dirty="0">
                <a:latin typeface="Arial" panose="020B0604020202020204" pitchFamily="34" charset="0"/>
                <a:cs typeface="Arial" panose="020B0604020202020204" pitchFamily="34" charset="0"/>
              </a:rPr>
              <a:t>Finansal Kiralama (Leasing) da 2 yıl süre verilir.</a:t>
            </a:r>
          </a:p>
        </p:txBody>
      </p:sp>
      <p:sp>
        <p:nvSpPr>
          <p:cNvPr id="5" name="Metin kutusu 4"/>
          <p:cNvSpPr txBox="1"/>
          <p:nvPr/>
        </p:nvSpPr>
        <p:spPr>
          <a:xfrm>
            <a:off x="4577354" y="18519"/>
            <a:ext cx="4392488" cy="369332"/>
          </a:xfrm>
          <a:prstGeom prst="rect">
            <a:avLst/>
          </a:prstGeom>
          <a:noFill/>
        </p:spPr>
        <p:txBody>
          <a:bodyPr wrap="square" rtlCol="0">
            <a:spAutoFit/>
          </a:bodyPr>
          <a:lstStyle/>
          <a:p>
            <a:pPr lvl="0" fontAlgn="base">
              <a:spcBef>
                <a:spcPct val="0"/>
              </a:spcBef>
              <a:spcAft>
                <a:spcPct val="0"/>
              </a:spcAft>
              <a:defRPr/>
            </a:pPr>
            <a:r>
              <a:rPr lang="tr-TR" dirty="0">
                <a:solidFill>
                  <a:srgbClr val="1F497D"/>
                </a:solidFill>
              </a:rPr>
              <a:t>Reel Sektör Ar-Ge ve Uygulama Dairesi</a:t>
            </a:r>
          </a:p>
        </p:txBody>
      </p:sp>
    </p:spTree>
    <p:extLst>
      <p:ext uri="{BB962C8B-B14F-4D97-AF65-F5344CB8AC3E}">
        <p14:creationId xmlns:p14="http://schemas.microsoft.com/office/powerpoint/2010/main" val="20315232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539552" y="770818"/>
            <a:ext cx="8157592" cy="713966"/>
          </a:xfrm>
        </p:spPr>
        <p:txBody>
          <a:bodyPr>
            <a:normAutofit fontScale="90000"/>
          </a:bodyPr>
          <a:lstStyle/>
          <a:p>
            <a:pPr>
              <a:lnSpc>
                <a:spcPct val="115000"/>
              </a:lnSpc>
              <a:spcAft>
                <a:spcPts val="1000"/>
              </a:spcAft>
            </a:pPr>
            <a:r>
              <a:rPr lang="tr-TR" sz="2400" b="1" dirty="0">
                <a:latin typeface="Arial" panose="020B0604020202020204" pitchFamily="34" charset="0"/>
                <a:cs typeface="Arial" panose="020B0604020202020204" pitchFamily="34" charset="0"/>
              </a:rPr>
              <a:t/>
            </a:r>
            <a:br>
              <a:rPr lang="tr-TR" sz="2400" b="1" dirty="0">
                <a:latin typeface="Arial" panose="020B0604020202020204" pitchFamily="34" charset="0"/>
                <a:cs typeface="Arial" panose="020B0604020202020204" pitchFamily="34" charset="0"/>
              </a:rPr>
            </a:br>
            <a:r>
              <a:rPr lang="tr-TR" b="1" dirty="0">
                <a:latin typeface="Arial" panose="020B0604020202020204" pitchFamily="34" charset="0"/>
                <a:cs typeface="Arial" panose="020B0604020202020204" pitchFamily="34" charset="0"/>
              </a:rPr>
              <a:t>Değişiklik İşlemleri</a:t>
            </a:r>
            <a:r>
              <a:rPr lang="tr-TR" sz="2400" dirty="0">
                <a:latin typeface="Arial" panose="020B0604020202020204" pitchFamily="34" charset="0"/>
                <a:cs typeface="Arial" panose="020B0604020202020204" pitchFamily="34" charset="0"/>
              </a:rPr>
              <a:t/>
            </a:r>
            <a:br>
              <a:rPr lang="tr-TR" sz="2400" dirty="0">
                <a:latin typeface="Arial" panose="020B0604020202020204" pitchFamily="34" charset="0"/>
                <a:cs typeface="Arial" panose="020B0604020202020204" pitchFamily="34" charset="0"/>
              </a:rPr>
            </a:br>
            <a:endParaRPr lang="tr-TR" sz="2400" dirty="0">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a:xfrm>
            <a:off x="539552" y="1467941"/>
            <a:ext cx="8157592" cy="4841379"/>
          </a:xfrm>
        </p:spPr>
        <p:txBody>
          <a:bodyPr>
            <a:normAutofit fontScale="92500" lnSpcReduction="20000"/>
          </a:bodyPr>
          <a:lstStyle/>
          <a:p>
            <a:pPr>
              <a:lnSpc>
                <a:spcPct val="150000"/>
              </a:lnSpc>
              <a:spcBef>
                <a:spcPts val="600"/>
              </a:spcBef>
              <a:spcAft>
                <a:spcPts val="600"/>
              </a:spcAft>
            </a:pPr>
            <a:r>
              <a:rPr lang="tr-TR" sz="2400" dirty="0">
                <a:latin typeface="Arial" panose="020B0604020202020204" pitchFamily="34" charset="0"/>
                <a:cs typeface="Arial" panose="020B0604020202020204" pitchFamily="34" charset="0"/>
              </a:rPr>
              <a:t>Kapasite raporunda yer alan firma bilgilerinde meydana gelen değişiklik işlemleri Odalardan gelen talep üzerine TOBB tarafından kapasite raporuna işlenir.</a:t>
            </a:r>
          </a:p>
          <a:p>
            <a:pPr marL="0" indent="0">
              <a:lnSpc>
                <a:spcPct val="150000"/>
              </a:lnSpc>
              <a:spcBef>
                <a:spcPts val="600"/>
              </a:spcBef>
              <a:spcAft>
                <a:spcPts val="600"/>
              </a:spcAft>
              <a:buNone/>
            </a:pPr>
            <a:r>
              <a:rPr lang="tr-TR" sz="2400" dirty="0">
                <a:latin typeface="Arial" panose="020B0604020202020204" pitchFamily="34" charset="0"/>
                <a:cs typeface="Arial" panose="020B0604020202020204" pitchFamily="34" charset="0"/>
              </a:rPr>
              <a:t>Aşağıdaki durumlarda değişiklik işlemi yapılmaz ve kapasite raporu yenilenir</a:t>
            </a:r>
          </a:p>
          <a:p>
            <a:pPr>
              <a:lnSpc>
                <a:spcPct val="150000"/>
              </a:lnSpc>
              <a:spcBef>
                <a:spcPts val="600"/>
              </a:spcBef>
              <a:spcAft>
                <a:spcPts val="600"/>
              </a:spcAft>
            </a:pPr>
            <a:r>
              <a:rPr lang="tr-TR" sz="2400" dirty="0">
                <a:latin typeface="Arial" panose="020B0604020202020204" pitchFamily="34" charset="0"/>
                <a:cs typeface="Arial" panose="020B0604020202020204" pitchFamily="34" charset="0"/>
              </a:rPr>
              <a:t>Kapasite hesaplarını etkileyen  makine ve teçhizat ilavesi ve/veya azaltılması,</a:t>
            </a:r>
          </a:p>
          <a:p>
            <a:pPr>
              <a:lnSpc>
                <a:spcPct val="150000"/>
              </a:lnSpc>
              <a:spcBef>
                <a:spcPts val="600"/>
              </a:spcBef>
              <a:spcAft>
                <a:spcPts val="600"/>
              </a:spcAft>
            </a:pPr>
            <a:r>
              <a:rPr lang="tr-TR" sz="2400" dirty="0">
                <a:latin typeface="Arial" panose="020B0604020202020204" pitchFamily="34" charset="0"/>
                <a:cs typeface="Arial" panose="020B0604020202020204" pitchFamily="34" charset="0"/>
              </a:rPr>
              <a:t>Üretim değişikliği yeni üretim ilavesi veya çıkartılması, </a:t>
            </a:r>
          </a:p>
          <a:p>
            <a:pPr>
              <a:lnSpc>
                <a:spcPct val="150000"/>
              </a:lnSpc>
              <a:spcBef>
                <a:spcPts val="600"/>
              </a:spcBef>
              <a:spcAft>
                <a:spcPts val="600"/>
              </a:spcAft>
            </a:pPr>
            <a:r>
              <a:rPr lang="tr-TR" sz="2400" dirty="0">
                <a:latin typeface="Arial" panose="020B0604020202020204" pitchFamily="34" charset="0"/>
                <a:cs typeface="Arial" panose="020B0604020202020204" pitchFamily="34" charset="0"/>
              </a:rPr>
              <a:t>Eksper değişikliği,</a:t>
            </a:r>
          </a:p>
        </p:txBody>
      </p:sp>
      <p:sp>
        <p:nvSpPr>
          <p:cNvPr id="6" name="Metin kutusu 5"/>
          <p:cNvSpPr txBox="1"/>
          <p:nvPr/>
        </p:nvSpPr>
        <p:spPr>
          <a:xfrm>
            <a:off x="4346029" y="0"/>
            <a:ext cx="4032448" cy="369332"/>
          </a:xfrm>
          <a:prstGeom prst="rect">
            <a:avLst/>
          </a:prstGeom>
          <a:noFill/>
          <a:effectLst>
            <a:outerShdw blurRad="50800" dist="38100" algn="l" rotWithShape="0">
              <a:prstClr val="black">
                <a:alpha val="40000"/>
              </a:prstClr>
            </a:outerShdw>
          </a:effectLst>
        </p:spPr>
        <p:txBody>
          <a:bodyPr wrap="square" rtlCol="0">
            <a:spAutoFit/>
          </a:bodyPr>
          <a:lstStyle/>
          <a:p>
            <a:pPr fontAlgn="base">
              <a:spcBef>
                <a:spcPct val="0"/>
              </a:spcBef>
              <a:spcAft>
                <a:spcPct val="0"/>
              </a:spcAft>
              <a:defRPr/>
            </a:pPr>
            <a:r>
              <a:rPr lang="tr-TR" dirty="0">
                <a:solidFill>
                  <a:schemeClr val="tx2"/>
                </a:solidFill>
              </a:rPr>
              <a:t>Reel Sektör Ar-Ge ve Uygulama Dairesi</a:t>
            </a:r>
          </a:p>
        </p:txBody>
      </p:sp>
    </p:spTree>
    <p:extLst>
      <p:ext uri="{BB962C8B-B14F-4D97-AF65-F5344CB8AC3E}">
        <p14:creationId xmlns:p14="http://schemas.microsoft.com/office/powerpoint/2010/main" val="220418968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899592" y="589330"/>
            <a:ext cx="4896544" cy="679430"/>
          </a:xfrm>
        </p:spPr>
        <p:txBody>
          <a:bodyPr>
            <a:normAutofit fontScale="90000"/>
          </a:bodyPr>
          <a:lstStyle/>
          <a:p>
            <a:pPr>
              <a:lnSpc>
                <a:spcPct val="115000"/>
              </a:lnSpc>
              <a:spcAft>
                <a:spcPts val="1000"/>
              </a:spcAft>
            </a:pPr>
            <a:r>
              <a:rPr lang="tr-TR" sz="2400" b="1" dirty="0">
                <a:latin typeface="Arial" panose="020B0604020202020204" pitchFamily="34" charset="0"/>
                <a:ea typeface="Calibri"/>
                <a:cs typeface="Arial" panose="020B0604020202020204" pitchFamily="34" charset="0"/>
              </a:rPr>
              <a:t/>
            </a:r>
            <a:br>
              <a:rPr lang="tr-TR" sz="2400" b="1" dirty="0">
                <a:latin typeface="Arial" panose="020B0604020202020204" pitchFamily="34" charset="0"/>
                <a:ea typeface="Calibri"/>
                <a:cs typeface="Arial" panose="020B0604020202020204" pitchFamily="34" charset="0"/>
              </a:rPr>
            </a:br>
            <a:r>
              <a:rPr lang="tr-TR" sz="2400" b="1" dirty="0">
                <a:latin typeface="Arial" panose="020B0604020202020204" pitchFamily="34" charset="0"/>
                <a:ea typeface="Calibri"/>
                <a:cs typeface="Arial" panose="020B0604020202020204" pitchFamily="34" charset="0"/>
              </a:rPr>
              <a:t/>
            </a:r>
            <a:br>
              <a:rPr lang="tr-TR" sz="2400" b="1" dirty="0">
                <a:latin typeface="Arial" panose="020B0604020202020204" pitchFamily="34" charset="0"/>
                <a:ea typeface="Calibri"/>
                <a:cs typeface="Arial" panose="020B0604020202020204" pitchFamily="34" charset="0"/>
              </a:rPr>
            </a:br>
            <a:r>
              <a:rPr lang="tr-TR" sz="3600" b="1" dirty="0">
                <a:latin typeface="Arial" panose="020B0604020202020204" pitchFamily="34" charset="0"/>
                <a:cs typeface="Arial" panose="020B0604020202020204" pitchFamily="34" charset="0"/>
              </a:rPr>
              <a:t>İptal İşlemleri-1</a:t>
            </a:r>
            <a:r>
              <a:rPr lang="tr-TR" sz="2400" dirty="0">
                <a:latin typeface="Arial" panose="020B0604020202020204" pitchFamily="34" charset="0"/>
                <a:cs typeface="Arial" panose="020B0604020202020204" pitchFamily="34" charset="0"/>
              </a:rPr>
              <a:t/>
            </a:r>
            <a:br>
              <a:rPr lang="tr-TR" sz="2400" dirty="0">
                <a:latin typeface="Arial" panose="020B0604020202020204" pitchFamily="34" charset="0"/>
                <a:cs typeface="Arial" panose="020B0604020202020204" pitchFamily="34" charset="0"/>
              </a:rPr>
            </a:br>
            <a:r>
              <a:rPr lang="tr-TR" sz="2400" dirty="0">
                <a:latin typeface="Arial" panose="020B0604020202020204" pitchFamily="34" charset="0"/>
                <a:ea typeface="Calibri"/>
                <a:cs typeface="Arial" panose="020B0604020202020204" pitchFamily="34" charset="0"/>
              </a:rPr>
              <a:t/>
            </a:r>
            <a:br>
              <a:rPr lang="tr-TR" sz="2400" dirty="0">
                <a:latin typeface="Arial" panose="020B0604020202020204" pitchFamily="34" charset="0"/>
                <a:ea typeface="Calibri"/>
                <a:cs typeface="Arial" panose="020B0604020202020204" pitchFamily="34" charset="0"/>
              </a:rPr>
            </a:br>
            <a:endParaRPr lang="tr-TR" sz="2400" dirty="0">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a:xfrm>
            <a:off x="467544" y="1391409"/>
            <a:ext cx="8064896" cy="4989919"/>
          </a:xfrm>
        </p:spPr>
        <p:txBody>
          <a:bodyPr>
            <a:normAutofit fontScale="25000" lnSpcReduction="20000"/>
          </a:bodyPr>
          <a:lstStyle/>
          <a:p>
            <a:pPr>
              <a:lnSpc>
                <a:spcPct val="120000"/>
              </a:lnSpc>
              <a:spcBef>
                <a:spcPts val="600"/>
              </a:spcBef>
              <a:spcAft>
                <a:spcPts val="600"/>
              </a:spcAft>
            </a:pPr>
            <a:r>
              <a:rPr lang="tr-TR" sz="9600" dirty="0">
                <a:latin typeface="Arial" panose="020B0604020202020204" pitchFamily="34" charset="0"/>
                <a:cs typeface="Arial" panose="020B0604020202020204" pitchFamily="34" charset="0"/>
              </a:rPr>
              <a:t>İşyerinin devir edilmesi kısmen veya tamamen kiraya verilmesi</a:t>
            </a:r>
          </a:p>
          <a:p>
            <a:pPr>
              <a:lnSpc>
                <a:spcPct val="160000"/>
              </a:lnSpc>
              <a:spcBef>
                <a:spcPts val="600"/>
              </a:spcBef>
              <a:spcAft>
                <a:spcPts val="600"/>
              </a:spcAft>
            </a:pPr>
            <a:r>
              <a:rPr lang="tr-TR" sz="9600" dirty="0">
                <a:latin typeface="Arial" panose="020B0604020202020204" pitchFamily="34" charset="0"/>
                <a:cs typeface="Arial" panose="020B0604020202020204" pitchFamily="34" charset="0"/>
              </a:rPr>
              <a:t>Sanayicilik ve üreticilik vasfını kaybetmesi</a:t>
            </a:r>
          </a:p>
          <a:p>
            <a:pPr>
              <a:lnSpc>
                <a:spcPct val="160000"/>
              </a:lnSpc>
              <a:spcBef>
                <a:spcPts val="600"/>
              </a:spcBef>
              <a:spcAft>
                <a:spcPts val="600"/>
              </a:spcAft>
            </a:pPr>
            <a:r>
              <a:rPr lang="tr-TR" sz="9600" dirty="0">
                <a:latin typeface="Arial" panose="020B0604020202020204" pitchFamily="34" charset="0"/>
                <a:cs typeface="Arial" panose="020B0604020202020204" pitchFamily="34" charset="0"/>
              </a:rPr>
              <a:t>İşyerinin devamlı kapalı olduğunun odaca tespit edilmesi</a:t>
            </a:r>
          </a:p>
          <a:p>
            <a:pPr>
              <a:lnSpc>
                <a:spcPct val="160000"/>
              </a:lnSpc>
              <a:spcBef>
                <a:spcPts val="600"/>
              </a:spcBef>
              <a:spcAft>
                <a:spcPts val="600"/>
              </a:spcAft>
            </a:pPr>
            <a:r>
              <a:rPr lang="tr-TR" sz="9600" dirty="0">
                <a:latin typeface="Arial" panose="020B0604020202020204" pitchFamily="34" charset="0"/>
                <a:cs typeface="Arial" panose="020B0604020202020204" pitchFamily="34" charset="0"/>
              </a:rPr>
              <a:t>Kuruluşun feshi veya iflas etmesi</a:t>
            </a:r>
          </a:p>
          <a:p>
            <a:pPr>
              <a:lnSpc>
                <a:spcPct val="160000"/>
              </a:lnSpc>
              <a:spcBef>
                <a:spcPts val="600"/>
              </a:spcBef>
              <a:spcAft>
                <a:spcPts val="600"/>
              </a:spcAft>
            </a:pPr>
            <a:r>
              <a:rPr lang="tr-TR" sz="9600" dirty="0">
                <a:latin typeface="Arial" panose="020B0604020202020204" pitchFamily="34" charset="0"/>
                <a:cs typeface="Arial" panose="020B0604020202020204" pitchFamily="34" charset="0"/>
              </a:rPr>
              <a:t>Şahıs firmalarında firma sahibinin vefatı</a:t>
            </a:r>
          </a:p>
          <a:p>
            <a:pPr>
              <a:lnSpc>
                <a:spcPct val="160000"/>
              </a:lnSpc>
              <a:spcBef>
                <a:spcPts val="600"/>
              </a:spcBef>
              <a:spcAft>
                <a:spcPts val="600"/>
              </a:spcAft>
            </a:pPr>
            <a:r>
              <a:rPr lang="tr-TR" sz="9600" dirty="0">
                <a:latin typeface="Arial" panose="020B0604020202020204" pitchFamily="34" charset="0"/>
                <a:cs typeface="Arial" panose="020B0604020202020204" pitchFamily="34" charset="0"/>
              </a:rPr>
              <a:t>Herhangi bir nedenle firma kaydının odaca silinmesi</a:t>
            </a:r>
          </a:p>
          <a:p>
            <a:pPr>
              <a:spcAft>
                <a:spcPts val="1200"/>
              </a:spcAft>
              <a:buFont typeface="Wingdings" panose="05000000000000000000" pitchFamily="2" charset="2"/>
              <a:buChar char="ü"/>
            </a:pPr>
            <a:endParaRPr lang="tr-TR" sz="2400" dirty="0">
              <a:latin typeface="Arial" panose="020B0604020202020204" pitchFamily="34" charset="0"/>
              <a:cs typeface="Arial" panose="020B0604020202020204" pitchFamily="34" charset="0"/>
            </a:endParaRPr>
          </a:p>
        </p:txBody>
      </p:sp>
      <p:sp>
        <p:nvSpPr>
          <p:cNvPr id="6" name="Metin kutusu 5"/>
          <p:cNvSpPr txBox="1"/>
          <p:nvPr/>
        </p:nvSpPr>
        <p:spPr>
          <a:xfrm>
            <a:off x="4346029" y="0"/>
            <a:ext cx="4032448" cy="369332"/>
          </a:xfrm>
          <a:prstGeom prst="rect">
            <a:avLst/>
          </a:prstGeom>
          <a:noFill/>
          <a:effectLst>
            <a:outerShdw blurRad="50800" dist="38100" algn="l" rotWithShape="0">
              <a:prstClr val="black">
                <a:alpha val="40000"/>
              </a:prstClr>
            </a:outerShdw>
          </a:effectLst>
        </p:spPr>
        <p:txBody>
          <a:bodyPr wrap="square" rtlCol="0">
            <a:spAutoFit/>
          </a:bodyPr>
          <a:lstStyle/>
          <a:p>
            <a:pPr fontAlgn="base">
              <a:spcBef>
                <a:spcPct val="0"/>
              </a:spcBef>
              <a:spcAft>
                <a:spcPct val="0"/>
              </a:spcAft>
              <a:defRPr/>
            </a:pPr>
            <a:r>
              <a:rPr lang="tr-TR" dirty="0">
                <a:solidFill>
                  <a:schemeClr val="tx2"/>
                </a:solidFill>
              </a:rPr>
              <a:t>Reel Sektör Ar-Ge ve Uygulama Dairesi</a:t>
            </a:r>
          </a:p>
        </p:txBody>
      </p:sp>
    </p:spTree>
    <p:extLst>
      <p:ext uri="{BB962C8B-B14F-4D97-AF65-F5344CB8AC3E}">
        <p14:creationId xmlns:p14="http://schemas.microsoft.com/office/powerpoint/2010/main" val="387908781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683568" y="589330"/>
            <a:ext cx="5472608" cy="679430"/>
          </a:xfrm>
        </p:spPr>
        <p:txBody>
          <a:bodyPr>
            <a:noAutofit/>
          </a:bodyPr>
          <a:lstStyle/>
          <a:p>
            <a:pPr>
              <a:lnSpc>
                <a:spcPct val="115000"/>
              </a:lnSpc>
              <a:spcAft>
                <a:spcPts val="1000"/>
              </a:spcAft>
            </a:pPr>
            <a:r>
              <a:rPr lang="tr-TR" sz="3200" b="1" dirty="0">
                <a:latin typeface="Arial" panose="020B0604020202020204" pitchFamily="34" charset="0"/>
                <a:cs typeface="Arial" panose="020B0604020202020204" pitchFamily="34" charset="0"/>
              </a:rPr>
              <a:t>İptal İşlemleri-2</a:t>
            </a:r>
            <a:endParaRPr lang="tr-TR" sz="3200" dirty="0">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a:xfrm>
            <a:off x="539552" y="1340768"/>
            <a:ext cx="8208912" cy="5246043"/>
          </a:xfrm>
        </p:spPr>
        <p:txBody>
          <a:bodyPr>
            <a:normAutofit fontScale="92500"/>
          </a:bodyPr>
          <a:lstStyle/>
          <a:p>
            <a:pPr>
              <a:lnSpc>
                <a:spcPct val="150000"/>
              </a:lnSpc>
              <a:spcBef>
                <a:spcPts val="600"/>
              </a:spcBef>
              <a:spcAft>
                <a:spcPts val="600"/>
              </a:spcAft>
            </a:pPr>
            <a:r>
              <a:rPr lang="tr-TR" sz="2400" dirty="0">
                <a:latin typeface="Arial" panose="020B0604020202020204" pitchFamily="34" charset="0"/>
                <a:cs typeface="Arial" panose="020B0604020202020204" pitchFamily="34" charset="0"/>
              </a:rPr>
              <a:t>Merkezini başka yere taşıması (rapor yenilenir)</a:t>
            </a:r>
          </a:p>
          <a:p>
            <a:pPr>
              <a:lnSpc>
                <a:spcPct val="150000"/>
              </a:lnSpc>
              <a:spcBef>
                <a:spcPts val="600"/>
              </a:spcBef>
              <a:spcAft>
                <a:spcPts val="600"/>
              </a:spcAft>
            </a:pPr>
            <a:r>
              <a:rPr lang="tr-TR" sz="2400" dirty="0">
                <a:latin typeface="Arial" panose="020B0604020202020204" pitchFamily="34" charset="0"/>
                <a:cs typeface="Arial" panose="020B0604020202020204" pitchFamily="34" charset="0"/>
              </a:rPr>
              <a:t>Mevcut işyeri adresinde yeni şube açması </a:t>
            </a:r>
          </a:p>
          <a:p>
            <a:pPr>
              <a:lnSpc>
                <a:spcPct val="150000"/>
              </a:lnSpc>
              <a:spcBef>
                <a:spcPts val="600"/>
              </a:spcBef>
              <a:spcAft>
                <a:spcPts val="600"/>
              </a:spcAft>
            </a:pPr>
            <a:r>
              <a:rPr lang="tr-TR" sz="2400" dirty="0">
                <a:latin typeface="Arial" panose="020B0604020202020204" pitchFamily="34" charset="0"/>
                <a:cs typeface="Arial" panose="020B0604020202020204" pitchFamily="34" charset="0"/>
              </a:rPr>
              <a:t>Şube kaydını sildirerek aynı adrese merkezini taşıması</a:t>
            </a:r>
          </a:p>
          <a:p>
            <a:pPr>
              <a:lnSpc>
                <a:spcPct val="150000"/>
              </a:lnSpc>
              <a:spcBef>
                <a:spcPts val="600"/>
              </a:spcBef>
              <a:spcAft>
                <a:spcPts val="600"/>
              </a:spcAft>
            </a:pPr>
            <a:r>
              <a:rPr lang="tr-TR" sz="2400" dirty="0">
                <a:latin typeface="Arial" panose="020B0604020202020204" pitchFamily="34" charset="0"/>
                <a:cs typeface="Arial" panose="020B0604020202020204" pitchFamily="34" charset="0"/>
              </a:rPr>
              <a:t>Şube veya merkez adına  kapasite raporu tekrar düzenlenir</a:t>
            </a:r>
          </a:p>
          <a:p>
            <a:pPr lvl="0">
              <a:lnSpc>
                <a:spcPct val="160000"/>
              </a:lnSpc>
              <a:spcBef>
                <a:spcPts val="600"/>
              </a:spcBef>
              <a:spcAft>
                <a:spcPts val="600"/>
              </a:spcAft>
            </a:pPr>
            <a:r>
              <a:rPr lang="tr-TR" sz="2400" dirty="0">
                <a:solidFill>
                  <a:prstClr val="black"/>
                </a:solidFill>
                <a:latin typeface="Arial" panose="020B0604020202020204" pitchFamily="34" charset="0"/>
                <a:cs typeface="Arial" panose="020B0604020202020204" pitchFamily="34" charset="0"/>
              </a:rPr>
              <a:t>Firmanın faaliyet konusunu değiştirmesi</a:t>
            </a:r>
          </a:p>
          <a:p>
            <a:pPr>
              <a:lnSpc>
                <a:spcPct val="160000"/>
              </a:lnSpc>
              <a:spcBef>
                <a:spcPts val="600"/>
              </a:spcBef>
              <a:spcAft>
                <a:spcPts val="600"/>
              </a:spcAft>
            </a:pPr>
            <a:r>
              <a:rPr lang="tr-TR" sz="2400" dirty="0">
                <a:solidFill>
                  <a:prstClr val="black"/>
                </a:solidFill>
                <a:latin typeface="Arial" panose="020B0604020202020204" pitchFamily="34" charset="0"/>
                <a:cs typeface="Arial" panose="020B0604020202020204" pitchFamily="34" charset="0"/>
              </a:rPr>
              <a:t>İşyerini başka bir odanın çalışma alanına nakletmesi</a:t>
            </a:r>
          </a:p>
          <a:p>
            <a:pPr>
              <a:lnSpc>
                <a:spcPct val="160000"/>
              </a:lnSpc>
              <a:spcBef>
                <a:spcPts val="600"/>
              </a:spcBef>
              <a:spcAft>
                <a:spcPts val="600"/>
              </a:spcAft>
            </a:pPr>
            <a:r>
              <a:rPr lang="tr-TR" sz="2400" dirty="0">
                <a:latin typeface="Arial" panose="020B0604020202020204" pitchFamily="34" charset="0"/>
                <a:cs typeface="Arial" panose="020B0604020202020204" pitchFamily="34" charset="0"/>
              </a:rPr>
              <a:t>İşyerinin başka bir adrese taşınması </a:t>
            </a:r>
            <a:endParaRPr lang="tr-TR" sz="2400" dirty="0">
              <a:solidFill>
                <a:prstClr val="black"/>
              </a:solidFill>
              <a:latin typeface="Arial" panose="020B0604020202020204" pitchFamily="34" charset="0"/>
              <a:cs typeface="Arial" panose="020B0604020202020204" pitchFamily="34" charset="0"/>
            </a:endParaRPr>
          </a:p>
          <a:p>
            <a:pPr>
              <a:lnSpc>
                <a:spcPct val="150000"/>
              </a:lnSpc>
              <a:spcBef>
                <a:spcPts val="600"/>
              </a:spcBef>
              <a:spcAft>
                <a:spcPts val="600"/>
              </a:spcAft>
            </a:pPr>
            <a:endParaRPr lang="tr-TR" sz="2400" dirty="0">
              <a:latin typeface="Arial" panose="020B0604020202020204" pitchFamily="34" charset="0"/>
              <a:cs typeface="Arial" panose="020B0604020202020204" pitchFamily="34" charset="0"/>
            </a:endParaRPr>
          </a:p>
        </p:txBody>
      </p:sp>
      <p:sp>
        <p:nvSpPr>
          <p:cNvPr id="6" name="Metin kutusu 5"/>
          <p:cNvSpPr txBox="1"/>
          <p:nvPr/>
        </p:nvSpPr>
        <p:spPr>
          <a:xfrm>
            <a:off x="4346029" y="0"/>
            <a:ext cx="4032448" cy="369332"/>
          </a:xfrm>
          <a:prstGeom prst="rect">
            <a:avLst/>
          </a:prstGeom>
          <a:noFill/>
          <a:effectLst>
            <a:outerShdw blurRad="50800" dist="38100" algn="l" rotWithShape="0">
              <a:prstClr val="black">
                <a:alpha val="40000"/>
              </a:prstClr>
            </a:outerShdw>
          </a:effectLst>
        </p:spPr>
        <p:txBody>
          <a:bodyPr wrap="square" rtlCol="0">
            <a:spAutoFit/>
          </a:bodyPr>
          <a:lstStyle/>
          <a:p>
            <a:pPr fontAlgn="base">
              <a:spcBef>
                <a:spcPct val="0"/>
              </a:spcBef>
              <a:spcAft>
                <a:spcPct val="0"/>
              </a:spcAft>
              <a:defRPr/>
            </a:pPr>
            <a:r>
              <a:rPr lang="tr-TR" dirty="0">
                <a:solidFill>
                  <a:schemeClr val="tx2"/>
                </a:solidFill>
              </a:rPr>
              <a:t>Reel Sektör Ar-Ge ve Uygulama Dairesi</a:t>
            </a:r>
          </a:p>
        </p:txBody>
      </p:sp>
    </p:spTree>
    <p:extLst>
      <p:ext uri="{BB962C8B-B14F-4D97-AF65-F5344CB8AC3E}">
        <p14:creationId xmlns:p14="http://schemas.microsoft.com/office/powerpoint/2010/main" val="399711036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28FBAF2-FA46-5981-C1E1-7FB62E765CE3}"/>
            </a:ext>
          </a:extLst>
        </p:cNvPr>
        <p:cNvGrpSpPr/>
        <p:nvPr/>
      </p:nvGrpSpPr>
      <p:grpSpPr>
        <a:xfrm>
          <a:off x="0" y="0"/>
          <a:ext cx="0" cy="0"/>
          <a:chOff x="0" y="0"/>
          <a:chExt cx="0" cy="0"/>
        </a:xfrm>
      </p:grpSpPr>
      <p:sp>
        <p:nvSpPr>
          <p:cNvPr id="2" name="Başlık 1">
            <a:extLst>
              <a:ext uri="{FF2B5EF4-FFF2-40B4-BE49-F238E27FC236}">
                <a16:creationId xmlns:a16="http://schemas.microsoft.com/office/drawing/2014/main" id="{835EEC7A-B30E-E9A1-5E60-6938509C0CAE}"/>
              </a:ext>
            </a:extLst>
          </p:cNvPr>
          <p:cNvSpPr>
            <a:spLocks noGrp="1"/>
          </p:cNvSpPr>
          <p:nvPr>
            <p:ph type="title"/>
          </p:nvPr>
        </p:nvSpPr>
        <p:spPr>
          <a:xfrm>
            <a:off x="683568" y="589330"/>
            <a:ext cx="5472608" cy="679430"/>
          </a:xfrm>
        </p:spPr>
        <p:txBody>
          <a:bodyPr>
            <a:noAutofit/>
          </a:bodyPr>
          <a:lstStyle/>
          <a:p>
            <a:pPr>
              <a:lnSpc>
                <a:spcPct val="115000"/>
              </a:lnSpc>
              <a:spcAft>
                <a:spcPts val="1000"/>
              </a:spcAft>
            </a:pPr>
            <a:r>
              <a:rPr lang="tr-TR" sz="3200" b="1" dirty="0">
                <a:latin typeface="Arial" panose="020B0604020202020204" pitchFamily="34" charset="0"/>
                <a:cs typeface="Arial" panose="020B0604020202020204" pitchFamily="34" charset="0"/>
              </a:rPr>
              <a:t>İptal İşlemleri-3</a:t>
            </a:r>
            <a:endParaRPr lang="tr-TR" sz="3200" dirty="0">
              <a:latin typeface="Arial" panose="020B0604020202020204" pitchFamily="34" charset="0"/>
              <a:cs typeface="Arial" panose="020B0604020202020204" pitchFamily="34" charset="0"/>
            </a:endParaRPr>
          </a:p>
        </p:txBody>
      </p:sp>
      <p:sp>
        <p:nvSpPr>
          <p:cNvPr id="3" name="İçerik Yer Tutucusu 2">
            <a:extLst>
              <a:ext uri="{FF2B5EF4-FFF2-40B4-BE49-F238E27FC236}">
                <a16:creationId xmlns:a16="http://schemas.microsoft.com/office/drawing/2014/main" id="{29483C74-E453-587F-55A4-1640E75341C0}"/>
              </a:ext>
            </a:extLst>
          </p:cNvPr>
          <p:cNvSpPr>
            <a:spLocks noGrp="1"/>
          </p:cNvSpPr>
          <p:nvPr>
            <p:ph idx="1"/>
          </p:nvPr>
        </p:nvSpPr>
        <p:spPr>
          <a:xfrm>
            <a:off x="539552" y="1340768"/>
            <a:ext cx="8208912" cy="5246043"/>
          </a:xfrm>
        </p:spPr>
        <p:txBody>
          <a:bodyPr>
            <a:normAutofit/>
          </a:bodyPr>
          <a:lstStyle/>
          <a:p>
            <a:pPr>
              <a:lnSpc>
                <a:spcPct val="150000"/>
              </a:lnSpc>
              <a:spcBef>
                <a:spcPts val="600"/>
              </a:spcBef>
              <a:spcAft>
                <a:spcPts val="600"/>
              </a:spcAft>
            </a:pPr>
            <a:r>
              <a:rPr lang="tr-TR" sz="2400" dirty="0">
                <a:latin typeface="Arial" panose="020B0604020202020204" pitchFamily="34" charset="0"/>
                <a:cs typeface="Arial" panose="020B0604020202020204" pitchFamily="34" charset="0"/>
              </a:rPr>
              <a:t>Kiralanan makineler kiralayan firmanın kapasite raporunda varsa kiraya veren firmanın kapasite raporu iptal edilir.</a:t>
            </a:r>
          </a:p>
          <a:p>
            <a:pPr marL="0" indent="0">
              <a:lnSpc>
                <a:spcPct val="150000"/>
              </a:lnSpc>
              <a:spcBef>
                <a:spcPts val="600"/>
              </a:spcBef>
              <a:spcAft>
                <a:spcPts val="600"/>
              </a:spcAft>
              <a:buNone/>
            </a:pPr>
            <a:endParaRPr lang="tr-TR" sz="2400" dirty="0">
              <a:latin typeface="Arial" panose="020B0604020202020204" pitchFamily="34" charset="0"/>
              <a:cs typeface="Arial" panose="020B0604020202020204" pitchFamily="34" charset="0"/>
            </a:endParaRPr>
          </a:p>
        </p:txBody>
      </p:sp>
      <p:sp>
        <p:nvSpPr>
          <p:cNvPr id="6" name="Metin kutusu 5">
            <a:extLst>
              <a:ext uri="{FF2B5EF4-FFF2-40B4-BE49-F238E27FC236}">
                <a16:creationId xmlns:a16="http://schemas.microsoft.com/office/drawing/2014/main" id="{4151547D-F561-D8A1-F4FA-59DEC984C2FB}"/>
              </a:ext>
            </a:extLst>
          </p:cNvPr>
          <p:cNvSpPr txBox="1"/>
          <p:nvPr/>
        </p:nvSpPr>
        <p:spPr>
          <a:xfrm>
            <a:off x="4346029" y="0"/>
            <a:ext cx="4032448" cy="369332"/>
          </a:xfrm>
          <a:prstGeom prst="rect">
            <a:avLst/>
          </a:prstGeom>
          <a:noFill/>
          <a:effectLst>
            <a:outerShdw blurRad="50800" dist="38100" algn="l" rotWithShape="0">
              <a:prstClr val="black">
                <a:alpha val="40000"/>
              </a:prstClr>
            </a:outerShdw>
          </a:effectLst>
        </p:spPr>
        <p:txBody>
          <a:bodyPr wrap="square" rtlCol="0">
            <a:spAutoFit/>
          </a:bodyPr>
          <a:lstStyle/>
          <a:p>
            <a:pPr fontAlgn="base">
              <a:spcBef>
                <a:spcPct val="0"/>
              </a:spcBef>
              <a:spcAft>
                <a:spcPct val="0"/>
              </a:spcAft>
              <a:defRPr/>
            </a:pPr>
            <a:r>
              <a:rPr lang="tr-TR" dirty="0">
                <a:solidFill>
                  <a:schemeClr val="tx2"/>
                </a:solidFill>
              </a:rPr>
              <a:t>Reel Sektör Ar-Ge ve Uygulama Dairesi</a:t>
            </a:r>
          </a:p>
        </p:txBody>
      </p:sp>
    </p:spTree>
    <p:extLst>
      <p:ext uri="{BB962C8B-B14F-4D97-AF65-F5344CB8AC3E}">
        <p14:creationId xmlns:p14="http://schemas.microsoft.com/office/powerpoint/2010/main" val="207634413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115616" y="589330"/>
            <a:ext cx="8020819" cy="1399510"/>
          </a:xfrm>
        </p:spPr>
        <p:txBody>
          <a:bodyPr>
            <a:normAutofit fontScale="90000"/>
          </a:bodyPr>
          <a:lstStyle/>
          <a:p>
            <a:pPr>
              <a:lnSpc>
                <a:spcPct val="115000"/>
              </a:lnSpc>
              <a:spcAft>
                <a:spcPts val="1000"/>
              </a:spcAft>
            </a:pPr>
            <a:r>
              <a:rPr lang="tr-TR" sz="2400" b="1" dirty="0">
                <a:latin typeface="Arial" panose="020B0604020202020204" pitchFamily="34" charset="0"/>
                <a:cs typeface="Arial" panose="020B0604020202020204" pitchFamily="34" charset="0"/>
              </a:rPr>
              <a:t/>
            </a:r>
            <a:br>
              <a:rPr lang="tr-TR" sz="2400" b="1" dirty="0">
                <a:latin typeface="Arial" panose="020B0604020202020204" pitchFamily="34" charset="0"/>
                <a:cs typeface="Arial" panose="020B0604020202020204" pitchFamily="34" charset="0"/>
              </a:rPr>
            </a:br>
            <a:r>
              <a:rPr lang="tr-TR" sz="2400" b="1" dirty="0">
                <a:latin typeface="Arial" panose="020B0604020202020204" pitchFamily="34" charset="0"/>
                <a:cs typeface="Arial" panose="020B0604020202020204" pitchFamily="34" charset="0"/>
              </a:rPr>
              <a:t/>
            </a:r>
            <a:br>
              <a:rPr lang="tr-TR" sz="2400" b="1" dirty="0">
                <a:latin typeface="Arial" panose="020B0604020202020204" pitchFamily="34" charset="0"/>
                <a:cs typeface="Arial" panose="020B0604020202020204" pitchFamily="34" charset="0"/>
              </a:rPr>
            </a:br>
            <a:r>
              <a:rPr lang="tr-TR" sz="3600" b="1" dirty="0">
                <a:latin typeface="Arial" panose="020B0604020202020204" pitchFamily="34" charset="0"/>
                <a:cs typeface="Arial" panose="020B0604020202020204" pitchFamily="34" charset="0"/>
              </a:rPr>
              <a:t>Birlikçe İptal Edilecek </a:t>
            </a:r>
            <a:br>
              <a:rPr lang="tr-TR" sz="3600" b="1" dirty="0">
                <a:latin typeface="Arial" panose="020B0604020202020204" pitchFamily="34" charset="0"/>
                <a:cs typeface="Arial" panose="020B0604020202020204" pitchFamily="34" charset="0"/>
              </a:rPr>
            </a:br>
            <a:r>
              <a:rPr lang="tr-TR" sz="3600" b="1" dirty="0">
                <a:latin typeface="Arial" panose="020B0604020202020204" pitchFamily="34" charset="0"/>
                <a:cs typeface="Arial" panose="020B0604020202020204" pitchFamily="34" charset="0"/>
              </a:rPr>
              <a:t>Kapasite Raporları</a:t>
            </a:r>
            <a:r>
              <a:rPr lang="tr-TR" sz="2400" dirty="0">
                <a:latin typeface="Arial" panose="020B0604020202020204" pitchFamily="34" charset="0"/>
                <a:cs typeface="Arial" panose="020B0604020202020204" pitchFamily="34" charset="0"/>
              </a:rPr>
              <a:t/>
            </a:r>
            <a:br>
              <a:rPr lang="tr-TR" sz="2400" dirty="0">
                <a:latin typeface="Arial" panose="020B0604020202020204" pitchFamily="34" charset="0"/>
                <a:cs typeface="Arial" panose="020B0604020202020204" pitchFamily="34" charset="0"/>
              </a:rPr>
            </a:br>
            <a:endParaRPr lang="tr-TR" sz="2400" dirty="0">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a:xfrm>
            <a:off x="755576" y="2420887"/>
            <a:ext cx="7622901" cy="3744417"/>
          </a:xfrm>
        </p:spPr>
        <p:txBody>
          <a:bodyPr>
            <a:normAutofit/>
          </a:bodyPr>
          <a:lstStyle/>
          <a:p>
            <a:pPr>
              <a:lnSpc>
                <a:spcPct val="150000"/>
              </a:lnSpc>
              <a:spcBef>
                <a:spcPts val="600"/>
              </a:spcBef>
              <a:spcAft>
                <a:spcPts val="600"/>
              </a:spcAft>
            </a:pPr>
            <a:r>
              <a:rPr lang="tr-TR" sz="2400" dirty="0">
                <a:latin typeface="Arial" panose="020B0604020202020204" pitchFamily="34" charset="0"/>
                <a:cs typeface="Arial" panose="020B0604020202020204" pitchFamily="34" charset="0"/>
              </a:rPr>
              <a:t>Yetkili mercilerin göstereceği lüzum üzerine </a:t>
            </a:r>
          </a:p>
          <a:p>
            <a:pPr>
              <a:lnSpc>
                <a:spcPct val="150000"/>
              </a:lnSpc>
              <a:spcBef>
                <a:spcPts val="600"/>
              </a:spcBef>
              <a:spcAft>
                <a:spcPts val="600"/>
              </a:spcAft>
            </a:pPr>
            <a:r>
              <a:rPr lang="tr-TR" sz="2400" dirty="0">
                <a:latin typeface="Arial" panose="020B0604020202020204" pitchFamily="34" charset="0"/>
                <a:cs typeface="Arial" panose="020B0604020202020204" pitchFamily="34" charset="0"/>
              </a:rPr>
              <a:t>veya mahallinde yapılacak tetkik sonucu </a:t>
            </a:r>
          </a:p>
          <a:p>
            <a:pPr>
              <a:lnSpc>
                <a:spcPct val="150000"/>
              </a:lnSpc>
              <a:spcBef>
                <a:spcPts val="600"/>
              </a:spcBef>
              <a:spcAft>
                <a:spcPts val="600"/>
              </a:spcAft>
            </a:pPr>
            <a:r>
              <a:rPr lang="tr-TR" sz="2400" dirty="0">
                <a:latin typeface="Arial" panose="020B0604020202020204" pitchFamily="34" charset="0"/>
                <a:cs typeface="Arial" panose="020B0604020202020204" pitchFamily="34" charset="0"/>
              </a:rPr>
              <a:t>ya da  belirlenen teknik gerekçeler nedeniyle</a:t>
            </a:r>
          </a:p>
          <a:p>
            <a:pPr>
              <a:lnSpc>
                <a:spcPct val="150000"/>
              </a:lnSpc>
              <a:spcBef>
                <a:spcPts val="600"/>
              </a:spcBef>
              <a:spcAft>
                <a:spcPts val="600"/>
              </a:spcAft>
            </a:pPr>
            <a:r>
              <a:rPr lang="tr-TR" sz="2400" dirty="0">
                <a:latin typeface="Arial" panose="020B0604020202020204" pitchFamily="34" charset="0"/>
                <a:cs typeface="Arial" panose="020B0604020202020204" pitchFamily="34" charset="0"/>
              </a:rPr>
              <a:t>Birlikçe resen iptal edilir</a:t>
            </a:r>
          </a:p>
          <a:p>
            <a:pPr marL="0" indent="0">
              <a:buNone/>
            </a:pPr>
            <a:endParaRPr lang="tr-TR" sz="2400" dirty="0">
              <a:latin typeface="Arial" panose="020B0604020202020204" pitchFamily="34" charset="0"/>
              <a:cs typeface="Arial" panose="020B0604020202020204" pitchFamily="34" charset="0"/>
            </a:endParaRPr>
          </a:p>
        </p:txBody>
      </p:sp>
      <p:sp>
        <p:nvSpPr>
          <p:cNvPr id="6" name="Metin kutusu 5"/>
          <p:cNvSpPr txBox="1"/>
          <p:nvPr/>
        </p:nvSpPr>
        <p:spPr>
          <a:xfrm>
            <a:off x="4346029" y="0"/>
            <a:ext cx="4032448" cy="369332"/>
          </a:xfrm>
          <a:prstGeom prst="rect">
            <a:avLst/>
          </a:prstGeom>
          <a:noFill/>
          <a:effectLst>
            <a:outerShdw blurRad="50800" dist="38100" algn="l" rotWithShape="0">
              <a:prstClr val="black">
                <a:alpha val="40000"/>
              </a:prstClr>
            </a:outerShdw>
          </a:effectLst>
        </p:spPr>
        <p:txBody>
          <a:bodyPr wrap="square" rtlCol="0">
            <a:spAutoFit/>
          </a:bodyPr>
          <a:lstStyle/>
          <a:p>
            <a:pPr fontAlgn="base">
              <a:spcBef>
                <a:spcPct val="0"/>
              </a:spcBef>
              <a:spcAft>
                <a:spcPct val="0"/>
              </a:spcAft>
              <a:defRPr/>
            </a:pPr>
            <a:r>
              <a:rPr lang="tr-TR" dirty="0">
                <a:solidFill>
                  <a:schemeClr val="tx2"/>
                </a:solidFill>
              </a:rPr>
              <a:t>Reel Sektör Ar-Ge ve Uygulama Dairesi</a:t>
            </a:r>
          </a:p>
        </p:txBody>
      </p:sp>
    </p:spTree>
    <p:extLst>
      <p:ext uri="{BB962C8B-B14F-4D97-AF65-F5344CB8AC3E}">
        <p14:creationId xmlns:p14="http://schemas.microsoft.com/office/powerpoint/2010/main" val="408457174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67544" y="773996"/>
            <a:ext cx="8229600" cy="854804"/>
          </a:xfrm>
        </p:spPr>
        <p:txBody>
          <a:bodyPr>
            <a:normAutofit fontScale="90000"/>
          </a:bodyPr>
          <a:lstStyle/>
          <a:p>
            <a:pPr>
              <a:lnSpc>
                <a:spcPct val="115000"/>
              </a:lnSpc>
              <a:spcAft>
                <a:spcPts val="1000"/>
              </a:spcAft>
            </a:pPr>
            <a:r>
              <a:rPr lang="tr-TR" sz="2400" b="1" dirty="0">
                <a:latin typeface="Arial" panose="020B0604020202020204" pitchFamily="34" charset="0"/>
                <a:cs typeface="Arial" panose="020B0604020202020204" pitchFamily="34" charset="0"/>
              </a:rPr>
              <a:t/>
            </a:r>
            <a:br>
              <a:rPr lang="tr-TR" sz="2400" b="1" dirty="0">
                <a:latin typeface="Arial" panose="020B0604020202020204" pitchFamily="34" charset="0"/>
                <a:cs typeface="Arial" panose="020B0604020202020204" pitchFamily="34" charset="0"/>
              </a:rPr>
            </a:br>
            <a:r>
              <a:rPr lang="tr-TR" b="1" dirty="0">
                <a:latin typeface="Arial" panose="020B0604020202020204" pitchFamily="34" charset="0"/>
                <a:cs typeface="Arial" panose="020B0604020202020204" pitchFamily="34" charset="0"/>
              </a:rPr>
              <a:t>Kapasite Kriterlerinin Hazırlanması</a:t>
            </a:r>
            <a:r>
              <a:rPr lang="tr-TR" sz="2400" dirty="0">
                <a:latin typeface="Arial" panose="020B0604020202020204" pitchFamily="34" charset="0"/>
                <a:cs typeface="Arial" panose="020B0604020202020204" pitchFamily="34" charset="0"/>
              </a:rPr>
              <a:t/>
            </a:r>
            <a:br>
              <a:rPr lang="tr-TR" sz="2400" dirty="0">
                <a:latin typeface="Arial" panose="020B0604020202020204" pitchFamily="34" charset="0"/>
                <a:cs typeface="Arial" panose="020B0604020202020204" pitchFamily="34" charset="0"/>
              </a:rPr>
            </a:br>
            <a:endParaRPr lang="tr-TR" sz="2400" dirty="0">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a:xfrm>
            <a:off x="467544" y="1628799"/>
            <a:ext cx="8208912" cy="4824537"/>
          </a:xfrm>
        </p:spPr>
        <p:txBody>
          <a:bodyPr>
            <a:normAutofit/>
          </a:bodyPr>
          <a:lstStyle/>
          <a:p>
            <a:pPr>
              <a:lnSpc>
                <a:spcPct val="150000"/>
              </a:lnSpc>
              <a:spcAft>
                <a:spcPts val="1200"/>
              </a:spcAft>
            </a:pPr>
            <a:r>
              <a:rPr lang="tr-TR" sz="2400" dirty="0">
                <a:latin typeface="Arial" panose="020B0604020202020204" pitchFamily="34" charset="0"/>
                <a:cs typeface="Arial" panose="020B0604020202020204" pitchFamily="34" charset="0"/>
              </a:rPr>
              <a:t>Taslak kriterler Odalar veya Birlik tarafından hazırlanır</a:t>
            </a:r>
          </a:p>
          <a:p>
            <a:pPr>
              <a:lnSpc>
                <a:spcPct val="150000"/>
              </a:lnSpc>
              <a:spcAft>
                <a:spcPts val="1200"/>
              </a:spcAft>
            </a:pPr>
            <a:r>
              <a:rPr lang="tr-TR" sz="2400" dirty="0">
                <a:latin typeface="Arial" panose="020B0604020202020204" pitchFamily="34" charset="0"/>
                <a:cs typeface="Arial" panose="020B0604020202020204" pitchFamily="34" charset="0"/>
              </a:rPr>
              <a:t>Odaların ve ilgili sektör meclislerinin görüşü alınır</a:t>
            </a:r>
          </a:p>
          <a:p>
            <a:pPr>
              <a:lnSpc>
                <a:spcPct val="150000"/>
              </a:lnSpc>
              <a:spcAft>
                <a:spcPts val="1200"/>
              </a:spcAft>
            </a:pPr>
            <a:r>
              <a:rPr lang="tr-TR" sz="2400" dirty="0">
                <a:latin typeface="Arial" panose="020B0604020202020204" pitchFamily="34" charset="0"/>
                <a:cs typeface="Arial" panose="020B0604020202020204" pitchFamily="34" charset="0"/>
              </a:rPr>
              <a:t>Birlik Yönetim Kurulu tarafından onaylanır</a:t>
            </a:r>
          </a:p>
          <a:p>
            <a:pPr>
              <a:lnSpc>
                <a:spcPct val="150000"/>
              </a:lnSpc>
              <a:spcAft>
                <a:spcPts val="1200"/>
              </a:spcAft>
            </a:pPr>
            <a:r>
              <a:rPr lang="tr-TR" sz="2400" dirty="0">
                <a:latin typeface="Arial" panose="020B0604020202020204" pitchFamily="34" charset="0"/>
                <a:cs typeface="Arial" panose="020B0604020202020204" pitchFamily="34" charset="0"/>
              </a:rPr>
              <a:t>Kriter değişikliklerinde de aynı yöntem uygulanır </a:t>
            </a:r>
          </a:p>
          <a:p>
            <a:pPr>
              <a:lnSpc>
                <a:spcPct val="150000"/>
              </a:lnSpc>
              <a:spcAft>
                <a:spcPts val="1200"/>
              </a:spcAft>
            </a:pPr>
            <a:r>
              <a:rPr lang="tr-TR" sz="2400" dirty="0">
                <a:latin typeface="Arial" panose="020B0604020202020204" pitchFamily="34" charset="0"/>
                <a:cs typeface="Arial" panose="020B0604020202020204" pitchFamily="34" charset="0"/>
              </a:rPr>
              <a:t>Birliğin web sayfasında yayımlanır</a:t>
            </a:r>
          </a:p>
        </p:txBody>
      </p:sp>
      <p:sp>
        <p:nvSpPr>
          <p:cNvPr id="6" name="Metin kutusu 5"/>
          <p:cNvSpPr txBox="1"/>
          <p:nvPr/>
        </p:nvSpPr>
        <p:spPr>
          <a:xfrm>
            <a:off x="4346029" y="0"/>
            <a:ext cx="4032448" cy="369332"/>
          </a:xfrm>
          <a:prstGeom prst="rect">
            <a:avLst/>
          </a:prstGeom>
          <a:noFill/>
          <a:effectLst>
            <a:outerShdw blurRad="50800" dist="38100" algn="l" rotWithShape="0">
              <a:prstClr val="black">
                <a:alpha val="40000"/>
              </a:prstClr>
            </a:outerShdw>
          </a:effectLst>
        </p:spPr>
        <p:txBody>
          <a:bodyPr wrap="square" rtlCol="0">
            <a:spAutoFit/>
          </a:bodyPr>
          <a:lstStyle/>
          <a:p>
            <a:pPr fontAlgn="base">
              <a:spcBef>
                <a:spcPct val="0"/>
              </a:spcBef>
              <a:spcAft>
                <a:spcPct val="0"/>
              </a:spcAft>
              <a:defRPr/>
            </a:pPr>
            <a:r>
              <a:rPr lang="tr-TR" dirty="0">
                <a:solidFill>
                  <a:schemeClr val="tx2"/>
                </a:solidFill>
              </a:rPr>
              <a:t>Reel Sektör Ar-Ge ve Uygulama Dairesi</a:t>
            </a:r>
          </a:p>
        </p:txBody>
      </p:sp>
    </p:spTree>
    <p:extLst>
      <p:ext uri="{BB962C8B-B14F-4D97-AF65-F5344CB8AC3E}">
        <p14:creationId xmlns:p14="http://schemas.microsoft.com/office/powerpoint/2010/main" val="17659401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899592" y="721460"/>
            <a:ext cx="7272808" cy="576064"/>
          </a:xfrm>
        </p:spPr>
        <p:txBody>
          <a:bodyPr>
            <a:normAutofit fontScale="90000"/>
          </a:bodyPr>
          <a:lstStyle/>
          <a:p>
            <a:pPr>
              <a:lnSpc>
                <a:spcPct val="115000"/>
              </a:lnSpc>
              <a:spcAft>
                <a:spcPts val="1000"/>
              </a:spcAft>
            </a:pPr>
            <a:r>
              <a:rPr lang="tr-TR" sz="2400" b="1" dirty="0">
                <a:latin typeface="Arial" panose="020B0604020202020204" pitchFamily="34" charset="0"/>
                <a:ea typeface="Calibri"/>
                <a:cs typeface="Arial" panose="020B0604020202020204" pitchFamily="34" charset="0"/>
              </a:rPr>
              <a:t/>
            </a:r>
            <a:br>
              <a:rPr lang="tr-TR" sz="2400" b="1" dirty="0">
                <a:latin typeface="Arial" panose="020B0604020202020204" pitchFamily="34" charset="0"/>
                <a:ea typeface="Calibri"/>
                <a:cs typeface="Arial" panose="020B0604020202020204" pitchFamily="34" charset="0"/>
              </a:rPr>
            </a:br>
            <a:r>
              <a:rPr lang="tr-TR" sz="3100" b="1" dirty="0">
                <a:latin typeface="Arial" panose="020B0604020202020204" pitchFamily="34" charset="0"/>
                <a:ea typeface="Calibri"/>
                <a:cs typeface="Arial" panose="020B0604020202020204" pitchFamily="34" charset="0"/>
              </a:rPr>
              <a:t>Odaların Görevleri</a:t>
            </a:r>
            <a:r>
              <a:rPr lang="tr-TR" sz="2400" dirty="0">
                <a:latin typeface="Arial" panose="020B0604020202020204" pitchFamily="34" charset="0"/>
                <a:ea typeface="Calibri"/>
                <a:cs typeface="Arial" panose="020B0604020202020204" pitchFamily="34" charset="0"/>
              </a:rPr>
              <a:t/>
            </a:r>
            <a:br>
              <a:rPr lang="tr-TR" sz="2400" dirty="0">
                <a:latin typeface="Arial" panose="020B0604020202020204" pitchFamily="34" charset="0"/>
                <a:ea typeface="Calibri"/>
                <a:cs typeface="Arial" panose="020B0604020202020204" pitchFamily="34" charset="0"/>
              </a:rPr>
            </a:br>
            <a:endParaRPr lang="tr-TR" sz="2400" dirty="0">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a:xfrm>
            <a:off x="539552" y="1297524"/>
            <a:ext cx="7992888" cy="5058826"/>
          </a:xfrm>
        </p:spPr>
        <p:txBody>
          <a:bodyPr>
            <a:noAutofit/>
          </a:bodyPr>
          <a:lstStyle/>
          <a:p>
            <a:pPr marL="0" lvl="0" indent="0" algn="just">
              <a:spcBef>
                <a:spcPts val="0"/>
              </a:spcBef>
              <a:buNone/>
            </a:pPr>
            <a:r>
              <a:rPr lang="tr-TR" sz="2200" b="1" dirty="0">
                <a:latin typeface="Arial" panose="020B0604020202020204" pitchFamily="34" charset="0"/>
                <a:cs typeface="Arial" panose="020B0604020202020204" pitchFamily="34" charset="0"/>
              </a:rPr>
              <a:t>5174 sayılı Kanun Madde 26</a:t>
            </a:r>
          </a:p>
          <a:p>
            <a:pPr lvl="0" algn="just">
              <a:spcBef>
                <a:spcPts val="0"/>
              </a:spcBef>
            </a:pPr>
            <a:r>
              <a:rPr lang="tr-TR" sz="2200" dirty="0">
                <a:latin typeface="Arial" panose="020B0604020202020204" pitchFamily="34" charset="0"/>
                <a:cs typeface="Arial" panose="020B0604020202020204" pitchFamily="34" charset="0"/>
              </a:rPr>
              <a:t>Ticarî ve sınaî eşya numunelerinin vasıflarının onayı.</a:t>
            </a:r>
          </a:p>
          <a:p>
            <a:pPr lvl="0" algn="just">
              <a:spcBef>
                <a:spcPts val="0"/>
              </a:spcBef>
            </a:pPr>
            <a:r>
              <a:rPr lang="tr-TR" sz="2200" dirty="0">
                <a:latin typeface="Arial" panose="020B0604020202020204" pitchFamily="34" charset="0"/>
                <a:cs typeface="Arial" panose="020B0604020202020204" pitchFamily="34" charset="0"/>
              </a:rPr>
              <a:t>Bilirkişi ve eksper raporları ile kapasite raporları.</a:t>
            </a:r>
          </a:p>
          <a:p>
            <a:pPr lvl="0" algn="just">
              <a:spcBef>
                <a:spcPts val="0"/>
              </a:spcBef>
            </a:pPr>
            <a:r>
              <a:rPr lang="tr-TR" sz="2200" dirty="0">
                <a:latin typeface="Arial" panose="020B0604020202020204" pitchFamily="34" charset="0"/>
                <a:cs typeface="Arial" panose="020B0604020202020204" pitchFamily="34" charset="0"/>
              </a:rPr>
              <a:t>Sınaî ve ticarî mahiyette belgeler.</a:t>
            </a:r>
          </a:p>
          <a:p>
            <a:pPr lvl="0" algn="just">
              <a:spcBef>
                <a:spcPts val="0"/>
              </a:spcBef>
            </a:pPr>
            <a:r>
              <a:rPr lang="tr-TR" sz="2200" dirty="0">
                <a:latin typeface="Arial" panose="020B0604020202020204" pitchFamily="34" charset="0"/>
                <a:cs typeface="Arial" panose="020B0604020202020204" pitchFamily="34" charset="0"/>
              </a:rPr>
              <a:t>Tahsis ve sarfiyat belgeleri.</a:t>
            </a:r>
          </a:p>
          <a:p>
            <a:pPr lvl="0" algn="just">
              <a:spcBef>
                <a:spcPts val="0"/>
              </a:spcBef>
            </a:pPr>
            <a:r>
              <a:rPr lang="tr-TR" sz="2200" dirty="0">
                <a:latin typeface="Arial" panose="020B0604020202020204" pitchFamily="34" charset="0"/>
                <a:cs typeface="Arial" panose="020B0604020202020204" pitchFamily="34" charset="0"/>
              </a:rPr>
              <a:t>Kalite, yeterlik ve numune belgeleri.</a:t>
            </a:r>
          </a:p>
          <a:p>
            <a:pPr lvl="0" algn="just">
              <a:spcBef>
                <a:spcPts val="0"/>
              </a:spcBef>
            </a:pPr>
            <a:r>
              <a:rPr lang="tr-TR" sz="2200" dirty="0">
                <a:latin typeface="Arial" panose="020B0604020202020204" pitchFamily="34" charset="0"/>
                <a:cs typeface="Arial" panose="020B0604020202020204" pitchFamily="34" charset="0"/>
              </a:rPr>
              <a:t>Yerli malı belgeleri.</a:t>
            </a:r>
          </a:p>
          <a:p>
            <a:pPr lvl="0" algn="just">
              <a:spcBef>
                <a:spcPts val="0"/>
              </a:spcBef>
            </a:pPr>
            <a:r>
              <a:rPr lang="tr-TR" sz="2200" dirty="0">
                <a:latin typeface="Arial" panose="020B0604020202020204" pitchFamily="34" charset="0"/>
                <a:cs typeface="Arial" panose="020B0604020202020204" pitchFamily="34" charset="0"/>
              </a:rPr>
              <a:t>2918 sayılı Karayolları Trafik Kanununun 22 </a:t>
            </a:r>
            <a:r>
              <a:rPr lang="tr-TR" sz="2200" dirty="0" err="1">
                <a:latin typeface="Arial" panose="020B0604020202020204" pitchFamily="34" charset="0"/>
                <a:cs typeface="Arial" panose="020B0604020202020204" pitchFamily="34" charset="0"/>
              </a:rPr>
              <a:t>nci</a:t>
            </a:r>
            <a:r>
              <a:rPr lang="tr-TR" sz="2200" dirty="0">
                <a:latin typeface="Arial" panose="020B0604020202020204" pitchFamily="34" charset="0"/>
                <a:cs typeface="Arial" panose="020B0604020202020204" pitchFamily="34" charset="0"/>
              </a:rPr>
              <a:t> maddesi gereğince verilen iş makineleri tescil belgesi.</a:t>
            </a:r>
          </a:p>
          <a:p>
            <a:pPr lvl="0" algn="just">
              <a:spcBef>
                <a:spcPts val="0"/>
              </a:spcBef>
            </a:pPr>
            <a:r>
              <a:rPr lang="tr-TR" sz="2200" dirty="0">
                <a:latin typeface="Arial" panose="020B0604020202020204" pitchFamily="34" charset="0"/>
                <a:cs typeface="Arial" panose="020B0604020202020204" pitchFamily="34" charset="0"/>
              </a:rPr>
              <a:t>TIR karneleri, ATA, A.TR ve EUR.1 dolaşım belgeleri, menşe şahadetnameleri ve EAN -UCC çizgi kod işlemleri, mal ve hizmetlerin uluslararası ticaretindeki beyanname, vesika ve benzeri belgeler.</a:t>
            </a:r>
          </a:p>
          <a:p>
            <a:pPr lvl="0" algn="just">
              <a:spcBef>
                <a:spcPts val="0"/>
              </a:spcBef>
            </a:pPr>
            <a:r>
              <a:rPr lang="tr-TR" sz="2200" dirty="0">
                <a:latin typeface="Arial" panose="020B0604020202020204" pitchFamily="34" charset="0"/>
                <a:cs typeface="Arial" panose="020B0604020202020204" pitchFamily="34" charset="0"/>
              </a:rPr>
              <a:t>Ticarî ve sınaî mahiyette diğer her türlü belge ve bilgiler ile hizmetler. </a:t>
            </a:r>
          </a:p>
        </p:txBody>
      </p:sp>
      <p:sp>
        <p:nvSpPr>
          <p:cNvPr id="6" name="Metin kutusu 5"/>
          <p:cNvSpPr txBox="1"/>
          <p:nvPr/>
        </p:nvSpPr>
        <p:spPr>
          <a:xfrm>
            <a:off x="4346029" y="0"/>
            <a:ext cx="4032448" cy="369332"/>
          </a:xfrm>
          <a:prstGeom prst="rect">
            <a:avLst/>
          </a:prstGeom>
          <a:noFill/>
          <a:effectLst>
            <a:outerShdw blurRad="50800" dist="38100" algn="l" rotWithShape="0">
              <a:prstClr val="black">
                <a:alpha val="40000"/>
              </a:prstClr>
            </a:outerShdw>
          </a:effectLst>
        </p:spPr>
        <p:txBody>
          <a:bodyPr wrap="square" rtlCol="0">
            <a:spAutoFit/>
          </a:bodyPr>
          <a:lstStyle/>
          <a:p>
            <a:pPr fontAlgn="base">
              <a:spcBef>
                <a:spcPct val="0"/>
              </a:spcBef>
              <a:spcAft>
                <a:spcPct val="0"/>
              </a:spcAft>
              <a:defRPr/>
            </a:pPr>
            <a:r>
              <a:rPr lang="tr-TR" dirty="0">
                <a:solidFill>
                  <a:schemeClr val="tx2"/>
                </a:solidFill>
              </a:rPr>
              <a:t>Reel Sektör Ar-Ge ve Uygulama Dairesi</a:t>
            </a:r>
          </a:p>
        </p:txBody>
      </p:sp>
      <p:sp>
        <p:nvSpPr>
          <p:cNvPr id="7" name="Metin kutusu 6"/>
          <p:cNvSpPr txBox="1"/>
          <p:nvPr/>
        </p:nvSpPr>
        <p:spPr>
          <a:xfrm>
            <a:off x="6084168" y="404664"/>
            <a:ext cx="2294309" cy="369332"/>
          </a:xfrm>
          <a:prstGeom prst="rect">
            <a:avLst/>
          </a:prstGeom>
          <a:noFill/>
          <a:effectLst>
            <a:outerShdw blurRad="50800" dist="38100" dir="2700000" algn="tl" rotWithShape="0">
              <a:prstClr val="black">
                <a:alpha val="40000"/>
              </a:prstClr>
            </a:outerShdw>
          </a:effectLst>
        </p:spPr>
        <p:txBody>
          <a:bodyPr wrap="square" rtlCol="0">
            <a:spAutoFit/>
          </a:bodyPr>
          <a:lstStyle/>
          <a:p>
            <a:r>
              <a:rPr lang="tr-TR" dirty="0">
                <a:solidFill>
                  <a:schemeClr val="tx2"/>
                </a:solidFill>
              </a:rPr>
              <a:t>Sanayi Müdürlüğü</a:t>
            </a:r>
          </a:p>
        </p:txBody>
      </p:sp>
    </p:spTree>
    <p:extLst>
      <p:ext uri="{BB962C8B-B14F-4D97-AF65-F5344CB8AC3E}">
        <p14:creationId xmlns:p14="http://schemas.microsoft.com/office/powerpoint/2010/main" val="7978806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Metin kutusu 5"/>
          <p:cNvSpPr txBox="1"/>
          <p:nvPr/>
        </p:nvSpPr>
        <p:spPr>
          <a:xfrm>
            <a:off x="4346029" y="0"/>
            <a:ext cx="4032448" cy="369332"/>
          </a:xfrm>
          <a:prstGeom prst="rect">
            <a:avLst/>
          </a:prstGeom>
          <a:noFill/>
          <a:effectLst>
            <a:outerShdw blurRad="50800" dist="38100" algn="l" rotWithShape="0">
              <a:prstClr val="black">
                <a:alpha val="40000"/>
              </a:prstClr>
            </a:outerShdw>
          </a:effectLst>
        </p:spPr>
        <p:txBody>
          <a:bodyPr wrap="square" rtlCol="0">
            <a:spAutoFit/>
          </a:bodyPr>
          <a:lstStyle/>
          <a:p>
            <a:pPr fontAlgn="base">
              <a:spcBef>
                <a:spcPct val="0"/>
              </a:spcBef>
              <a:spcAft>
                <a:spcPct val="0"/>
              </a:spcAft>
              <a:defRPr/>
            </a:pPr>
            <a:r>
              <a:rPr lang="tr-TR" dirty="0">
                <a:solidFill>
                  <a:schemeClr val="tx2"/>
                </a:solidFill>
              </a:rPr>
              <a:t>Reel Sektör Ar-Ge ve Uygulama Dairesi</a:t>
            </a:r>
          </a:p>
        </p:txBody>
      </p:sp>
      <p:sp>
        <p:nvSpPr>
          <p:cNvPr id="11" name="Metin kutusu 10"/>
          <p:cNvSpPr txBox="1"/>
          <p:nvPr/>
        </p:nvSpPr>
        <p:spPr>
          <a:xfrm>
            <a:off x="107504" y="1027459"/>
            <a:ext cx="8928992" cy="577850"/>
          </a:xfrm>
          <a:prstGeom prst="rect">
            <a:avLst/>
          </a:prstGeom>
          <a:noFill/>
        </p:spPr>
        <p:txBody>
          <a:bodyPr wrap="square" rtlCol="0">
            <a:spAutoFit/>
          </a:bodyPr>
          <a:lstStyle/>
          <a:p>
            <a:pPr lvl="0">
              <a:lnSpc>
                <a:spcPct val="150000"/>
              </a:lnSpc>
              <a:spcBef>
                <a:spcPct val="20000"/>
              </a:spcBef>
              <a:spcAft>
                <a:spcPts val="600"/>
              </a:spcAft>
              <a:buClr>
                <a:srgbClr val="FF0000"/>
              </a:buClr>
              <a:buSzPct val="120000"/>
            </a:pPr>
            <a:r>
              <a:rPr lang="tr-TR" sz="2400" dirty="0">
                <a:latin typeface="Arial" panose="020B0604020202020204" pitchFamily="34" charset="0"/>
                <a:cs typeface="Arial" panose="020B0604020202020204" pitchFamily="34" charset="0"/>
              </a:rPr>
              <a:t> </a:t>
            </a:r>
          </a:p>
        </p:txBody>
      </p:sp>
      <p:graphicFrame>
        <p:nvGraphicFramePr>
          <p:cNvPr id="3" name="Tablo 2"/>
          <p:cNvGraphicFramePr>
            <a:graphicFrameLocks noGrp="1"/>
          </p:cNvGraphicFramePr>
          <p:nvPr>
            <p:extLst>
              <p:ext uri="{D42A27DB-BD31-4B8C-83A1-F6EECF244321}">
                <p14:modId xmlns:p14="http://schemas.microsoft.com/office/powerpoint/2010/main" val="2379251756"/>
              </p:ext>
            </p:extLst>
          </p:nvPr>
        </p:nvGraphicFramePr>
        <p:xfrm>
          <a:off x="611559" y="836721"/>
          <a:ext cx="7992889" cy="5544609"/>
        </p:xfrm>
        <a:graphic>
          <a:graphicData uri="http://schemas.openxmlformats.org/drawingml/2006/table">
            <a:tbl>
              <a:tblPr firstRow="1" firstCol="1" bandRow="1"/>
              <a:tblGrid>
                <a:gridCol w="3828703">
                  <a:extLst>
                    <a:ext uri="{9D8B030D-6E8A-4147-A177-3AD203B41FA5}">
                      <a16:colId xmlns:a16="http://schemas.microsoft.com/office/drawing/2014/main" val="20000"/>
                    </a:ext>
                  </a:extLst>
                </a:gridCol>
                <a:gridCol w="4164186">
                  <a:extLst>
                    <a:ext uri="{9D8B030D-6E8A-4147-A177-3AD203B41FA5}">
                      <a16:colId xmlns:a16="http://schemas.microsoft.com/office/drawing/2014/main" val="20001"/>
                    </a:ext>
                  </a:extLst>
                </a:gridCol>
              </a:tblGrid>
              <a:tr h="309018">
                <a:tc>
                  <a:txBody>
                    <a:bodyPr/>
                    <a:lstStyle/>
                    <a:p>
                      <a:pPr>
                        <a:lnSpc>
                          <a:spcPct val="115000"/>
                        </a:lnSpc>
                        <a:spcAft>
                          <a:spcPts val="0"/>
                        </a:spcAft>
                      </a:pPr>
                      <a:r>
                        <a:rPr lang="tr-TR" sz="1800" b="1" dirty="0">
                          <a:effectLst/>
                          <a:latin typeface="Calibri"/>
                          <a:ea typeface="Calibri"/>
                          <a:cs typeface="Times New Roman"/>
                        </a:rPr>
                        <a:t>ÜRETİM KONUSU HATALI YAZIMLAR</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15000"/>
                        </a:lnSpc>
                        <a:spcAft>
                          <a:spcPts val="0"/>
                        </a:spcAft>
                      </a:pPr>
                      <a:r>
                        <a:rPr lang="tr-TR" sz="1800" b="1" dirty="0">
                          <a:effectLst/>
                          <a:latin typeface="Calibri"/>
                          <a:ea typeface="Calibri"/>
                          <a:cs typeface="Times New Roman"/>
                        </a:rPr>
                        <a:t>DOĞRUSU NE OLMALI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0"/>
                  </a:ext>
                </a:extLst>
              </a:tr>
              <a:tr h="566490">
                <a:tc>
                  <a:txBody>
                    <a:bodyPr/>
                    <a:lstStyle/>
                    <a:p>
                      <a:pPr>
                        <a:lnSpc>
                          <a:spcPct val="115000"/>
                        </a:lnSpc>
                        <a:spcAft>
                          <a:spcPts val="0"/>
                        </a:spcAft>
                      </a:pPr>
                      <a:r>
                        <a:rPr lang="tr-TR" sz="1600" dirty="0">
                          <a:effectLst/>
                          <a:latin typeface="Calibri"/>
                          <a:ea typeface="Calibri"/>
                          <a:cs typeface="Times New Roman"/>
                        </a:rPr>
                        <a:t>İmalatı, satışı, depolanması, ihracatı, ithalatı, ana sözleşmedeki işler</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15000"/>
                        </a:lnSpc>
                        <a:spcAft>
                          <a:spcPts val="0"/>
                        </a:spcAft>
                      </a:pPr>
                      <a:r>
                        <a:rPr lang="tr-TR" sz="1600">
                          <a:effectLst/>
                          <a:latin typeface="Calibri"/>
                          <a:ea typeface="Calibri"/>
                          <a:cs typeface="Times New Roman"/>
                        </a:rPr>
                        <a:t>Sadece ürünün adı yazılacak; Gömlek, Hazır yemek, Kereste,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1"/>
                  </a:ext>
                </a:extLst>
              </a:tr>
              <a:tr h="274653">
                <a:tc>
                  <a:txBody>
                    <a:bodyPr/>
                    <a:lstStyle/>
                    <a:p>
                      <a:pPr>
                        <a:lnSpc>
                          <a:spcPct val="115000"/>
                        </a:lnSpc>
                        <a:spcAft>
                          <a:spcPts val="0"/>
                        </a:spcAft>
                      </a:pPr>
                      <a:r>
                        <a:rPr lang="tr-TR" sz="1600" dirty="0">
                          <a:effectLst/>
                          <a:latin typeface="Calibri"/>
                          <a:ea typeface="Calibri"/>
                          <a:cs typeface="Times New Roman"/>
                        </a:rPr>
                        <a:t>Hazır beton tesisi</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15000"/>
                        </a:lnSpc>
                        <a:spcAft>
                          <a:spcPts val="0"/>
                        </a:spcAft>
                      </a:pPr>
                      <a:r>
                        <a:rPr lang="tr-TR" sz="1600" dirty="0">
                          <a:effectLst/>
                          <a:latin typeface="Calibri"/>
                          <a:ea typeface="Calibri"/>
                          <a:cs typeface="Times New Roman"/>
                        </a:rPr>
                        <a:t>Hazır beton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2"/>
                  </a:ext>
                </a:extLst>
              </a:tr>
              <a:tr h="274653">
                <a:tc>
                  <a:txBody>
                    <a:bodyPr/>
                    <a:lstStyle/>
                    <a:p>
                      <a:pPr>
                        <a:lnSpc>
                          <a:spcPct val="115000"/>
                        </a:lnSpc>
                        <a:spcAft>
                          <a:spcPts val="0"/>
                        </a:spcAft>
                      </a:pPr>
                      <a:r>
                        <a:rPr lang="tr-TR" sz="1600" dirty="0">
                          <a:effectLst/>
                          <a:latin typeface="Calibri"/>
                          <a:ea typeface="Calibri"/>
                          <a:cs typeface="Times New Roman"/>
                        </a:rPr>
                        <a:t>Kum çakıl yıkama tesisi</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15000"/>
                        </a:lnSpc>
                        <a:spcAft>
                          <a:spcPts val="0"/>
                        </a:spcAft>
                      </a:pPr>
                      <a:r>
                        <a:rPr lang="tr-TR" sz="1600" dirty="0">
                          <a:effectLst/>
                          <a:latin typeface="Calibri"/>
                          <a:ea typeface="Calibri"/>
                          <a:cs typeface="Times New Roman"/>
                        </a:rPr>
                        <a:t>Yıkanmış elenmiş kum çakıl</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3"/>
                  </a:ext>
                </a:extLst>
              </a:tr>
              <a:tr h="274653">
                <a:tc>
                  <a:txBody>
                    <a:bodyPr/>
                    <a:lstStyle/>
                    <a:p>
                      <a:pPr>
                        <a:lnSpc>
                          <a:spcPct val="115000"/>
                        </a:lnSpc>
                        <a:spcAft>
                          <a:spcPts val="0"/>
                        </a:spcAft>
                      </a:pPr>
                      <a:r>
                        <a:rPr lang="tr-TR" sz="1600" dirty="0">
                          <a:effectLst/>
                          <a:latin typeface="Calibri"/>
                          <a:ea typeface="Calibri"/>
                          <a:cs typeface="Times New Roman"/>
                        </a:rPr>
                        <a:t>Fındık kırma tesisi</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15000"/>
                        </a:lnSpc>
                        <a:spcAft>
                          <a:spcPts val="0"/>
                        </a:spcAft>
                      </a:pPr>
                      <a:r>
                        <a:rPr lang="tr-TR" sz="1600" dirty="0">
                          <a:effectLst/>
                          <a:latin typeface="Calibri"/>
                          <a:ea typeface="Calibri"/>
                          <a:cs typeface="Times New Roman"/>
                        </a:rPr>
                        <a:t>İç fındık</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4"/>
                  </a:ext>
                </a:extLst>
              </a:tr>
              <a:tr h="274653">
                <a:tc>
                  <a:txBody>
                    <a:bodyPr/>
                    <a:lstStyle/>
                    <a:p>
                      <a:pPr>
                        <a:lnSpc>
                          <a:spcPct val="115000"/>
                        </a:lnSpc>
                        <a:spcAft>
                          <a:spcPts val="0"/>
                        </a:spcAft>
                      </a:pPr>
                      <a:r>
                        <a:rPr lang="tr-TR" sz="1600" dirty="0">
                          <a:effectLst/>
                          <a:latin typeface="Calibri"/>
                          <a:ea typeface="Calibri"/>
                          <a:cs typeface="Times New Roman"/>
                        </a:rPr>
                        <a:t>Boyama işleri</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15000"/>
                        </a:lnSpc>
                        <a:spcAft>
                          <a:spcPts val="0"/>
                        </a:spcAft>
                      </a:pPr>
                      <a:r>
                        <a:rPr lang="tr-TR" sz="1600" dirty="0">
                          <a:effectLst/>
                          <a:latin typeface="Calibri"/>
                          <a:ea typeface="Calibri"/>
                          <a:cs typeface="Times New Roman"/>
                        </a:rPr>
                        <a:t>Boyanmış sac</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5"/>
                  </a:ext>
                </a:extLst>
              </a:tr>
              <a:tr h="274653">
                <a:tc>
                  <a:txBody>
                    <a:bodyPr/>
                    <a:lstStyle/>
                    <a:p>
                      <a:pPr>
                        <a:lnSpc>
                          <a:spcPct val="115000"/>
                        </a:lnSpc>
                        <a:spcAft>
                          <a:spcPts val="0"/>
                        </a:spcAft>
                      </a:pPr>
                      <a:r>
                        <a:rPr lang="tr-TR" sz="1600" dirty="0">
                          <a:effectLst/>
                          <a:latin typeface="Calibri"/>
                          <a:ea typeface="Calibri"/>
                          <a:cs typeface="Times New Roman"/>
                        </a:rPr>
                        <a:t>Ayıklama işleri</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15000"/>
                        </a:lnSpc>
                        <a:spcAft>
                          <a:spcPts val="0"/>
                        </a:spcAft>
                      </a:pPr>
                      <a:r>
                        <a:rPr lang="tr-TR" sz="1600" dirty="0">
                          <a:effectLst/>
                          <a:latin typeface="Calibri"/>
                          <a:ea typeface="Calibri"/>
                          <a:cs typeface="Times New Roman"/>
                        </a:rPr>
                        <a:t>Ayıklanmış kekik</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6"/>
                  </a:ext>
                </a:extLst>
              </a:tr>
              <a:tr h="274653">
                <a:tc>
                  <a:txBody>
                    <a:bodyPr/>
                    <a:lstStyle/>
                    <a:p>
                      <a:pPr>
                        <a:lnSpc>
                          <a:spcPct val="115000"/>
                        </a:lnSpc>
                        <a:spcAft>
                          <a:spcPts val="0"/>
                        </a:spcAft>
                      </a:pPr>
                      <a:r>
                        <a:rPr lang="tr-TR" sz="1600" dirty="0" err="1">
                          <a:effectLst/>
                          <a:latin typeface="Calibri"/>
                          <a:ea typeface="Calibri"/>
                          <a:cs typeface="Times New Roman"/>
                        </a:rPr>
                        <a:t>Ayçekirdeği</a:t>
                      </a:r>
                      <a:r>
                        <a:rPr lang="tr-TR" sz="1600" dirty="0">
                          <a:effectLst/>
                          <a:latin typeface="Calibri"/>
                          <a:ea typeface="Calibri"/>
                          <a:cs typeface="Times New Roman"/>
                        </a:rPr>
                        <a:t> kavrulması</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15000"/>
                        </a:lnSpc>
                        <a:spcAft>
                          <a:spcPts val="0"/>
                        </a:spcAft>
                      </a:pPr>
                      <a:r>
                        <a:rPr lang="tr-TR" sz="1600" dirty="0">
                          <a:effectLst/>
                          <a:latin typeface="Calibri"/>
                          <a:ea typeface="Calibri"/>
                          <a:cs typeface="Times New Roman"/>
                        </a:rPr>
                        <a:t>Kavrulmuş </a:t>
                      </a:r>
                      <a:r>
                        <a:rPr lang="tr-TR" sz="1600" dirty="0" err="1">
                          <a:effectLst/>
                          <a:latin typeface="Calibri"/>
                          <a:ea typeface="Calibri"/>
                          <a:cs typeface="Times New Roman"/>
                        </a:rPr>
                        <a:t>ayçekirdeği</a:t>
                      </a:r>
                      <a:endParaRPr lang="tr-TR"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7"/>
                  </a:ext>
                </a:extLst>
              </a:tr>
              <a:tr h="274653">
                <a:tc>
                  <a:txBody>
                    <a:bodyPr/>
                    <a:lstStyle/>
                    <a:p>
                      <a:pPr>
                        <a:lnSpc>
                          <a:spcPct val="115000"/>
                        </a:lnSpc>
                        <a:spcAft>
                          <a:spcPts val="0"/>
                        </a:spcAft>
                      </a:pPr>
                      <a:r>
                        <a:rPr lang="tr-TR" sz="1600" dirty="0">
                          <a:effectLst/>
                          <a:latin typeface="Calibri"/>
                          <a:ea typeface="Calibri"/>
                          <a:cs typeface="Times New Roman"/>
                        </a:rPr>
                        <a:t>Sac üzerine kaplama</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15000"/>
                        </a:lnSpc>
                        <a:spcAft>
                          <a:spcPts val="0"/>
                        </a:spcAft>
                      </a:pPr>
                      <a:r>
                        <a:rPr lang="tr-TR" sz="1600" dirty="0">
                          <a:effectLst/>
                          <a:latin typeface="Calibri"/>
                          <a:ea typeface="Calibri"/>
                          <a:cs typeface="Times New Roman"/>
                        </a:rPr>
                        <a:t>Kaplanmış sac</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8"/>
                  </a:ext>
                </a:extLst>
              </a:tr>
              <a:tr h="274653">
                <a:tc>
                  <a:txBody>
                    <a:bodyPr/>
                    <a:lstStyle/>
                    <a:p>
                      <a:pPr>
                        <a:lnSpc>
                          <a:spcPct val="115000"/>
                        </a:lnSpc>
                        <a:spcAft>
                          <a:spcPts val="0"/>
                        </a:spcAft>
                      </a:pPr>
                      <a:r>
                        <a:rPr lang="tr-TR" sz="1600" dirty="0">
                          <a:effectLst/>
                          <a:latin typeface="Calibri"/>
                          <a:ea typeface="Calibri"/>
                          <a:cs typeface="Times New Roman"/>
                        </a:rPr>
                        <a:t>Mermer </a:t>
                      </a:r>
                      <a:r>
                        <a:rPr lang="tr-TR" sz="1600" dirty="0" err="1">
                          <a:effectLst/>
                          <a:latin typeface="Calibri"/>
                          <a:ea typeface="Calibri"/>
                          <a:cs typeface="Times New Roman"/>
                        </a:rPr>
                        <a:t>ebatlama</a:t>
                      </a:r>
                      <a:endParaRPr lang="tr-TR"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15000"/>
                        </a:lnSpc>
                        <a:spcAft>
                          <a:spcPts val="0"/>
                        </a:spcAft>
                      </a:pPr>
                      <a:r>
                        <a:rPr lang="tr-TR" sz="1600" dirty="0" err="1">
                          <a:effectLst/>
                          <a:latin typeface="Calibri"/>
                          <a:ea typeface="Calibri"/>
                          <a:cs typeface="Times New Roman"/>
                        </a:rPr>
                        <a:t>Ebatlanmış</a:t>
                      </a:r>
                      <a:r>
                        <a:rPr lang="tr-TR" sz="1600" dirty="0">
                          <a:effectLst/>
                          <a:latin typeface="Calibri"/>
                          <a:ea typeface="Calibri"/>
                          <a:cs typeface="Times New Roman"/>
                        </a:rPr>
                        <a:t> mermer</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9"/>
                  </a:ext>
                </a:extLst>
              </a:tr>
              <a:tr h="274653">
                <a:tc>
                  <a:txBody>
                    <a:bodyPr/>
                    <a:lstStyle/>
                    <a:p>
                      <a:pPr>
                        <a:lnSpc>
                          <a:spcPct val="115000"/>
                        </a:lnSpc>
                        <a:spcAft>
                          <a:spcPts val="0"/>
                        </a:spcAft>
                      </a:pPr>
                      <a:r>
                        <a:rPr lang="tr-TR" sz="1600" dirty="0">
                          <a:effectLst/>
                          <a:latin typeface="Calibri"/>
                          <a:ea typeface="Calibri"/>
                          <a:cs typeface="Times New Roman"/>
                        </a:rPr>
                        <a:t>Mermer işleme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15000"/>
                        </a:lnSpc>
                        <a:spcAft>
                          <a:spcPts val="0"/>
                        </a:spcAft>
                      </a:pPr>
                      <a:r>
                        <a:rPr lang="tr-TR" sz="1600" dirty="0">
                          <a:effectLst/>
                          <a:latin typeface="Calibri"/>
                          <a:ea typeface="Calibri"/>
                          <a:cs typeface="Times New Roman"/>
                        </a:rPr>
                        <a:t>Mermer levha, mermer basamak</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10"/>
                  </a:ext>
                </a:extLst>
              </a:tr>
              <a:tr h="274653">
                <a:tc>
                  <a:txBody>
                    <a:bodyPr/>
                    <a:lstStyle/>
                    <a:p>
                      <a:pPr>
                        <a:lnSpc>
                          <a:spcPct val="115000"/>
                        </a:lnSpc>
                        <a:spcAft>
                          <a:spcPts val="0"/>
                        </a:spcAft>
                      </a:pPr>
                      <a:r>
                        <a:rPr lang="tr-TR" sz="1600" dirty="0">
                          <a:effectLst/>
                          <a:latin typeface="Calibri"/>
                          <a:ea typeface="Calibri"/>
                          <a:cs typeface="Times New Roman"/>
                        </a:rPr>
                        <a:t>Plastik enjeksiyon işleri</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15000"/>
                        </a:lnSpc>
                        <a:spcAft>
                          <a:spcPts val="0"/>
                        </a:spcAft>
                      </a:pPr>
                      <a:r>
                        <a:rPr lang="tr-TR" sz="1600" dirty="0">
                          <a:effectLst/>
                          <a:latin typeface="Calibri"/>
                          <a:ea typeface="Calibri"/>
                          <a:cs typeface="Times New Roman"/>
                        </a:rPr>
                        <a:t>Plastik masa, sandalye, kova</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11"/>
                  </a:ext>
                </a:extLst>
              </a:tr>
              <a:tr h="274653">
                <a:tc>
                  <a:txBody>
                    <a:bodyPr/>
                    <a:lstStyle/>
                    <a:p>
                      <a:pPr>
                        <a:lnSpc>
                          <a:spcPct val="115000"/>
                        </a:lnSpc>
                        <a:spcAft>
                          <a:spcPts val="0"/>
                        </a:spcAft>
                      </a:pPr>
                      <a:r>
                        <a:rPr lang="tr-TR" sz="1600" dirty="0">
                          <a:effectLst/>
                          <a:latin typeface="Calibri"/>
                          <a:ea typeface="Calibri"/>
                          <a:cs typeface="Times New Roman"/>
                        </a:rPr>
                        <a:t>Muhtelif makine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15000"/>
                        </a:lnSpc>
                        <a:spcAft>
                          <a:spcPts val="0"/>
                        </a:spcAft>
                      </a:pPr>
                      <a:r>
                        <a:rPr lang="tr-TR" sz="1600" dirty="0">
                          <a:effectLst/>
                          <a:latin typeface="Calibri"/>
                          <a:ea typeface="Calibri"/>
                          <a:cs typeface="Times New Roman"/>
                        </a:rPr>
                        <a:t>Enjeksiyon makinesi, torna, CNC tezgahı</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12"/>
                  </a:ext>
                </a:extLst>
              </a:tr>
              <a:tr h="274653">
                <a:tc>
                  <a:txBody>
                    <a:bodyPr/>
                    <a:lstStyle/>
                    <a:p>
                      <a:pPr>
                        <a:lnSpc>
                          <a:spcPct val="115000"/>
                        </a:lnSpc>
                        <a:spcAft>
                          <a:spcPts val="0"/>
                        </a:spcAft>
                      </a:pPr>
                      <a:r>
                        <a:rPr lang="tr-TR" sz="1600" dirty="0">
                          <a:effectLst/>
                          <a:latin typeface="Calibri"/>
                          <a:ea typeface="Calibri"/>
                          <a:cs typeface="Times New Roman"/>
                        </a:rPr>
                        <a:t>Matbaa hizmetleri</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15000"/>
                        </a:lnSpc>
                        <a:spcAft>
                          <a:spcPts val="0"/>
                        </a:spcAft>
                      </a:pPr>
                      <a:r>
                        <a:rPr lang="tr-TR" sz="1600" dirty="0">
                          <a:effectLst/>
                          <a:latin typeface="Calibri"/>
                          <a:ea typeface="Calibri"/>
                          <a:cs typeface="Times New Roman"/>
                        </a:rPr>
                        <a:t>Kitap, dergi</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13"/>
                  </a:ext>
                </a:extLst>
              </a:tr>
              <a:tr h="274653">
                <a:tc>
                  <a:txBody>
                    <a:bodyPr/>
                    <a:lstStyle/>
                    <a:p>
                      <a:pPr>
                        <a:lnSpc>
                          <a:spcPct val="115000"/>
                        </a:lnSpc>
                        <a:spcAft>
                          <a:spcPts val="0"/>
                        </a:spcAft>
                      </a:pPr>
                      <a:r>
                        <a:rPr lang="tr-TR" sz="1600" dirty="0">
                          <a:effectLst/>
                          <a:latin typeface="Calibri"/>
                          <a:ea typeface="Calibri"/>
                          <a:cs typeface="Times New Roman"/>
                        </a:rPr>
                        <a:t>Kırmızı biber imalatı</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15000"/>
                        </a:lnSpc>
                        <a:spcAft>
                          <a:spcPts val="0"/>
                        </a:spcAft>
                      </a:pPr>
                      <a:r>
                        <a:rPr lang="tr-TR" sz="1600" dirty="0">
                          <a:effectLst/>
                          <a:latin typeface="Calibri"/>
                          <a:ea typeface="Calibri"/>
                          <a:cs typeface="Times New Roman"/>
                        </a:rPr>
                        <a:t>Pul biber</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14"/>
                  </a:ext>
                </a:extLst>
              </a:tr>
              <a:tr h="274653">
                <a:tc>
                  <a:txBody>
                    <a:bodyPr/>
                    <a:lstStyle/>
                    <a:p>
                      <a:pPr>
                        <a:lnSpc>
                          <a:spcPct val="115000"/>
                        </a:lnSpc>
                        <a:spcAft>
                          <a:spcPts val="0"/>
                        </a:spcAft>
                      </a:pPr>
                      <a:r>
                        <a:rPr lang="tr-TR" sz="1600" dirty="0">
                          <a:effectLst/>
                          <a:latin typeface="Calibri"/>
                          <a:ea typeface="Calibri"/>
                          <a:cs typeface="Times New Roman"/>
                        </a:rPr>
                        <a:t>Pirinç öğütülmesi</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15000"/>
                        </a:lnSpc>
                        <a:spcAft>
                          <a:spcPts val="0"/>
                        </a:spcAft>
                      </a:pPr>
                      <a:r>
                        <a:rPr lang="tr-TR" sz="1600" dirty="0">
                          <a:effectLst/>
                          <a:latin typeface="Calibri"/>
                          <a:ea typeface="Calibri"/>
                          <a:cs typeface="Times New Roman"/>
                        </a:rPr>
                        <a:t>Öğütülmüş pirinç unu</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15"/>
                  </a:ext>
                </a:extLst>
              </a:tr>
              <a:tr h="274653">
                <a:tc>
                  <a:txBody>
                    <a:bodyPr/>
                    <a:lstStyle/>
                    <a:p>
                      <a:pPr>
                        <a:lnSpc>
                          <a:spcPct val="115000"/>
                        </a:lnSpc>
                        <a:spcAft>
                          <a:spcPts val="0"/>
                        </a:spcAft>
                      </a:pPr>
                      <a:r>
                        <a:rPr lang="tr-TR" sz="1600" dirty="0">
                          <a:effectLst/>
                          <a:latin typeface="Calibri"/>
                          <a:ea typeface="Calibri"/>
                          <a:cs typeface="Times New Roman"/>
                        </a:rPr>
                        <a:t>Bakliyat paketleme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15000"/>
                        </a:lnSpc>
                        <a:spcAft>
                          <a:spcPts val="0"/>
                        </a:spcAft>
                      </a:pPr>
                      <a:r>
                        <a:rPr lang="tr-TR" sz="1600" dirty="0">
                          <a:effectLst/>
                          <a:latin typeface="Calibri"/>
                          <a:ea typeface="Calibri"/>
                          <a:cs typeface="Times New Roman"/>
                        </a:rPr>
                        <a:t>Paketlenmiş bakliyat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16"/>
                  </a:ext>
                </a:extLst>
              </a:tr>
              <a:tr h="274653">
                <a:tc>
                  <a:txBody>
                    <a:bodyPr/>
                    <a:lstStyle/>
                    <a:p>
                      <a:pPr>
                        <a:lnSpc>
                          <a:spcPct val="115000"/>
                        </a:lnSpc>
                        <a:spcAft>
                          <a:spcPts val="0"/>
                        </a:spcAft>
                      </a:pPr>
                      <a:r>
                        <a:rPr lang="tr-TR" sz="1600" dirty="0">
                          <a:effectLst/>
                          <a:latin typeface="Calibri"/>
                          <a:ea typeface="Calibri"/>
                          <a:cs typeface="Times New Roman"/>
                        </a:rPr>
                        <a:t>Fırıncılık</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15000"/>
                        </a:lnSpc>
                        <a:spcAft>
                          <a:spcPts val="0"/>
                        </a:spcAft>
                      </a:pPr>
                      <a:r>
                        <a:rPr lang="tr-TR" sz="1600" dirty="0">
                          <a:effectLst/>
                          <a:latin typeface="Calibri"/>
                          <a:ea typeface="Calibri"/>
                          <a:cs typeface="Times New Roman"/>
                        </a:rPr>
                        <a:t>Ekmek, unlu mamuller</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17"/>
                  </a:ext>
                </a:extLst>
              </a:tr>
              <a:tr h="274653">
                <a:tc>
                  <a:txBody>
                    <a:bodyPr/>
                    <a:lstStyle/>
                    <a:p>
                      <a:pPr>
                        <a:lnSpc>
                          <a:spcPct val="115000"/>
                        </a:lnSpc>
                        <a:spcAft>
                          <a:spcPts val="0"/>
                        </a:spcAft>
                      </a:pPr>
                      <a:r>
                        <a:rPr lang="tr-TR" sz="1600" dirty="0">
                          <a:effectLst/>
                          <a:latin typeface="Calibri"/>
                          <a:ea typeface="Calibri"/>
                          <a:cs typeface="Times New Roman"/>
                        </a:rPr>
                        <a:t>Tabldot yemek imalatı</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15000"/>
                        </a:lnSpc>
                        <a:spcAft>
                          <a:spcPts val="0"/>
                        </a:spcAft>
                      </a:pPr>
                      <a:r>
                        <a:rPr lang="tr-TR" sz="1600" dirty="0">
                          <a:effectLst/>
                          <a:latin typeface="Calibri"/>
                          <a:ea typeface="Calibri"/>
                          <a:cs typeface="Times New Roman"/>
                        </a:rPr>
                        <a:t>Hazır yemek</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18"/>
                  </a:ext>
                </a:extLst>
              </a:tr>
            </a:tbl>
          </a:graphicData>
        </a:graphic>
      </p:graphicFrame>
    </p:spTree>
    <p:extLst>
      <p:ext uri="{BB962C8B-B14F-4D97-AF65-F5344CB8AC3E}">
        <p14:creationId xmlns:p14="http://schemas.microsoft.com/office/powerpoint/2010/main" val="118523870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67544" y="692696"/>
            <a:ext cx="8229600" cy="432048"/>
          </a:xfrm>
        </p:spPr>
        <p:txBody>
          <a:bodyPr>
            <a:normAutofit fontScale="90000"/>
          </a:bodyPr>
          <a:lstStyle/>
          <a:p>
            <a:pPr>
              <a:lnSpc>
                <a:spcPct val="115000"/>
              </a:lnSpc>
              <a:spcAft>
                <a:spcPts val="1000"/>
              </a:spcAft>
            </a:pPr>
            <a:r>
              <a:rPr lang="tr-TR" sz="2400" b="1" dirty="0">
                <a:latin typeface="Arial" panose="020B0604020202020204" pitchFamily="34" charset="0"/>
                <a:cs typeface="Arial" panose="020B0604020202020204" pitchFamily="34" charset="0"/>
              </a:rPr>
              <a:t/>
            </a:r>
            <a:br>
              <a:rPr lang="tr-TR" sz="2400" b="1" dirty="0">
                <a:latin typeface="Arial" panose="020B0604020202020204" pitchFamily="34" charset="0"/>
                <a:cs typeface="Arial" panose="020B0604020202020204" pitchFamily="34" charset="0"/>
              </a:rPr>
            </a:br>
            <a:r>
              <a:rPr lang="tr-TR" b="1" dirty="0">
                <a:latin typeface="Arial" panose="020B0604020202020204" pitchFamily="34" charset="0"/>
                <a:cs typeface="Arial" panose="020B0604020202020204" pitchFamily="34" charset="0"/>
              </a:rPr>
              <a:t>Kalite Belgeleri</a:t>
            </a:r>
            <a:r>
              <a:rPr lang="tr-TR" sz="2400" dirty="0">
                <a:latin typeface="Arial" panose="020B0604020202020204" pitchFamily="34" charset="0"/>
                <a:cs typeface="Arial" panose="020B0604020202020204" pitchFamily="34" charset="0"/>
              </a:rPr>
              <a:t/>
            </a:r>
            <a:br>
              <a:rPr lang="tr-TR" sz="2400" dirty="0">
                <a:latin typeface="Arial" panose="020B0604020202020204" pitchFamily="34" charset="0"/>
                <a:cs typeface="Arial" panose="020B0604020202020204" pitchFamily="34" charset="0"/>
              </a:rPr>
            </a:br>
            <a:endParaRPr lang="tr-TR" sz="2400" dirty="0">
              <a:latin typeface="Arial" panose="020B0604020202020204" pitchFamily="34" charset="0"/>
              <a:cs typeface="Arial" panose="020B0604020202020204" pitchFamily="34" charset="0"/>
            </a:endParaRPr>
          </a:p>
        </p:txBody>
      </p:sp>
      <p:sp>
        <p:nvSpPr>
          <p:cNvPr id="6" name="Metin kutusu 5"/>
          <p:cNvSpPr txBox="1"/>
          <p:nvPr/>
        </p:nvSpPr>
        <p:spPr>
          <a:xfrm>
            <a:off x="4346029" y="0"/>
            <a:ext cx="4032448" cy="369332"/>
          </a:xfrm>
          <a:prstGeom prst="rect">
            <a:avLst/>
          </a:prstGeom>
          <a:noFill/>
          <a:effectLst>
            <a:outerShdw blurRad="50800" dist="38100" algn="l" rotWithShape="0">
              <a:prstClr val="black">
                <a:alpha val="40000"/>
              </a:prstClr>
            </a:outerShdw>
          </a:effectLst>
        </p:spPr>
        <p:txBody>
          <a:bodyPr wrap="square" rtlCol="0">
            <a:spAutoFit/>
          </a:bodyPr>
          <a:lstStyle/>
          <a:p>
            <a:pPr fontAlgn="base">
              <a:spcBef>
                <a:spcPct val="0"/>
              </a:spcBef>
              <a:spcAft>
                <a:spcPct val="0"/>
              </a:spcAft>
              <a:defRPr/>
            </a:pPr>
            <a:r>
              <a:rPr lang="tr-TR" dirty="0">
                <a:solidFill>
                  <a:srgbClr val="1F497D"/>
                </a:solidFill>
              </a:rPr>
              <a:t>Reel Sektör Ar-Ge ve Uygulama Dairesi</a:t>
            </a:r>
          </a:p>
        </p:txBody>
      </p:sp>
      <p:sp>
        <p:nvSpPr>
          <p:cNvPr id="11" name="Metin kutusu 10"/>
          <p:cNvSpPr txBox="1"/>
          <p:nvPr/>
        </p:nvSpPr>
        <p:spPr>
          <a:xfrm>
            <a:off x="323529" y="1379539"/>
            <a:ext cx="8054948" cy="4397101"/>
          </a:xfrm>
          <a:prstGeom prst="rect">
            <a:avLst/>
          </a:prstGeom>
          <a:noFill/>
        </p:spPr>
        <p:txBody>
          <a:bodyPr wrap="square" rtlCol="0">
            <a:spAutoFit/>
          </a:bodyPr>
          <a:lstStyle/>
          <a:p>
            <a:pPr marL="457200" indent="-457200" fontAlgn="base">
              <a:lnSpc>
                <a:spcPct val="115000"/>
              </a:lnSpc>
              <a:spcBef>
                <a:spcPct val="20000"/>
              </a:spcBef>
              <a:spcAft>
                <a:spcPts val="1000"/>
              </a:spcAft>
              <a:buClr>
                <a:srgbClr val="FF0000"/>
              </a:buClr>
              <a:buFont typeface="Wingdings" panose="05000000000000000000" pitchFamily="2" charset="2"/>
              <a:buChar char="§"/>
            </a:pPr>
            <a:r>
              <a:rPr lang="tr-TR" sz="3200" dirty="0">
                <a:solidFill>
                  <a:prstClr val="black"/>
                </a:solidFill>
                <a:ea typeface="Calibri"/>
                <a:cs typeface="Times New Roman"/>
              </a:rPr>
              <a:t>ISO 9000 (Kalite Yönetim Sistemi )</a:t>
            </a:r>
            <a:endParaRPr lang="tr-TR" sz="2000" dirty="0">
              <a:solidFill>
                <a:prstClr val="black"/>
              </a:solidFill>
              <a:ea typeface="Calibri"/>
              <a:cs typeface="Times New Roman"/>
            </a:endParaRPr>
          </a:p>
          <a:p>
            <a:pPr marL="457200" indent="-457200" fontAlgn="base">
              <a:lnSpc>
                <a:spcPct val="115000"/>
              </a:lnSpc>
              <a:spcBef>
                <a:spcPct val="20000"/>
              </a:spcBef>
              <a:spcAft>
                <a:spcPts val="1000"/>
              </a:spcAft>
              <a:buClr>
                <a:srgbClr val="FF0000"/>
              </a:buClr>
              <a:buFont typeface="Wingdings" panose="05000000000000000000" pitchFamily="2" charset="2"/>
              <a:buChar char="§"/>
            </a:pPr>
            <a:r>
              <a:rPr lang="tr-TR" sz="3200" dirty="0">
                <a:solidFill>
                  <a:prstClr val="black"/>
                </a:solidFill>
                <a:ea typeface="Calibri"/>
                <a:cs typeface="Times New Roman"/>
              </a:rPr>
              <a:t>ISO 14000 (Çevre Yönetim Sistemi )</a:t>
            </a:r>
            <a:endParaRPr lang="tr-TR" sz="2000" dirty="0">
              <a:solidFill>
                <a:prstClr val="black"/>
              </a:solidFill>
              <a:ea typeface="Calibri"/>
              <a:cs typeface="Times New Roman"/>
            </a:endParaRPr>
          </a:p>
          <a:p>
            <a:pPr marL="457200" indent="-457200" fontAlgn="base">
              <a:lnSpc>
                <a:spcPct val="115000"/>
              </a:lnSpc>
              <a:spcBef>
                <a:spcPct val="20000"/>
              </a:spcBef>
              <a:spcAft>
                <a:spcPts val="1000"/>
              </a:spcAft>
              <a:buClr>
                <a:srgbClr val="FF0000"/>
              </a:buClr>
              <a:buFont typeface="Wingdings" panose="05000000000000000000" pitchFamily="2" charset="2"/>
              <a:buChar char="§"/>
            </a:pPr>
            <a:r>
              <a:rPr lang="tr-TR" sz="3200" dirty="0">
                <a:solidFill>
                  <a:prstClr val="black"/>
                </a:solidFill>
                <a:ea typeface="Calibri"/>
                <a:cs typeface="Times New Roman"/>
              </a:rPr>
              <a:t>ISO 22000 (Gıda Güvenliği Yönetim Sistemi)</a:t>
            </a:r>
            <a:endParaRPr lang="tr-TR" sz="2000" dirty="0">
              <a:solidFill>
                <a:prstClr val="black"/>
              </a:solidFill>
              <a:ea typeface="Calibri"/>
              <a:cs typeface="Times New Roman"/>
            </a:endParaRPr>
          </a:p>
          <a:p>
            <a:pPr marL="457200" indent="-457200" fontAlgn="base">
              <a:lnSpc>
                <a:spcPct val="115000"/>
              </a:lnSpc>
              <a:spcBef>
                <a:spcPct val="20000"/>
              </a:spcBef>
              <a:spcAft>
                <a:spcPts val="1000"/>
              </a:spcAft>
              <a:buClr>
                <a:srgbClr val="FF0000"/>
              </a:buClr>
              <a:buFont typeface="Wingdings" panose="05000000000000000000" pitchFamily="2" charset="2"/>
              <a:buChar char="§"/>
            </a:pPr>
            <a:r>
              <a:rPr lang="tr-TR" sz="3200" dirty="0">
                <a:solidFill>
                  <a:prstClr val="black"/>
                </a:solidFill>
                <a:ea typeface="Calibri"/>
                <a:cs typeface="Times New Roman"/>
              </a:rPr>
              <a:t>OHSAS 18001 (İş Sağlığı ve İş Güvenliği Yönetim Sistemi )</a:t>
            </a:r>
            <a:endParaRPr lang="tr-TR" sz="2000" dirty="0">
              <a:solidFill>
                <a:prstClr val="black"/>
              </a:solidFill>
              <a:ea typeface="Calibri"/>
              <a:cs typeface="Times New Roman"/>
            </a:endParaRPr>
          </a:p>
          <a:p>
            <a:pPr marL="457200" indent="-457200" fontAlgn="base">
              <a:lnSpc>
                <a:spcPct val="115000"/>
              </a:lnSpc>
              <a:spcBef>
                <a:spcPct val="20000"/>
              </a:spcBef>
              <a:spcAft>
                <a:spcPts val="1000"/>
              </a:spcAft>
              <a:buClr>
                <a:srgbClr val="FF0000"/>
              </a:buClr>
              <a:buFont typeface="Wingdings" panose="05000000000000000000" pitchFamily="2" charset="2"/>
              <a:buChar char="§"/>
            </a:pPr>
            <a:r>
              <a:rPr lang="tr-TR" sz="3200" dirty="0">
                <a:solidFill>
                  <a:prstClr val="black"/>
                </a:solidFill>
                <a:ea typeface="Calibri"/>
                <a:cs typeface="Times New Roman"/>
              </a:rPr>
              <a:t>TURKAK 17025</a:t>
            </a:r>
            <a:endParaRPr lang="tr-TR" sz="2000" dirty="0">
              <a:solidFill>
                <a:prstClr val="black"/>
              </a:solidFill>
              <a:ea typeface="Calibri"/>
              <a:cs typeface="Times New Roman"/>
            </a:endParaRPr>
          </a:p>
        </p:txBody>
      </p:sp>
      <p:sp>
        <p:nvSpPr>
          <p:cNvPr id="3" name="Dikdörtgen 2"/>
          <p:cNvSpPr/>
          <p:nvPr/>
        </p:nvSpPr>
        <p:spPr>
          <a:xfrm>
            <a:off x="395536" y="1412777"/>
            <a:ext cx="8496944" cy="646331"/>
          </a:xfrm>
          <a:prstGeom prst="rect">
            <a:avLst/>
          </a:prstGeom>
        </p:spPr>
        <p:txBody>
          <a:bodyPr wrap="square">
            <a:spAutoFit/>
          </a:bodyPr>
          <a:lstStyle/>
          <a:p>
            <a:endParaRPr lang="tr-TR" dirty="0">
              <a:solidFill>
                <a:prstClr val="black"/>
              </a:solidFill>
              <a:latin typeface="Arial" panose="020B0604020202020204" pitchFamily="34" charset="0"/>
              <a:cs typeface="Arial" panose="020B0604020202020204" pitchFamily="34" charset="0"/>
            </a:endParaRPr>
          </a:p>
          <a:p>
            <a:endParaRPr lang="tr-TR" dirty="0">
              <a:solidFill>
                <a:prstClr val="black"/>
              </a:solidFill>
            </a:endParaRPr>
          </a:p>
        </p:txBody>
      </p:sp>
    </p:spTree>
    <p:extLst>
      <p:ext uri="{BB962C8B-B14F-4D97-AF65-F5344CB8AC3E}">
        <p14:creationId xmlns:p14="http://schemas.microsoft.com/office/powerpoint/2010/main" val="404578599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67544" y="692696"/>
            <a:ext cx="8229600" cy="432048"/>
          </a:xfrm>
        </p:spPr>
        <p:txBody>
          <a:bodyPr>
            <a:normAutofit fontScale="90000"/>
          </a:bodyPr>
          <a:lstStyle/>
          <a:p>
            <a:pPr>
              <a:lnSpc>
                <a:spcPct val="115000"/>
              </a:lnSpc>
              <a:spcAft>
                <a:spcPts val="1000"/>
              </a:spcAft>
            </a:pPr>
            <a:r>
              <a:rPr lang="tr-TR" sz="2400" b="1" dirty="0">
                <a:latin typeface="Arial" panose="020B0604020202020204" pitchFamily="34" charset="0"/>
                <a:cs typeface="Arial" panose="020B0604020202020204" pitchFamily="34" charset="0"/>
              </a:rPr>
              <a:t/>
            </a:r>
            <a:br>
              <a:rPr lang="tr-TR" sz="2400" b="1" dirty="0">
                <a:latin typeface="Arial" panose="020B0604020202020204" pitchFamily="34" charset="0"/>
                <a:cs typeface="Arial" panose="020B0604020202020204" pitchFamily="34" charset="0"/>
              </a:rPr>
            </a:br>
            <a:r>
              <a:rPr lang="tr-TR" sz="2400" b="1" dirty="0">
                <a:latin typeface="Arial" panose="020B0604020202020204" pitchFamily="34" charset="0"/>
                <a:cs typeface="Arial" panose="020B0604020202020204" pitchFamily="34" charset="0"/>
              </a:rPr>
              <a:t/>
            </a:r>
            <a:br>
              <a:rPr lang="tr-TR" sz="2400" b="1" dirty="0">
                <a:latin typeface="Arial" panose="020B0604020202020204" pitchFamily="34" charset="0"/>
                <a:cs typeface="Arial" panose="020B0604020202020204" pitchFamily="34" charset="0"/>
              </a:rPr>
            </a:br>
            <a:r>
              <a:rPr lang="tr-TR" sz="2400" b="1" dirty="0">
                <a:latin typeface="Arial" panose="020B0604020202020204" pitchFamily="34" charset="0"/>
                <a:cs typeface="Arial" panose="020B0604020202020204" pitchFamily="34" charset="0"/>
              </a:rPr>
              <a:t>Otomasyonda Kapasite Raporu Nasıl Kodlanır</a:t>
            </a:r>
            <a:r>
              <a:rPr lang="tr-TR" sz="2400" dirty="0">
                <a:latin typeface="Arial" panose="020B0604020202020204" pitchFamily="34" charset="0"/>
                <a:cs typeface="Arial" panose="020B0604020202020204" pitchFamily="34" charset="0"/>
              </a:rPr>
              <a:t/>
            </a:r>
            <a:br>
              <a:rPr lang="tr-TR" sz="2400" dirty="0">
                <a:latin typeface="Arial" panose="020B0604020202020204" pitchFamily="34" charset="0"/>
                <a:cs typeface="Arial" panose="020B0604020202020204" pitchFamily="34" charset="0"/>
              </a:rPr>
            </a:br>
            <a:r>
              <a:rPr lang="tr-TR" sz="2400" dirty="0">
                <a:latin typeface="Arial" panose="020B0604020202020204" pitchFamily="34" charset="0"/>
                <a:cs typeface="Arial" panose="020B0604020202020204" pitchFamily="34" charset="0"/>
              </a:rPr>
              <a:t/>
            </a:r>
            <a:br>
              <a:rPr lang="tr-TR" sz="2400" dirty="0">
                <a:latin typeface="Arial" panose="020B0604020202020204" pitchFamily="34" charset="0"/>
                <a:cs typeface="Arial" panose="020B0604020202020204" pitchFamily="34" charset="0"/>
              </a:rPr>
            </a:br>
            <a:endParaRPr lang="tr-TR" sz="2400" dirty="0">
              <a:latin typeface="Arial" panose="020B0604020202020204" pitchFamily="34" charset="0"/>
              <a:cs typeface="Arial" panose="020B0604020202020204" pitchFamily="34" charset="0"/>
            </a:endParaRPr>
          </a:p>
        </p:txBody>
      </p:sp>
      <p:sp>
        <p:nvSpPr>
          <p:cNvPr id="6" name="Metin kutusu 5"/>
          <p:cNvSpPr txBox="1"/>
          <p:nvPr/>
        </p:nvSpPr>
        <p:spPr>
          <a:xfrm>
            <a:off x="4346029" y="0"/>
            <a:ext cx="4032448" cy="369332"/>
          </a:xfrm>
          <a:prstGeom prst="rect">
            <a:avLst/>
          </a:prstGeom>
          <a:noFill/>
          <a:effectLst>
            <a:outerShdw blurRad="50800" dist="38100" algn="l" rotWithShape="0">
              <a:prstClr val="black">
                <a:alpha val="40000"/>
              </a:prstClr>
            </a:outerShdw>
          </a:effectLst>
        </p:spPr>
        <p:txBody>
          <a:bodyPr wrap="square" rtlCol="0">
            <a:spAutoFit/>
          </a:bodyPr>
          <a:lstStyle/>
          <a:p>
            <a:pPr fontAlgn="base">
              <a:spcBef>
                <a:spcPct val="0"/>
              </a:spcBef>
              <a:spcAft>
                <a:spcPct val="0"/>
              </a:spcAft>
              <a:defRPr/>
            </a:pPr>
            <a:r>
              <a:rPr lang="tr-TR" dirty="0">
                <a:solidFill>
                  <a:schemeClr val="tx2"/>
                </a:solidFill>
              </a:rPr>
              <a:t>Reel Sektör Ar-Ge ve Uygulama Dairesi</a:t>
            </a:r>
          </a:p>
        </p:txBody>
      </p:sp>
      <p:sp>
        <p:nvSpPr>
          <p:cNvPr id="11" name="Metin kutusu 10"/>
          <p:cNvSpPr txBox="1"/>
          <p:nvPr/>
        </p:nvSpPr>
        <p:spPr>
          <a:xfrm>
            <a:off x="827584" y="1849991"/>
            <a:ext cx="5976664" cy="729372"/>
          </a:xfrm>
          <a:prstGeom prst="rect">
            <a:avLst/>
          </a:prstGeom>
          <a:noFill/>
        </p:spPr>
        <p:txBody>
          <a:bodyPr wrap="square" rtlCol="0">
            <a:spAutoFit/>
          </a:bodyPr>
          <a:lstStyle/>
          <a:p>
            <a:endParaRPr lang="tr-TR" dirty="0"/>
          </a:p>
        </p:txBody>
      </p:sp>
      <p:sp>
        <p:nvSpPr>
          <p:cNvPr id="3" name="Dikdörtgen 2"/>
          <p:cNvSpPr/>
          <p:nvPr/>
        </p:nvSpPr>
        <p:spPr>
          <a:xfrm>
            <a:off x="395536" y="1412777"/>
            <a:ext cx="8496944" cy="646331"/>
          </a:xfrm>
          <a:prstGeom prst="rect">
            <a:avLst/>
          </a:prstGeom>
        </p:spPr>
        <p:txBody>
          <a:bodyPr wrap="square">
            <a:spAutoFit/>
          </a:bodyPr>
          <a:lstStyle/>
          <a:p>
            <a:endParaRPr lang="tr-TR" dirty="0">
              <a:latin typeface="Arial" panose="020B0604020202020204" pitchFamily="34" charset="0"/>
              <a:cs typeface="Arial" panose="020B0604020202020204" pitchFamily="34" charset="0"/>
            </a:endParaRPr>
          </a:p>
          <a:p>
            <a:endParaRPr lang="tr-TR" dirty="0"/>
          </a:p>
        </p:txBody>
      </p:sp>
      <p:graphicFrame>
        <p:nvGraphicFramePr>
          <p:cNvPr id="8" name="Tablo 7"/>
          <p:cNvGraphicFramePr>
            <a:graphicFrameLocks noGrp="1"/>
          </p:cNvGraphicFramePr>
          <p:nvPr>
            <p:extLst>
              <p:ext uri="{D42A27DB-BD31-4B8C-83A1-F6EECF244321}">
                <p14:modId xmlns:p14="http://schemas.microsoft.com/office/powerpoint/2010/main" val="3084047803"/>
              </p:ext>
            </p:extLst>
          </p:nvPr>
        </p:nvGraphicFramePr>
        <p:xfrm>
          <a:off x="395536" y="1268761"/>
          <a:ext cx="8064896" cy="5115259"/>
        </p:xfrm>
        <a:graphic>
          <a:graphicData uri="http://schemas.openxmlformats.org/drawingml/2006/table">
            <a:tbl>
              <a:tblPr firstRow="1" firstCol="1" bandRow="1"/>
              <a:tblGrid>
                <a:gridCol w="1152128">
                  <a:extLst>
                    <a:ext uri="{9D8B030D-6E8A-4147-A177-3AD203B41FA5}">
                      <a16:colId xmlns:a16="http://schemas.microsoft.com/office/drawing/2014/main" val="20000"/>
                    </a:ext>
                  </a:extLst>
                </a:gridCol>
                <a:gridCol w="1347394">
                  <a:extLst>
                    <a:ext uri="{9D8B030D-6E8A-4147-A177-3AD203B41FA5}">
                      <a16:colId xmlns:a16="http://schemas.microsoft.com/office/drawing/2014/main" val="20001"/>
                    </a:ext>
                  </a:extLst>
                </a:gridCol>
                <a:gridCol w="4594521">
                  <a:extLst>
                    <a:ext uri="{9D8B030D-6E8A-4147-A177-3AD203B41FA5}">
                      <a16:colId xmlns:a16="http://schemas.microsoft.com/office/drawing/2014/main" val="20002"/>
                    </a:ext>
                  </a:extLst>
                </a:gridCol>
                <a:gridCol w="970853">
                  <a:extLst>
                    <a:ext uri="{9D8B030D-6E8A-4147-A177-3AD203B41FA5}">
                      <a16:colId xmlns:a16="http://schemas.microsoft.com/office/drawing/2014/main" val="20003"/>
                    </a:ext>
                  </a:extLst>
                </a:gridCol>
              </a:tblGrid>
              <a:tr h="283917">
                <a:tc>
                  <a:txBody>
                    <a:bodyPr/>
                    <a:lstStyle/>
                    <a:p>
                      <a:pPr algn="just">
                        <a:lnSpc>
                          <a:spcPct val="115000"/>
                        </a:lnSpc>
                        <a:spcAft>
                          <a:spcPts val="0"/>
                        </a:spcAft>
                        <a:tabLst>
                          <a:tab pos="180340" algn="l"/>
                          <a:tab pos="1092200" algn="l"/>
                        </a:tabLst>
                      </a:pPr>
                      <a:r>
                        <a:rPr lang="tr-TR" sz="1100" dirty="0">
                          <a:solidFill>
                            <a:schemeClr val="tx1"/>
                          </a:solidFill>
                          <a:effectLst/>
                          <a:latin typeface="Arial"/>
                          <a:ea typeface="Calibri"/>
                          <a:cs typeface="Times New Roman"/>
                        </a:rPr>
                        <a:t> </a:t>
                      </a:r>
                      <a:endParaRPr lang="tr-TR" sz="1100" dirty="0">
                        <a:solidFill>
                          <a:schemeClr val="tx1"/>
                        </a:solidFill>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gridSpan="3">
                  <a:txBody>
                    <a:bodyPr/>
                    <a:lstStyle/>
                    <a:p>
                      <a:pPr algn="ctr">
                        <a:lnSpc>
                          <a:spcPct val="115000"/>
                        </a:lnSpc>
                        <a:spcAft>
                          <a:spcPts val="0"/>
                        </a:spcAft>
                        <a:tabLst>
                          <a:tab pos="180340" algn="l"/>
                          <a:tab pos="1092200" algn="l"/>
                        </a:tabLst>
                      </a:pPr>
                      <a:r>
                        <a:rPr lang="tr-TR" sz="1200" b="1" dirty="0">
                          <a:solidFill>
                            <a:schemeClr val="tx1"/>
                          </a:solidFill>
                          <a:effectLst/>
                          <a:latin typeface="Arial"/>
                          <a:ea typeface="Calibri"/>
                          <a:cs typeface="Times New Roman"/>
                        </a:rPr>
                        <a:t>PRODTR’DEKİ KODLAR</a:t>
                      </a:r>
                      <a:endParaRPr lang="tr-TR" sz="1100" b="1" dirty="0">
                        <a:solidFill>
                          <a:schemeClr val="tx1"/>
                        </a:solidFill>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10000"/>
                  </a:ext>
                </a:extLst>
              </a:tr>
              <a:tr h="260257">
                <a:tc>
                  <a:txBody>
                    <a:bodyPr/>
                    <a:lstStyle/>
                    <a:p>
                      <a:pPr algn="just">
                        <a:lnSpc>
                          <a:spcPct val="115000"/>
                        </a:lnSpc>
                        <a:spcAft>
                          <a:spcPts val="0"/>
                        </a:spcAft>
                        <a:tabLst>
                          <a:tab pos="180340" algn="l"/>
                          <a:tab pos="1092200" algn="l"/>
                        </a:tabLst>
                      </a:pPr>
                      <a:r>
                        <a:rPr lang="tr-TR" sz="1400" b="1" dirty="0">
                          <a:solidFill>
                            <a:schemeClr val="tx1"/>
                          </a:solidFill>
                          <a:effectLst/>
                          <a:latin typeface="Arial" panose="020B0604020202020204" pitchFamily="34" charset="0"/>
                          <a:ea typeface="Calibri"/>
                          <a:cs typeface="Arial" panose="020B0604020202020204" pitchFamily="34" charset="0"/>
                        </a:rPr>
                        <a:t>NACE </a:t>
                      </a:r>
                      <a:endParaRPr lang="tr-TR" sz="1400" dirty="0">
                        <a:solidFill>
                          <a:schemeClr val="tx1"/>
                        </a:solidFill>
                        <a:effectLst/>
                        <a:latin typeface="Arial" panose="020B0604020202020204" pitchFamily="34" charset="0"/>
                        <a:ea typeface="Calibri"/>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a:lnSpc>
                          <a:spcPct val="115000"/>
                        </a:lnSpc>
                        <a:spcAft>
                          <a:spcPts val="0"/>
                        </a:spcAft>
                        <a:tabLst>
                          <a:tab pos="180340" algn="l"/>
                          <a:tab pos="1092200" algn="l"/>
                        </a:tabLst>
                      </a:pPr>
                      <a:r>
                        <a:rPr lang="tr-TR" sz="1400" b="1" dirty="0">
                          <a:solidFill>
                            <a:schemeClr val="tx1"/>
                          </a:solidFill>
                          <a:effectLst/>
                          <a:latin typeface="Arial" panose="020B0604020202020204" pitchFamily="34" charset="0"/>
                          <a:ea typeface="Calibri"/>
                          <a:cs typeface="Arial" panose="020B0604020202020204" pitchFamily="34" charset="0"/>
                        </a:rPr>
                        <a:t>25.73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a:lnSpc>
                          <a:spcPct val="115000"/>
                        </a:lnSpc>
                        <a:spcAft>
                          <a:spcPts val="0"/>
                        </a:spcAft>
                        <a:tabLst>
                          <a:tab pos="180340" algn="l"/>
                          <a:tab pos="1092200" algn="l"/>
                        </a:tabLst>
                      </a:pPr>
                      <a:r>
                        <a:rPr lang="tr-TR" sz="1400" b="1" dirty="0">
                          <a:solidFill>
                            <a:schemeClr val="tx1"/>
                          </a:solidFill>
                          <a:effectLst/>
                          <a:latin typeface="Arial" panose="020B0604020202020204" pitchFamily="34" charset="0"/>
                          <a:ea typeface="Calibri"/>
                          <a:cs typeface="Arial" panose="020B0604020202020204" pitchFamily="34" charset="0"/>
                        </a:rPr>
                        <a:t>El aletleri, takım tezgahı uçları, testere ağızları vb. imalatı</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endParaRPr lang="tr-TR" sz="1400" b="1">
                        <a:solidFill>
                          <a:schemeClr val="tx1"/>
                        </a:solidFill>
                        <a:effectLst/>
                        <a:latin typeface="Arial" panose="020B060402020202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1"/>
                  </a:ext>
                </a:extLst>
              </a:tr>
              <a:tr h="260257">
                <a:tc>
                  <a:txBody>
                    <a:bodyPr/>
                    <a:lstStyle/>
                    <a:p>
                      <a:pPr algn="just">
                        <a:lnSpc>
                          <a:spcPct val="115000"/>
                        </a:lnSpc>
                        <a:spcAft>
                          <a:spcPts val="0"/>
                        </a:spcAft>
                        <a:tabLst>
                          <a:tab pos="180340" algn="l"/>
                          <a:tab pos="1092200" algn="l"/>
                        </a:tabLst>
                      </a:pPr>
                      <a:r>
                        <a:rPr lang="tr-TR" sz="1400" b="1" dirty="0">
                          <a:solidFill>
                            <a:schemeClr val="tx1"/>
                          </a:solidFill>
                          <a:effectLst/>
                          <a:latin typeface="Arial" panose="020B0604020202020204" pitchFamily="34" charset="0"/>
                          <a:ea typeface="Calibri"/>
                          <a:cs typeface="Arial" panose="020B0604020202020204" pitchFamily="34" charset="0"/>
                        </a:rPr>
                        <a:t>CPA</a:t>
                      </a:r>
                      <a:endParaRPr lang="tr-TR" sz="1400" dirty="0">
                        <a:solidFill>
                          <a:schemeClr val="tx1"/>
                        </a:solidFill>
                        <a:effectLst/>
                        <a:latin typeface="Arial" panose="020B0604020202020204" pitchFamily="34" charset="0"/>
                        <a:ea typeface="Calibri"/>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a:lnSpc>
                          <a:spcPct val="115000"/>
                        </a:lnSpc>
                        <a:spcAft>
                          <a:spcPts val="0"/>
                        </a:spcAft>
                        <a:tabLst>
                          <a:tab pos="180340" algn="l"/>
                          <a:tab pos="1092200" algn="l"/>
                        </a:tabLst>
                      </a:pPr>
                      <a:r>
                        <a:rPr lang="tr-TR" sz="1400" b="1" dirty="0">
                          <a:solidFill>
                            <a:schemeClr val="tx1"/>
                          </a:solidFill>
                          <a:effectLst/>
                          <a:latin typeface="Arial" panose="020B0604020202020204" pitchFamily="34" charset="0"/>
                          <a:ea typeface="Calibri"/>
                          <a:cs typeface="Arial" panose="020B0604020202020204" pitchFamily="34" charset="0"/>
                        </a:rPr>
                        <a:t>25.73.10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a:lnSpc>
                          <a:spcPct val="115000"/>
                        </a:lnSpc>
                        <a:spcAft>
                          <a:spcPts val="0"/>
                        </a:spcAft>
                        <a:tabLst>
                          <a:tab pos="180340" algn="l"/>
                          <a:tab pos="1092200" algn="l"/>
                        </a:tabLst>
                      </a:pPr>
                      <a:r>
                        <a:rPr lang="tr-TR" sz="1400" b="1" dirty="0">
                          <a:solidFill>
                            <a:schemeClr val="tx1"/>
                          </a:solidFill>
                          <a:effectLst/>
                          <a:latin typeface="Arial" panose="020B0604020202020204" pitchFamily="34" charset="0"/>
                          <a:ea typeface="Calibri"/>
                          <a:cs typeface="Arial" panose="020B0604020202020204" pitchFamily="34" charset="0"/>
                        </a:rPr>
                        <a:t>El aletleri, tarımda, bahçecilikte ve ormancılıkta kullanılanlar</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endParaRPr lang="tr-TR" sz="1400" b="1" dirty="0">
                        <a:solidFill>
                          <a:schemeClr val="tx1"/>
                        </a:solidFill>
                        <a:effectLst/>
                        <a:latin typeface="Arial" panose="020B060402020202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2"/>
                  </a:ext>
                </a:extLst>
              </a:tr>
              <a:tr h="520515">
                <a:tc>
                  <a:txBody>
                    <a:bodyPr/>
                    <a:lstStyle/>
                    <a:p>
                      <a:pPr algn="just">
                        <a:lnSpc>
                          <a:spcPct val="115000"/>
                        </a:lnSpc>
                        <a:spcAft>
                          <a:spcPts val="0"/>
                        </a:spcAft>
                        <a:tabLst>
                          <a:tab pos="180340" algn="l"/>
                          <a:tab pos="1092200" algn="l"/>
                        </a:tabLst>
                      </a:pPr>
                      <a:r>
                        <a:rPr lang="tr-TR" sz="1400" b="1" dirty="0">
                          <a:solidFill>
                            <a:schemeClr val="tx1"/>
                          </a:solidFill>
                          <a:effectLst/>
                          <a:latin typeface="Arial" panose="020B0604020202020204" pitchFamily="34" charset="0"/>
                          <a:ea typeface="Calibri"/>
                          <a:cs typeface="Arial" panose="020B0604020202020204" pitchFamily="34" charset="0"/>
                        </a:rPr>
                        <a:t>PRODCOM</a:t>
                      </a:r>
                      <a:endParaRPr lang="tr-TR" sz="1400" dirty="0">
                        <a:solidFill>
                          <a:schemeClr val="tx1"/>
                        </a:solidFill>
                        <a:effectLst/>
                        <a:latin typeface="Arial" panose="020B0604020202020204" pitchFamily="34" charset="0"/>
                        <a:ea typeface="Calibri"/>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a:lnSpc>
                          <a:spcPct val="115000"/>
                        </a:lnSpc>
                        <a:spcAft>
                          <a:spcPts val="0"/>
                        </a:spcAft>
                        <a:tabLst>
                          <a:tab pos="180340" algn="l"/>
                          <a:tab pos="1092200" algn="l"/>
                        </a:tabLst>
                      </a:pPr>
                      <a:r>
                        <a:rPr lang="tr-TR" sz="1400" b="1" dirty="0">
                          <a:solidFill>
                            <a:schemeClr val="tx1"/>
                          </a:solidFill>
                          <a:effectLst/>
                          <a:latin typeface="Arial" panose="020B0604020202020204" pitchFamily="34" charset="0"/>
                          <a:ea typeface="Calibri"/>
                          <a:cs typeface="Arial" panose="020B0604020202020204" pitchFamily="34" charset="0"/>
                        </a:rPr>
                        <a:t>25.73.10.10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a:lnSpc>
                          <a:spcPct val="115000"/>
                        </a:lnSpc>
                        <a:spcAft>
                          <a:spcPts val="0"/>
                        </a:spcAft>
                        <a:tabLst>
                          <a:tab pos="180340" algn="l"/>
                          <a:tab pos="1092200" algn="l"/>
                        </a:tabLst>
                      </a:pPr>
                      <a:r>
                        <a:rPr lang="tr-TR" sz="1400" b="1" dirty="0">
                          <a:solidFill>
                            <a:schemeClr val="tx1"/>
                          </a:solidFill>
                          <a:effectLst/>
                          <a:latin typeface="Arial" panose="020B0604020202020204" pitchFamily="34" charset="0"/>
                          <a:ea typeface="Calibri"/>
                          <a:cs typeface="Arial" panose="020B0604020202020204" pitchFamily="34" charset="0"/>
                        </a:rPr>
                        <a:t>Beller ve kürekler</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a:lnSpc>
                          <a:spcPct val="115000"/>
                        </a:lnSpc>
                        <a:spcAft>
                          <a:spcPts val="0"/>
                        </a:spcAft>
                        <a:tabLst>
                          <a:tab pos="180340" algn="l"/>
                          <a:tab pos="1092200" algn="l"/>
                        </a:tabLst>
                      </a:pPr>
                      <a:r>
                        <a:rPr lang="tr-TR" sz="1400" b="1" dirty="0">
                          <a:solidFill>
                            <a:schemeClr val="tx1"/>
                          </a:solidFill>
                          <a:effectLst/>
                          <a:latin typeface="Arial" panose="020B0604020202020204" pitchFamily="34" charset="0"/>
                          <a:ea typeface="Calibri"/>
                          <a:cs typeface="Arial" panose="020B0604020202020204" pitchFamily="34" charset="0"/>
                        </a:rPr>
                        <a:t>kg</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3"/>
                  </a:ext>
                </a:extLst>
              </a:tr>
              <a:tr h="260257">
                <a:tc>
                  <a:txBody>
                    <a:bodyPr/>
                    <a:lstStyle/>
                    <a:p>
                      <a:pPr algn="just">
                        <a:lnSpc>
                          <a:spcPct val="115000"/>
                        </a:lnSpc>
                        <a:spcAft>
                          <a:spcPts val="0"/>
                        </a:spcAft>
                        <a:tabLst>
                          <a:tab pos="180340" algn="l"/>
                          <a:tab pos="1092200" algn="l"/>
                        </a:tabLst>
                      </a:pPr>
                      <a:r>
                        <a:rPr lang="tr-TR" sz="1400" b="1" i="0" dirty="0">
                          <a:solidFill>
                            <a:schemeClr val="tx1"/>
                          </a:solidFill>
                          <a:effectLst/>
                          <a:latin typeface="Arial" panose="020B0604020202020204" pitchFamily="34" charset="0"/>
                          <a:ea typeface="Calibri"/>
                          <a:cs typeface="Arial" panose="020B0604020202020204" pitchFamily="34" charset="0"/>
                        </a:rPr>
                        <a:t>PRODTR</a:t>
                      </a:r>
                      <a:endParaRPr lang="tr-TR" sz="1400" i="0" dirty="0">
                        <a:solidFill>
                          <a:schemeClr val="tx1"/>
                        </a:solidFill>
                        <a:effectLst/>
                        <a:latin typeface="Arial" panose="020B0604020202020204" pitchFamily="34" charset="0"/>
                        <a:ea typeface="Calibri"/>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a:lnSpc>
                          <a:spcPct val="115000"/>
                        </a:lnSpc>
                        <a:spcAft>
                          <a:spcPts val="0"/>
                        </a:spcAft>
                        <a:tabLst>
                          <a:tab pos="180340" algn="l"/>
                          <a:tab pos="1092200" algn="l"/>
                        </a:tabLst>
                      </a:pPr>
                      <a:r>
                        <a:rPr lang="tr-TR" sz="1400" b="1" i="0" dirty="0">
                          <a:solidFill>
                            <a:schemeClr val="tx1"/>
                          </a:solidFill>
                          <a:effectLst/>
                          <a:latin typeface="Arial" panose="020B0604020202020204" pitchFamily="34" charset="0"/>
                          <a:ea typeface="Calibri"/>
                          <a:cs typeface="Arial" panose="020B0604020202020204" pitchFamily="34" charset="0"/>
                        </a:rPr>
                        <a:t>25.73.10.10.00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a:lnSpc>
                          <a:spcPct val="115000"/>
                        </a:lnSpc>
                        <a:spcAft>
                          <a:spcPts val="0"/>
                        </a:spcAft>
                        <a:tabLst>
                          <a:tab pos="180340" algn="l"/>
                          <a:tab pos="1092200" algn="l"/>
                        </a:tabLst>
                      </a:pPr>
                      <a:r>
                        <a:rPr lang="tr-TR" sz="1400" b="1" i="0" dirty="0">
                          <a:solidFill>
                            <a:schemeClr val="tx1"/>
                          </a:solidFill>
                          <a:effectLst/>
                          <a:latin typeface="Arial" panose="020B0604020202020204" pitchFamily="34" charset="0"/>
                          <a:ea typeface="Calibri"/>
                          <a:cs typeface="Arial" panose="020B0604020202020204" pitchFamily="34" charset="0"/>
                        </a:rPr>
                        <a:t>Beller ve kürekler</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a:lnSpc>
                          <a:spcPct val="115000"/>
                        </a:lnSpc>
                        <a:spcAft>
                          <a:spcPts val="0"/>
                        </a:spcAft>
                        <a:tabLst>
                          <a:tab pos="180340" algn="l"/>
                          <a:tab pos="1092200" algn="l"/>
                        </a:tabLst>
                      </a:pPr>
                      <a:r>
                        <a:rPr lang="tr-TR" sz="1400" i="0">
                          <a:solidFill>
                            <a:schemeClr val="tx1"/>
                          </a:solidFill>
                          <a:effectLst/>
                          <a:latin typeface="Arial" panose="020B0604020202020204" pitchFamily="34" charset="0"/>
                          <a:ea typeface="Calibri"/>
                          <a:cs typeface="Arial" panose="020B0604020202020204" pitchFamily="34" charset="0"/>
                        </a:rPr>
                        <a:t>kg</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4"/>
                  </a:ext>
                </a:extLst>
              </a:tr>
              <a:tr h="520515">
                <a:tc>
                  <a:txBody>
                    <a:bodyPr/>
                    <a:lstStyle/>
                    <a:p>
                      <a:pPr algn="just">
                        <a:lnSpc>
                          <a:spcPct val="115000"/>
                        </a:lnSpc>
                        <a:spcAft>
                          <a:spcPts val="0"/>
                        </a:spcAft>
                        <a:tabLst>
                          <a:tab pos="180340" algn="l"/>
                          <a:tab pos="1092200" algn="l"/>
                        </a:tabLst>
                      </a:pPr>
                      <a:r>
                        <a:rPr lang="tr-TR" sz="1400" b="1" i="0" dirty="0">
                          <a:solidFill>
                            <a:schemeClr val="tx1"/>
                          </a:solidFill>
                          <a:effectLst/>
                          <a:latin typeface="Arial" panose="020B0604020202020204" pitchFamily="34" charset="0"/>
                          <a:ea typeface="Calibri"/>
                          <a:cs typeface="Arial" panose="020B0604020202020204" pitchFamily="34" charset="0"/>
                        </a:rPr>
                        <a:t> </a:t>
                      </a:r>
                      <a:endParaRPr lang="tr-TR" sz="1400" i="0" dirty="0">
                        <a:solidFill>
                          <a:schemeClr val="tx1"/>
                        </a:solidFill>
                        <a:effectLst/>
                        <a:latin typeface="Arial" panose="020B0604020202020204" pitchFamily="34" charset="0"/>
                        <a:ea typeface="Calibri"/>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a:lnSpc>
                          <a:spcPct val="115000"/>
                        </a:lnSpc>
                        <a:spcAft>
                          <a:spcPts val="0"/>
                        </a:spcAft>
                        <a:tabLst>
                          <a:tab pos="180340" algn="l"/>
                          <a:tab pos="1092200" algn="l"/>
                        </a:tabLst>
                      </a:pPr>
                      <a:r>
                        <a:rPr lang="tr-TR" sz="1400" b="1" i="0" dirty="0">
                          <a:solidFill>
                            <a:schemeClr val="tx1"/>
                          </a:solidFill>
                          <a:effectLst/>
                          <a:latin typeface="Arial" panose="020B0604020202020204" pitchFamily="34" charset="0"/>
                          <a:ea typeface="Calibri"/>
                          <a:cs typeface="Arial" panose="020B0604020202020204" pitchFamily="34" charset="0"/>
                        </a:rPr>
                        <a:t>25.73.10.20.00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a:lnSpc>
                          <a:spcPct val="115000"/>
                        </a:lnSpc>
                        <a:spcAft>
                          <a:spcPts val="0"/>
                        </a:spcAft>
                        <a:tabLst>
                          <a:tab pos="180340" algn="l"/>
                          <a:tab pos="1092200" algn="l"/>
                        </a:tabLst>
                      </a:pPr>
                      <a:r>
                        <a:rPr lang="tr-TR" sz="1400" b="1" i="0" dirty="0">
                          <a:solidFill>
                            <a:schemeClr val="tx1"/>
                          </a:solidFill>
                          <a:effectLst/>
                          <a:latin typeface="Arial" panose="020B0604020202020204" pitchFamily="34" charset="0"/>
                          <a:ea typeface="Calibri"/>
                          <a:cs typeface="Arial" panose="020B0604020202020204" pitchFamily="34" charset="0"/>
                        </a:rPr>
                        <a:t>Yabalar, tarımda, bahçecilikte veya ormancılıkta kullanılanlar</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a:lnSpc>
                          <a:spcPct val="115000"/>
                        </a:lnSpc>
                        <a:spcAft>
                          <a:spcPts val="0"/>
                        </a:spcAft>
                        <a:tabLst>
                          <a:tab pos="180340" algn="l"/>
                          <a:tab pos="1092200" algn="l"/>
                        </a:tabLst>
                      </a:pPr>
                      <a:r>
                        <a:rPr lang="tr-TR" sz="1400" i="0">
                          <a:solidFill>
                            <a:schemeClr val="tx1"/>
                          </a:solidFill>
                          <a:effectLst/>
                          <a:latin typeface="Arial" panose="020B0604020202020204" pitchFamily="34" charset="0"/>
                          <a:ea typeface="Calibri"/>
                          <a:cs typeface="Arial" panose="020B0604020202020204" pitchFamily="34" charset="0"/>
                        </a:rPr>
                        <a:t>kg</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5"/>
                  </a:ext>
                </a:extLst>
              </a:tr>
              <a:tr h="260257">
                <a:tc>
                  <a:txBody>
                    <a:bodyPr/>
                    <a:lstStyle/>
                    <a:p>
                      <a:pPr algn="just">
                        <a:lnSpc>
                          <a:spcPct val="115000"/>
                        </a:lnSpc>
                        <a:spcAft>
                          <a:spcPts val="0"/>
                        </a:spcAft>
                        <a:tabLst>
                          <a:tab pos="180340" algn="l"/>
                          <a:tab pos="1092200" algn="l"/>
                        </a:tabLst>
                      </a:pPr>
                      <a:r>
                        <a:rPr lang="tr-TR" sz="1400" b="1" i="0">
                          <a:solidFill>
                            <a:schemeClr val="tx1"/>
                          </a:solidFill>
                          <a:effectLst/>
                          <a:latin typeface="Arial" panose="020B0604020202020204" pitchFamily="34" charset="0"/>
                          <a:ea typeface="Calibri"/>
                          <a:cs typeface="Arial" panose="020B0604020202020204" pitchFamily="34" charset="0"/>
                        </a:rPr>
                        <a:t> </a:t>
                      </a:r>
                      <a:endParaRPr lang="tr-TR" sz="1400" i="0">
                        <a:solidFill>
                          <a:schemeClr val="tx1"/>
                        </a:solidFill>
                        <a:effectLst/>
                        <a:latin typeface="Arial" panose="020B0604020202020204" pitchFamily="34" charset="0"/>
                        <a:ea typeface="Calibri"/>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a:lnSpc>
                          <a:spcPct val="115000"/>
                        </a:lnSpc>
                        <a:spcAft>
                          <a:spcPts val="0"/>
                        </a:spcAft>
                        <a:tabLst>
                          <a:tab pos="180340" algn="l"/>
                          <a:tab pos="1092200" algn="l"/>
                        </a:tabLst>
                      </a:pPr>
                      <a:r>
                        <a:rPr lang="tr-TR" sz="1400" b="1" i="0" dirty="0">
                          <a:solidFill>
                            <a:schemeClr val="tx1"/>
                          </a:solidFill>
                          <a:effectLst/>
                          <a:latin typeface="Arial" panose="020B0604020202020204" pitchFamily="34" charset="0"/>
                          <a:ea typeface="Calibri"/>
                          <a:cs typeface="Arial" panose="020B0604020202020204" pitchFamily="34" charset="0"/>
                        </a:rPr>
                        <a:t>25.73.10.30.00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a:lnSpc>
                          <a:spcPct val="115000"/>
                        </a:lnSpc>
                        <a:spcAft>
                          <a:spcPts val="0"/>
                        </a:spcAft>
                        <a:tabLst>
                          <a:tab pos="180340" algn="l"/>
                          <a:tab pos="1092200" algn="l"/>
                        </a:tabLst>
                      </a:pPr>
                      <a:r>
                        <a:rPr lang="tr-TR" sz="1400" b="1" i="0" dirty="0">
                          <a:solidFill>
                            <a:schemeClr val="tx1"/>
                          </a:solidFill>
                          <a:effectLst/>
                          <a:latin typeface="Arial" panose="020B0604020202020204" pitchFamily="34" charset="0"/>
                          <a:ea typeface="Calibri"/>
                          <a:cs typeface="Arial" panose="020B0604020202020204" pitchFamily="34" charset="0"/>
                        </a:rPr>
                        <a:t>Kazmalar, külünkler, çapalar, tırmıklar</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a:lnSpc>
                          <a:spcPct val="115000"/>
                        </a:lnSpc>
                        <a:spcAft>
                          <a:spcPts val="0"/>
                        </a:spcAft>
                        <a:tabLst>
                          <a:tab pos="180340" algn="l"/>
                          <a:tab pos="1092200" algn="l"/>
                        </a:tabLst>
                      </a:pPr>
                      <a:r>
                        <a:rPr lang="tr-TR" sz="1400" i="0">
                          <a:solidFill>
                            <a:schemeClr val="tx1"/>
                          </a:solidFill>
                          <a:effectLst/>
                          <a:latin typeface="Arial" panose="020B0604020202020204" pitchFamily="34" charset="0"/>
                          <a:ea typeface="Calibri"/>
                          <a:cs typeface="Arial" panose="020B0604020202020204" pitchFamily="34" charset="0"/>
                        </a:rPr>
                        <a:t>kg</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6"/>
                  </a:ext>
                </a:extLst>
              </a:tr>
              <a:tr h="520515">
                <a:tc>
                  <a:txBody>
                    <a:bodyPr/>
                    <a:lstStyle/>
                    <a:p>
                      <a:pPr algn="just">
                        <a:lnSpc>
                          <a:spcPct val="115000"/>
                        </a:lnSpc>
                        <a:spcAft>
                          <a:spcPts val="0"/>
                        </a:spcAft>
                        <a:tabLst>
                          <a:tab pos="180340" algn="l"/>
                          <a:tab pos="1092200" algn="l"/>
                        </a:tabLst>
                      </a:pPr>
                      <a:r>
                        <a:rPr lang="tr-TR" sz="1400" b="1" i="0">
                          <a:solidFill>
                            <a:schemeClr val="tx1"/>
                          </a:solidFill>
                          <a:effectLst/>
                          <a:latin typeface="Arial" panose="020B0604020202020204" pitchFamily="34" charset="0"/>
                          <a:ea typeface="Calibri"/>
                          <a:cs typeface="Arial" panose="020B0604020202020204" pitchFamily="34" charset="0"/>
                        </a:rPr>
                        <a:t> </a:t>
                      </a:r>
                      <a:endParaRPr lang="tr-TR" sz="1400" i="0">
                        <a:solidFill>
                          <a:schemeClr val="tx1"/>
                        </a:solidFill>
                        <a:effectLst/>
                        <a:latin typeface="Arial" panose="020B0604020202020204" pitchFamily="34" charset="0"/>
                        <a:ea typeface="Calibri"/>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a:lnSpc>
                          <a:spcPct val="115000"/>
                        </a:lnSpc>
                        <a:spcAft>
                          <a:spcPts val="0"/>
                        </a:spcAft>
                        <a:tabLst>
                          <a:tab pos="180340" algn="l"/>
                          <a:tab pos="1092200" algn="l"/>
                        </a:tabLst>
                      </a:pPr>
                      <a:r>
                        <a:rPr lang="tr-TR" sz="1400" b="1" i="0" dirty="0">
                          <a:solidFill>
                            <a:schemeClr val="tx1"/>
                          </a:solidFill>
                          <a:effectLst/>
                          <a:latin typeface="Arial" panose="020B0604020202020204" pitchFamily="34" charset="0"/>
                          <a:ea typeface="Calibri"/>
                          <a:cs typeface="Arial" panose="020B0604020202020204" pitchFamily="34" charset="0"/>
                        </a:rPr>
                        <a:t>25.73.10.40.00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a:lnSpc>
                          <a:spcPct val="115000"/>
                        </a:lnSpc>
                        <a:spcAft>
                          <a:spcPts val="0"/>
                        </a:spcAft>
                        <a:tabLst>
                          <a:tab pos="180340" algn="l"/>
                          <a:tab pos="1092200" algn="l"/>
                        </a:tabLst>
                      </a:pPr>
                      <a:r>
                        <a:rPr lang="tr-TR" sz="1400" b="1" i="0" dirty="0">
                          <a:solidFill>
                            <a:schemeClr val="tx1"/>
                          </a:solidFill>
                          <a:effectLst/>
                          <a:latin typeface="Arial" panose="020B0604020202020204" pitchFamily="34" charset="0"/>
                          <a:ea typeface="Calibri"/>
                          <a:cs typeface="Arial" panose="020B0604020202020204" pitchFamily="34" charset="0"/>
                        </a:rPr>
                        <a:t>Baltalar, bağcı bıçakları ve benzeri kesici aletler</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a:lnSpc>
                          <a:spcPct val="115000"/>
                        </a:lnSpc>
                        <a:spcAft>
                          <a:spcPts val="0"/>
                        </a:spcAft>
                        <a:tabLst>
                          <a:tab pos="180340" algn="l"/>
                          <a:tab pos="1092200" algn="l"/>
                        </a:tabLst>
                      </a:pPr>
                      <a:r>
                        <a:rPr lang="tr-TR" sz="1400" i="0">
                          <a:solidFill>
                            <a:schemeClr val="tx1"/>
                          </a:solidFill>
                          <a:effectLst/>
                          <a:latin typeface="Arial" panose="020B0604020202020204" pitchFamily="34" charset="0"/>
                          <a:ea typeface="Calibri"/>
                          <a:cs typeface="Arial" panose="020B0604020202020204" pitchFamily="34" charset="0"/>
                        </a:rPr>
                        <a:t>kg</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7"/>
                  </a:ext>
                </a:extLst>
              </a:tr>
              <a:tr h="726797">
                <a:tc>
                  <a:txBody>
                    <a:bodyPr/>
                    <a:lstStyle/>
                    <a:p>
                      <a:pPr algn="just">
                        <a:lnSpc>
                          <a:spcPct val="115000"/>
                        </a:lnSpc>
                        <a:spcAft>
                          <a:spcPts val="0"/>
                        </a:spcAft>
                        <a:tabLst>
                          <a:tab pos="180340" algn="l"/>
                          <a:tab pos="1092200" algn="l"/>
                        </a:tabLst>
                      </a:pPr>
                      <a:r>
                        <a:rPr lang="tr-TR" sz="1400" b="1" i="0">
                          <a:solidFill>
                            <a:schemeClr val="tx1"/>
                          </a:solidFill>
                          <a:effectLst/>
                          <a:latin typeface="Arial" panose="020B0604020202020204" pitchFamily="34" charset="0"/>
                          <a:ea typeface="Calibri"/>
                          <a:cs typeface="Arial" panose="020B0604020202020204" pitchFamily="34" charset="0"/>
                        </a:rPr>
                        <a:t> </a:t>
                      </a:r>
                      <a:endParaRPr lang="tr-TR" sz="1400" i="0">
                        <a:solidFill>
                          <a:schemeClr val="tx1"/>
                        </a:solidFill>
                        <a:effectLst/>
                        <a:latin typeface="Arial" panose="020B0604020202020204" pitchFamily="34" charset="0"/>
                        <a:ea typeface="Calibri"/>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a:lnSpc>
                          <a:spcPct val="115000"/>
                        </a:lnSpc>
                        <a:spcAft>
                          <a:spcPts val="0"/>
                        </a:spcAft>
                        <a:tabLst>
                          <a:tab pos="180340" algn="l"/>
                          <a:tab pos="1092200" algn="l"/>
                        </a:tabLst>
                      </a:pPr>
                      <a:r>
                        <a:rPr lang="tr-TR" sz="1400" b="1" i="0" dirty="0">
                          <a:solidFill>
                            <a:schemeClr val="tx1"/>
                          </a:solidFill>
                          <a:effectLst/>
                          <a:latin typeface="Arial" panose="020B0604020202020204" pitchFamily="34" charset="0"/>
                          <a:ea typeface="Calibri"/>
                          <a:cs typeface="Arial" panose="020B0604020202020204" pitchFamily="34" charset="0"/>
                        </a:rPr>
                        <a:t>25.73.10.50.00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a:lnSpc>
                          <a:spcPct val="115000"/>
                        </a:lnSpc>
                        <a:spcAft>
                          <a:spcPts val="0"/>
                        </a:spcAft>
                        <a:tabLst>
                          <a:tab pos="180340" algn="l"/>
                          <a:tab pos="1092200" algn="l"/>
                        </a:tabLst>
                      </a:pPr>
                      <a:r>
                        <a:rPr lang="tr-TR" sz="1400" b="1" i="0" dirty="0">
                          <a:solidFill>
                            <a:schemeClr val="tx1"/>
                          </a:solidFill>
                          <a:effectLst/>
                          <a:latin typeface="Arial" panose="020B0604020202020204" pitchFamily="34" charset="0"/>
                          <a:ea typeface="Calibri"/>
                          <a:cs typeface="Arial" panose="020B0604020202020204" pitchFamily="34" charset="0"/>
                        </a:rPr>
                        <a:t>Budama makasları ve benzeri tek elle kullanılan budayıcılar ve makaslar</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a:lnSpc>
                          <a:spcPct val="115000"/>
                        </a:lnSpc>
                        <a:spcAft>
                          <a:spcPts val="0"/>
                        </a:spcAft>
                        <a:tabLst>
                          <a:tab pos="180340" algn="l"/>
                          <a:tab pos="1092200" algn="l"/>
                        </a:tabLst>
                      </a:pPr>
                      <a:r>
                        <a:rPr lang="tr-TR" sz="1400" i="0" dirty="0">
                          <a:solidFill>
                            <a:schemeClr val="tx1"/>
                          </a:solidFill>
                          <a:effectLst/>
                          <a:latin typeface="Arial" panose="020B0604020202020204" pitchFamily="34" charset="0"/>
                          <a:ea typeface="Calibri"/>
                          <a:cs typeface="Arial" panose="020B0604020202020204" pitchFamily="34" charset="0"/>
                        </a:rPr>
                        <a:t>kg</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8"/>
                  </a:ext>
                </a:extLst>
              </a:tr>
              <a:tr h="520515">
                <a:tc>
                  <a:txBody>
                    <a:bodyPr/>
                    <a:lstStyle/>
                    <a:p>
                      <a:pPr algn="just">
                        <a:lnSpc>
                          <a:spcPct val="115000"/>
                        </a:lnSpc>
                        <a:spcAft>
                          <a:spcPts val="0"/>
                        </a:spcAft>
                        <a:tabLst>
                          <a:tab pos="180340" algn="l"/>
                          <a:tab pos="1092200" algn="l"/>
                        </a:tabLst>
                      </a:pPr>
                      <a:r>
                        <a:rPr lang="tr-TR" sz="1400" b="1" i="0">
                          <a:solidFill>
                            <a:schemeClr val="tx1"/>
                          </a:solidFill>
                          <a:effectLst/>
                          <a:latin typeface="Arial" panose="020B0604020202020204" pitchFamily="34" charset="0"/>
                          <a:ea typeface="Calibri"/>
                          <a:cs typeface="Arial" panose="020B0604020202020204" pitchFamily="34" charset="0"/>
                        </a:rPr>
                        <a:t> </a:t>
                      </a:r>
                      <a:endParaRPr lang="tr-TR" sz="1400" i="0">
                        <a:solidFill>
                          <a:schemeClr val="tx1"/>
                        </a:solidFill>
                        <a:effectLst/>
                        <a:latin typeface="Arial" panose="020B0604020202020204" pitchFamily="34" charset="0"/>
                        <a:ea typeface="Calibri"/>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a:lnSpc>
                          <a:spcPct val="115000"/>
                        </a:lnSpc>
                        <a:spcAft>
                          <a:spcPts val="0"/>
                        </a:spcAft>
                        <a:tabLst>
                          <a:tab pos="180340" algn="l"/>
                          <a:tab pos="1092200" algn="l"/>
                        </a:tabLst>
                      </a:pPr>
                      <a:r>
                        <a:rPr lang="tr-TR" sz="1400" b="1" i="0" dirty="0">
                          <a:solidFill>
                            <a:schemeClr val="tx1"/>
                          </a:solidFill>
                          <a:effectLst/>
                          <a:latin typeface="Arial" panose="020B0604020202020204" pitchFamily="34" charset="0"/>
                          <a:ea typeface="Calibri"/>
                          <a:cs typeface="Arial" panose="020B0604020202020204" pitchFamily="34" charset="0"/>
                        </a:rPr>
                        <a:t>25.73.10.60.00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a:lnSpc>
                          <a:spcPct val="115000"/>
                        </a:lnSpc>
                        <a:spcAft>
                          <a:spcPts val="0"/>
                        </a:spcAft>
                        <a:tabLst>
                          <a:tab pos="180340" algn="l"/>
                          <a:tab pos="1092200" algn="l"/>
                        </a:tabLst>
                      </a:pPr>
                      <a:r>
                        <a:rPr lang="tr-TR" sz="1400" b="1" i="0" dirty="0">
                          <a:solidFill>
                            <a:schemeClr val="tx1"/>
                          </a:solidFill>
                          <a:effectLst/>
                          <a:latin typeface="Arial" panose="020B0604020202020204" pitchFamily="34" charset="0"/>
                          <a:ea typeface="Calibri"/>
                          <a:cs typeface="Arial" panose="020B0604020202020204" pitchFamily="34" charset="0"/>
                        </a:rPr>
                        <a:t>Çit makasları, iki elle kullanılan budama makasları</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a:lnSpc>
                          <a:spcPct val="115000"/>
                        </a:lnSpc>
                        <a:spcAft>
                          <a:spcPts val="0"/>
                        </a:spcAft>
                        <a:tabLst>
                          <a:tab pos="180340" algn="l"/>
                          <a:tab pos="1092200" algn="l"/>
                        </a:tabLst>
                      </a:pPr>
                      <a:r>
                        <a:rPr lang="tr-TR" sz="1400" i="0" dirty="0">
                          <a:solidFill>
                            <a:schemeClr val="tx1"/>
                          </a:solidFill>
                          <a:effectLst/>
                          <a:latin typeface="Arial" panose="020B0604020202020204" pitchFamily="34" charset="0"/>
                          <a:ea typeface="Calibri"/>
                          <a:cs typeface="Arial" panose="020B0604020202020204" pitchFamily="34" charset="0"/>
                        </a:rPr>
                        <a:t>kg</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9"/>
                  </a:ext>
                </a:extLst>
              </a:tr>
              <a:tr h="520515">
                <a:tc>
                  <a:txBody>
                    <a:bodyPr/>
                    <a:lstStyle/>
                    <a:p>
                      <a:pPr algn="just">
                        <a:lnSpc>
                          <a:spcPct val="115000"/>
                        </a:lnSpc>
                        <a:spcAft>
                          <a:spcPts val="0"/>
                        </a:spcAft>
                        <a:tabLst>
                          <a:tab pos="180340" algn="l"/>
                          <a:tab pos="1092200" algn="l"/>
                        </a:tabLst>
                      </a:pPr>
                      <a:r>
                        <a:rPr lang="tr-TR" sz="1400" b="1" i="0">
                          <a:solidFill>
                            <a:schemeClr val="tx1"/>
                          </a:solidFill>
                          <a:effectLst/>
                          <a:latin typeface="Arial" panose="020B0604020202020204" pitchFamily="34" charset="0"/>
                          <a:ea typeface="Calibri"/>
                          <a:cs typeface="Arial" panose="020B0604020202020204" pitchFamily="34" charset="0"/>
                        </a:rPr>
                        <a:t> </a:t>
                      </a:r>
                      <a:endParaRPr lang="tr-TR" sz="1400" i="0">
                        <a:solidFill>
                          <a:schemeClr val="tx1"/>
                        </a:solidFill>
                        <a:effectLst/>
                        <a:latin typeface="Arial" panose="020B0604020202020204" pitchFamily="34" charset="0"/>
                        <a:ea typeface="Calibri"/>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a:lnSpc>
                          <a:spcPct val="115000"/>
                        </a:lnSpc>
                        <a:spcAft>
                          <a:spcPts val="0"/>
                        </a:spcAft>
                        <a:tabLst>
                          <a:tab pos="180340" algn="l"/>
                          <a:tab pos="1092200" algn="l"/>
                        </a:tabLst>
                      </a:pPr>
                      <a:r>
                        <a:rPr lang="tr-TR" sz="1400" b="1" i="0" dirty="0">
                          <a:solidFill>
                            <a:schemeClr val="tx1"/>
                          </a:solidFill>
                          <a:effectLst/>
                          <a:latin typeface="Arial" panose="020B0604020202020204" pitchFamily="34" charset="0"/>
                          <a:ea typeface="Calibri"/>
                          <a:cs typeface="Arial" panose="020B0604020202020204" pitchFamily="34" charset="0"/>
                        </a:rPr>
                        <a:t>25.73.10.70.00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a:lnSpc>
                          <a:spcPct val="115000"/>
                        </a:lnSpc>
                        <a:spcAft>
                          <a:spcPts val="0"/>
                        </a:spcAft>
                        <a:tabLst>
                          <a:tab pos="180340" algn="l"/>
                          <a:tab pos="1092200" algn="l"/>
                        </a:tabLst>
                      </a:pPr>
                      <a:r>
                        <a:rPr lang="tr-TR" sz="1400" b="1" i="0" dirty="0">
                          <a:solidFill>
                            <a:schemeClr val="tx1"/>
                          </a:solidFill>
                          <a:effectLst/>
                          <a:latin typeface="Arial" panose="020B0604020202020204" pitchFamily="34" charset="0"/>
                          <a:ea typeface="Calibri"/>
                          <a:cs typeface="Arial" panose="020B0604020202020204" pitchFamily="34" charset="0"/>
                        </a:rPr>
                        <a:t>Diğer el aletleri</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a:lnSpc>
                          <a:spcPct val="115000"/>
                        </a:lnSpc>
                        <a:spcAft>
                          <a:spcPts val="0"/>
                        </a:spcAft>
                        <a:tabLst>
                          <a:tab pos="180340" algn="l"/>
                          <a:tab pos="1092200" algn="l"/>
                        </a:tabLst>
                      </a:pPr>
                      <a:r>
                        <a:rPr lang="tr-TR" sz="1400" i="0" dirty="0">
                          <a:solidFill>
                            <a:schemeClr val="tx1"/>
                          </a:solidFill>
                          <a:effectLst/>
                          <a:latin typeface="Arial" panose="020B0604020202020204" pitchFamily="34" charset="0"/>
                          <a:ea typeface="Calibri"/>
                          <a:cs typeface="Arial" panose="020B0604020202020204" pitchFamily="34" charset="0"/>
                        </a:rPr>
                        <a:t>kg</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10"/>
                  </a:ext>
                </a:extLst>
              </a:tr>
            </a:tbl>
          </a:graphicData>
        </a:graphic>
      </p:graphicFrame>
    </p:spTree>
    <p:extLst>
      <p:ext uri="{BB962C8B-B14F-4D97-AF65-F5344CB8AC3E}">
        <p14:creationId xmlns:p14="http://schemas.microsoft.com/office/powerpoint/2010/main" val="210126601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67544" y="692696"/>
            <a:ext cx="8229600" cy="432048"/>
          </a:xfrm>
        </p:spPr>
        <p:txBody>
          <a:bodyPr>
            <a:normAutofit fontScale="90000"/>
          </a:bodyPr>
          <a:lstStyle/>
          <a:p>
            <a:pPr>
              <a:lnSpc>
                <a:spcPct val="115000"/>
              </a:lnSpc>
              <a:spcAft>
                <a:spcPts val="1000"/>
              </a:spcAft>
            </a:pPr>
            <a:r>
              <a:rPr lang="tr-TR" sz="2400" b="1" dirty="0">
                <a:latin typeface="Arial" panose="020B0604020202020204" pitchFamily="34" charset="0"/>
                <a:cs typeface="Arial" panose="020B0604020202020204" pitchFamily="34" charset="0"/>
              </a:rPr>
              <a:t/>
            </a:r>
            <a:br>
              <a:rPr lang="tr-TR" sz="2400" b="1" dirty="0">
                <a:latin typeface="Arial" panose="020B0604020202020204" pitchFamily="34" charset="0"/>
                <a:cs typeface="Arial" panose="020B0604020202020204" pitchFamily="34" charset="0"/>
              </a:rPr>
            </a:br>
            <a:r>
              <a:rPr lang="tr-TR" sz="2400" b="1" dirty="0">
                <a:latin typeface="Arial" panose="020B0604020202020204" pitchFamily="34" charset="0"/>
                <a:cs typeface="Arial" panose="020B0604020202020204" pitchFamily="34" charset="0"/>
              </a:rPr>
              <a:t>Otomasyonda kapasite raporu nasıl kodlanır</a:t>
            </a:r>
            <a:r>
              <a:rPr lang="tr-TR" sz="2400" dirty="0">
                <a:latin typeface="Arial" panose="020B0604020202020204" pitchFamily="34" charset="0"/>
                <a:cs typeface="Arial" panose="020B0604020202020204" pitchFamily="34" charset="0"/>
              </a:rPr>
              <a:t/>
            </a:r>
            <a:br>
              <a:rPr lang="tr-TR" sz="2400" dirty="0">
                <a:latin typeface="Arial" panose="020B0604020202020204" pitchFamily="34" charset="0"/>
                <a:cs typeface="Arial" panose="020B0604020202020204" pitchFamily="34" charset="0"/>
              </a:rPr>
            </a:br>
            <a:endParaRPr lang="tr-TR" sz="2400" dirty="0">
              <a:latin typeface="Arial" panose="020B0604020202020204" pitchFamily="34" charset="0"/>
              <a:cs typeface="Arial" panose="020B0604020202020204" pitchFamily="34" charset="0"/>
            </a:endParaRPr>
          </a:p>
        </p:txBody>
      </p:sp>
      <p:sp>
        <p:nvSpPr>
          <p:cNvPr id="6" name="Metin kutusu 5"/>
          <p:cNvSpPr txBox="1"/>
          <p:nvPr/>
        </p:nvSpPr>
        <p:spPr>
          <a:xfrm>
            <a:off x="4582344" y="51430"/>
            <a:ext cx="4032448" cy="369332"/>
          </a:xfrm>
          <a:prstGeom prst="rect">
            <a:avLst/>
          </a:prstGeom>
          <a:noFill/>
          <a:effectLst>
            <a:outerShdw blurRad="50800" dist="38100" algn="l" rotWithShape="0">
              <a:prstClr val="black">
                <a:alpha val="40000"/>
              </a:prstClr>
            </a:outerShdw>
          </a:effectLst>
        </p:spPr>
        <p:txBody>
          <a:bodyPr wrap="square" rtlCol="0">
            <a:spAutoFit/>
          </a:bodyPr>
          <a:lstStyle/>
          <a:p>
            <a:pPr fontAlgn="base">
              <a:spcBef>
                <a:spcPct val="0"/>
              </a:spcBef>
              <a:spcAft>
                <a:spcPct val="0"/>
              </a:spcAft>
              <a:defRPr/>
            </a:pPr>
            <a:r>
              <a:rPr lang="tr-TR" dirty="0">
                <a:solidFill>
                  <a:schemeClr val="tx2"/>
                </a:solidFill>
              </a:rPr>
              <a:t>Reel Sektör Ar-Ge ve Uygulama Dairesi</a:t>
            </a:r>
          </a:p>
        </p:txBody>
      </p:sp>
      <p:sp>
        <p:nvSpPr>
          <p:cNvPr id="11" name="Metin kutusu 10"/>
          <p:cNvSpPr txBox="1"/>
          <p:nvPr/>
        </p:nvSpPr>
        <p:spPr>
          <a:xfrm>
            <a:off x="827584" y="1849991"/>
            <a:ext cx="5976664" cy="729372"/>
          </a:xfrm>
          <a:prstGeom prst="rect">
            <a:avLst/>
          </a:prstGeom>
          <a:noFill/>
        </p:spPr>
        <p:txBody>
          <a:bodyPr wrap="square" rtlCol="0">
            <a:spAutoFit/>
          </a:bodyPr>
          <a:lstStyle/>
          <a:p>
            <a:endParaRPr lang="tr-TR" dirty="0"/>
          </a:p>
        </p:txBody>
      </p:sp>
      <p:sp>
        <p:nvSpPr>
          <p:cNvPr id="3" name="Dikdörtgen 2"/>
          <p:cNvSpPr/>
          <p:nvPr/>
        </p:nvSpPr>
        <p:spPr>
          <a:xfrm>
            <a:off x="395536" y="1412777"/>
            <a:ext cx="8496944" cy="646331"/>
          </a:xfrm>
          <a:prstGeom prst="rect">
            <a:avLst/>
          </a:prstGeom>
        </p:spPr>
        <p:txBody>
          <a:bodyPr wrap="square">
            <a:spAutoFit/>
          </a:bodyPr>
          <a:lstStyle/>
          <a:p>
            <a:endParaRPr lang="tr-TR" dirty="0">
              <a:latin typeface="Arial" panose="020B0604020202020204" pitchFamily="34" charset="0"/>
              <a:cs typeface="Arial" panose="020B0604020202020204" pitchFamily="34" charset="0"/>
            </a:endParaRPr>
          </a:p>
          <a:p>
            <a:endParaRPr lang="tr-TR" dirty="0"/>
          </a:p>
        </p:txBody>
      </p:sp>
      <p:graphicFrame>
        <p:nvGraphicFramePr>
          <p:cNvPr id="4" name="Tablo 3"/>
          <p:cNvGraphicFramePr>
            <a:graphicFrameLocks noGrp="1"/>
          </p:cNvGraphicFramePr>
          <p:nvPr>
            <p:extLst>
              <p:ext uri="{D42A27DB-BD31-4B8C-83A1-F6EECF244321}">
                <p14:modId xmlns:p14="http://schemas.microsoft.com/office/powerpoint/2010/main" val="281154406"/>
              </p:ext>
            </p:extLst>
          </p:nvPr>
        </p:nvGraphicFramePr>
        <p:xfrm>
          <a:off x="827583" y="1268764"/>
          <a:ext cx="7787208" cy="5407377"/>
        </p:xfrm>
        <a:graphic>
          <a:graphicData uri="http://schemas.openxmlformats.org/drawingml/2006/table">
            <a:tbl>
              <a:tblPr/>
              <a:tblGrid>
                <a:gridCol w="1728193">
                  <a:extLst>
                    <a:ext uri="{9D8B030D-6E8A-4147-A177-3AD203B41FA5}">
                      <a16:colId xmlns:a16="http://schemas.microsoft.com/office/drawing/2014/main" val="741095131"/>
                    </a:ext>
                  </a:extLst>
                </a:gridCol>
                <a:gridCol w="6059015">
                  <a:extLst>
                    <a:ext uri="{9D8B030D-6E8A-4147-A177-3AD203B41FA5}">
                      <a16:colId xmlns:a16="http://schemas.microsoft.com/office/drawing/2014/main" val="2807871211"/>
                    </a:ext>
                  </a:extLst>
                </a:gridCol>
              </a:tblGrid>
              <a:tr h="258653">
                <a:tc>
                  <a:txBody>
                    <a:bodyPr/>
                    <a:lstStyle/>
                    <a:p>
                      <a:pPr algn="l"/>
                      <a:r>
                        <a:rPr lang="tr-TR" sz="1400" b="1" dirty="0">
                          <a:effectLst/>
                          <a:latin typeface="Calibri" panose="020F0502020204030204" pitchFamily="34" charset="0"/>
                        </a:rPr>
                        <a:t>25.73.10.10.00 </a:t>
                      </a:r>
                      <a:endParaRPr lang="tr-TR" sz="1400" dirty="0">
                        <a:effectLst/>
                        <a:latin typeface="Calibri" panose="020F0502020204030204" pitchFamily="34" charset="0"/>
                      </a:endParaRPr>
                    </a:p>
                  </a:txBody>
                  <a:tcPr marL="39453" marR="39453" marT="19727" marB="19727" anchor="b">
                    <a:lnL w="9525" cap="flat" cmpd="sng" algn="ctr">
                      <a:solidFill>
                        <a:srgbClr val="000000"/>
                      </a:solidFill>
                      <a:prstDash val="solid"/>
                      <a:round/>
                      <a:headEnd type="none" w="med" len="med"/>
                      <a:tailEnd type="none" w="med" len="med"/>
                    </a:lnL>
                    <a:lnR>
                      <a:noFill/>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DDD9C3"/>
                    </a:solidFill>
                  </a:tcPr>
                </a:tc>
                <a:tc>
                  <a:txBody>
                    <a:bodyPr/>
                    <a:lstStyle/>
                    <a:p>
                      <a:pPr algn="l"/>
                      <a:r>
                        <a:rPr lang="tr-TR" sz="1400" b="1">
                          <a:effectLst/>
                          <a:latin typeface="Calibri" panose="020F0502020204030204" pitchFamily="34" charset="0"/>
                        </a:rPr>
                        <a:t>Beller ve kürekler</a:t>
                      </a:r>
                      <a:endParaRPr lang="tr-TR" sz="1400">
                        <a:effectLst/>
                        <a:latin typeface="Calibri" panose="020F0502020204030204" pitchFamily="34" charset="0"/>
                      </a:endParaRPr>
                    </a:p>
                  </a:txBody>
                  <a:tcPr marL="39453" marR="39453" marT="19727" marB="19727" anchor="b">
                    <a:lnL>
                      <a:noFill/>
                    </a:lnL>
                    <a:lnR w="12700" cap="flat" cmpd="sng" algn="ctr">
                      <a:solidFill>
                        <a:schemeClr val="tx1"/>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DDD9C3"/>
                    </a:solidFill>
                  </a:tcPr>
                </a:tc>
                <a:extLst>
                  <a:ext uri="{0D108BD9-81ED-4DB2-BD59-A6C34878D82A}">
                    <a16:rowId xmlns:a16="http://schemas.microsoft.com/office/drawing/2014/main" val="1458269232"/>
                  </a:ext>
                </a:extLst>
              </a:tr>
              <a:tr h="258653">
                <a:tc>
                  <a:txBody>
                    <a:bodyPr/>
                    <a:lstStyle/>
                    <a:p>
                      <a:pPr algn="l"/>
                      <a:r>
                        <a:rPr lang="tr-TR" sz="1400">
                          <a:effectLst/>
                          <a:latin typeface="Calibri" panose="020F0502020204030204" pitchFamily="34" charset="0"/>
                        </a:rPr>
                        <a:t>25.73.10.10.00.0000</a:t>
                      </a:r>
                    </a:p>
                  </a:txBody>
                  <a:tcPr marL="39453" marR="39453" marT="19727" marB="19727" anchor="b">
                    <a:lnL w="9525" cap="flat" cmpd="sng" algn="ctr">
                      <a:solidFill>
                        <a:srgbClr val="000000"/>
                      </a:solidFill>
                      <a:prstDash val="solid"/>
                      <a:round/>
                      <a:headEnd type="none" w="med" len="med"/>
                      <a:tailEnd type="none" w="med" len="med"/>
                    </a:lnL>
                    <a:lnR>
                      <a:noFill/>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r>
                        <a:rPr lang="tr-TR" sz="1400" dirty="0">
                          <a:effectLst/>
                          <a:latin typeface="Calibri" panose="020F0502020204030204" pitchFamily="34" charset="0"/>
                        </a:rPr>
                        <a:t>Beller ve kürekler</a:t>
                      </a:r>
                    </a:p>
                  </a:txBody>
                  <a:tcPr marL="39453" marR="39453" marT="19727" marB="19727" anchor="b">
                    <a:lnL>
                      <a:noFill/>
                    </a:lnL>
                    <a:lnR w="12700" cap="flat" cmpd="sng" algn="ctr">
                      <a:solidFill>
                        <a:schemeClr val="tx1"/>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0448463"/>
                  </a:ext>
                </a:extLst>
              </a:tr>
              <a:tr h="258653">
                <a:tc>
                  <a:txBody>
                    <a:bodyPr/>
                    <a:lstStyle/>
                    <a:p>
                      <a:pPr algn="l"/>
                      <a:r>
                        <a:rPr lang="tr-TR" sz="1400">
                          <a:effectLst/>
                          <a:latin typeface="Calibri" panose="020F0502020204030204" pitchFamily="34" charset="0"/>
                        </a:rPr>
                        <a:t>25.73.10.10.00.0001</a:t>
                      </a:r>
                    </a:p>
                  </a:txBody>
                  <a:tcPr marL="39453" marR="39453" marT="19727" marB="19727" anchor="b">
                    <a:lnL w="9525" cap="flat" cmpd="sng" algn="ctr">
                      <a:solidFill>
                        <a:srgbClr val="000000"/>
                      </a:solidFill>
                      <a:prstDash val="solid"/>
                      <a:round/>
                      <a:headEnd type="none" w="med" len="med"/>
                      <a:tailEnd type="none" w="med" len="med"/>
                    </a:lnL>
                    <a:lnR>
                      <a:noFill/>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r>
                        <a:rPr lang="tr-TR" sz="1400" dirty="0">
                          <a:effectLst/>
                          <a:latin typeface="Calibri" panose="020F0502020204030204" pitchFamily="34" charset="0"/>
                        </a:rPr>
                        <a:t>Kürek</a:t>
                      </a:r>
                    </a:p>
                  </a:txBody>
                  <a:tcPr marL="39453" marR="39453" marT="19727" marB="19727" anchor="b">
                    <a:lnL>
                      <a:noFill/>
                    </a:lnL>
                    <a:lnR w="12700" cap="flat" cmpd="sng" algn="ctr">
                      <a:solidFill>
                        <a:schemeClr val="tx1"/>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9375746"/>
                  </a:ext>
                </a:extLst>
              </a:tr>
              <a:tr h="258653">
                <a:tc>
                  <a:txBody>
                    <a:bodyPr/>
                    <a:lstStyle/>
                    <a:p>
                      <a:pPr algn="l"/>
                      <a:r>
                        <a:rPr lang="tr-TR" sz="1400" dirty="0">
                          <a:effectLst/>
                          <a:latin typeface="Calibri" panose="020F0502020204030204" pitchFamily="34" charset="0"/>
                        </a:rPr>
                        <a:t>25.73.10.10.00.0002</a:t>
                      </a:r>
                    </a:p>
                  </a:txBody>
                  <a:tcPr marL="39453" marR="39453" marT="19727" marB="19727" anchor="b">
                    <a:lnL w="9525" cap="flat" cmpd="sng" algn="ctr">
                      <a:solidFill>
                        <a:srgbClr val="000000"/>
                      </a:solidFill>
                      <a:prstDash val="solid"/>
                      <a:round/>
                      <a:headEnd type="none" w="med" len="med"/>
                      <a:tailEnd type="none" w="med" len="med"/>
                    </a:lnL>
                    <a:lnR>
                      <a:noFill/>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r>
                        <a:rPr lang="tr-TR" sz="1400" dirty="0">
                          <a:effectLst/>
                          <a:latin typeface="Calibri" panose="020F0502020204030204" pitchFamily="34" charset="0"/>
                        </a:rPr>
                        <a:t>Bahçe beli</a:t>
                      </a:r>
                    </a:p>
                  </a:txBody>
                  <a:tcPr marL="39453" marR="39453" marT="19727" marB="19727" anchor="b">
                    <a:lnL>
                      <a:noFill/>
                    </a:lnL>
                    <a:lnR w="12700" cap="flat" cmpd="sng" algn="ctr">
                      <a:solidFill>
                        <a:schemeClr val="tx1"/>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1674999"/>
                  </a:ext>
                </a:extLst>
              </a:tr>
              <a:tr h="302696">
                <a:tc>
                  <a:txBody>
                    <a:bodyPr/>
                    <a:lstStyle/>
                    <a:p>
                      <a:pPr algn="l"/>
                      <a:r>
                        <a:rPr lang="tr-TR" sz="1400" b="1" dirty="0">
                          <a:effectLst/>
                          <a:latin typeface="Calibri" panose="020F0502020204030204" pitchFamily="34" charset="0"/>
                        </a:rPr>
                        <a:t>25.73.10.20.00 </a:t>
                      </a:r>
                      <a:endParaRPr lang="tr-TR" sz="1400" dirty="0">
                        <a:effectLst/>
                        <a:latin typeface="Calibri" panose="020F0502020204030204" pitchFamily="34" charset="0"/>
                      </a:endParaRPr>
                    </a:p>
                  </a:txBody>
                  <a:tcPr marL="39453" marR="39453" marT="19727" marB="19727" anchor="b">
                    <a:lnL w="9525" cap="flat" cmpd="sng" algn="ctr">
                      <a:solidFill>
                        <a:srgbClr val="000000"/>
                      </a:solidFill>
                      <a:prstDash val="solid"/>
                      <a:round/>
                      <a:headEnd type="none" w="med" len="med"/>
                      <a:tailEnd type="none" w="med" len="med"/>
                    </a:lnL>
                    <a:lnR>
                      <a:noFill/>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DDD9C3"/>
                    </a:solidFill>
                  </a:tcPr>
                </a:tc>
                <a:tc>
                  <a:txBody>
                    <a:bodyPr/>
                    <a:lstStyle/>
                    <a:p>
                      <a:pPr algn="l"/>
                      <a:r>
                        <a:rPr lang="tr-TR" sz="1400" b="1" dirty="0">
                          <a:effectLst/>
                          <a:latin typeface="Calibri" panose="020F0502020204030204" pitchFamily="34" charset="0"/>
                        </a:rPr>
                        <a:t>Yabalar, tarımda, bahçecilikte veya ormancılıkta kullanılanlar</a:t>
                      </a:r>
                      <a:endParaRPr lang="tr-TR" sz="1400" dirty="0">
                        <a:effectLst/>
                        <a:latin typeface="Calibri" panose="020F0502020204030204" pitchFamily="34" charset="0"/>
                      </a:endParaRPr>
                    </a:p>
                  </a:txBody>
                  <a:tcPr marL="39453" marR="39453" marT="19727" marB="19727" anchor="b">
                    <a:lnL>
                      <a:noFill/>
                    </a:lnL>
                    <a:lnR w="12700" cap="flat" cmpd="sng" algn="ctr">
                      <a:solidFill>
                        <a:schemeClr val="tx1"/>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DDD9C3"/>
                    </a:solidFill>
                  </a:tcPr>
                </a:tc>
                <a:extLst>
                  <a:ext uri="{0D108BD9-81ED-4DB2-BD59-A6C34878D82A}">
                    <a16:rowId xmlns:a16="http://schemas.microsoft.com/office/drawing/2014/main" val="1595024662"/>
                  </a:ext>
                </a:extLst>
              </a:tr>
              <a:tr h="302696">
                <a:tc>
                  <a:txBody>
                    <a:bodyPr/>
                    <a:lstStyle/>
                    <a:p>
                      <a:pPr algn="l"/>
                      <a:r>
                        <a:rPr lang="tr-TR" sz="1400">
                          <a:effectLst/>
                          <a:latin typeface="Calibri" panose="020F0502020204030204" pitchFamily="34" charset="0"/>
                        </a:rPr>
                        <a:t>25.73.10.20.00.0000</a:t>
                      </a:r>
                    </a:p>
                  </a:txBody>
                  <a:tcPr marL="39453" marR="39453" marT="19727" marB="19727" anchor="b">
                    <a:lnL w="9525" cap="flat" cmpd="sng" algn="ctr">
                      <a:solidFill>
                        <a:srgbClr val="000000"/>
                      </a:solidFill>
                      <a:prstDash val="solid"/>
                      <a:round/>
                      <a:headEnd type="none" w="med" len="med"/>
                      <a:tailEnd type="none" w="med" len="med"/>
                    </a:lnL>
                    <a:lnR>
                      <a:noFill/>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r>
                        <a:rPr lang="tr-TR" sz="1400" dirty="0">
                          <a:effectLst/>
                          <a:latin typeface="Calibri" panose="020F0502020204030204" pitchFamily="34" charset="0"/>
                        </a:rPr>
                        <a:t>Yabalar, tarımda, bahçecilikte veya ormancılıkta kullanılanlar</a:t>
                      </a:r>
                    </a:p>
                  </a:txBody>
                  <a:tcPr marL="39453" marR="39453" marT="19727" marB="19727" anchor="b">
                    <a:lnL>
                      <a:noFill/>
                    </a:lnL>
                    <a:lnR w="12700" cap="flat" cmpd="sng" algn="ctr">
                      <a:solidFill>
                        <a:schemeClr val="tx1"/>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96350045"/>
                  </a:ext>
                </a:extLst>
              </a:tr>
              <a:tr h="258653">
                <a:tc>
                  <a:txBody>
                    <a:bodyPr/>
                    <a:lstStyle/>
                    <a:p>
                      <a:pPr algn="l"/>
                      <a:r>
                        <a:rPr lang="tr-TR" sz="1400" b="1">
                          <a:effectLst/>
                          <a:latin typeface="Calibri" panose="020F0502020204030204" pitchFamily="34" charset="0"/>
                        </a:rPr>
                        <a:t>25.73.10.30.00 </a:t>
                      </a:r>
                      <a:endParaRPr lang="tr-TR" sz="1400">
                        <a:effectLst/>
                        <a:latin typeface="Calibri" panose="020F0502020204030204" pitchFamily="34" charset="0"/>
                      </a:endParaRPr>
                    </a:p>
                  </a:txBody>
                  <a:tcPr marL="39453" marR="39453" marT="19727" marB="19727" anchor="b">
                    <a:lnL w="9525" cap="flat" cmpd="sng" algn="ctr">
                      <a:solidFill>
                        <a:srgbClr val="000000"/>
                      </a:solidFill>
                      <a:prstDash val="solid"/>
                      <a:round/>
                      <a:headEnd type="none" w="med" len="med"/>
                      <a:tailEnd type="none" w="med" len="med"/>
                    </a:lnL>
                    <a:lnR>
                      <a:noFill/>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DDD9C3"/>
                    </a:solidFill>
                  </a:tcPr>
                </a:tc>
                <a:tc>
                  <a:txBody>
                    <a:bodyPr/>
                    <a:lstStyle/>
                    <a:p>
                      <a:pPr algn="l"/>
                      <a:r>
                        <a:rPr lang="tr-TR" sz="1400" b="1" dirty="0">
                          <a:effectLst/>
                          <a:latin typeface="Calibri" panose="020F0502020204030204" pitchFamily="34" charset="0"/>
                        </a:rPr>
                        <a:t>Kazmalar, külünkler, çapalar, tırmıklar</a:t>
                      </a:r>
                      <a:endParaRPr lang="tr-TR" sz="1400" dirty="0">
                        <a:effectLst/>
                        <a:latin typeface="Calibri" panose="020F0502020204030204" pitchFamily="34" charset="0"/>
                      </a:endParaRPr>
                    </a:p>
                  </a:txBody>
                  <a:tcPr marL="39453" marR="39453" marT="19727" marB="19727" anchor="b">
                    <a:lnL>
                      <a:noFill/>
                    </a:lnL>
                    <a:lnR w="12700" cap="flat" cmpd="sng" algn="ctr">
                      <a:solidFill>
                        <a:schemeClr val="tx1"/>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DDD9C3"/>
                    </a:solidFill>
                  </a:tcPr>
                </a:tc>
                <a:extLst>
                  <a:ext uri="{0D108BD9-81ED-4DB2-BD59-A6C34878D82A}">
                    <a16:rowId xmlns:a16="http://schemas.microsoft.com/office/drawing/2014/main" val="355933745"/>
                  </a:ext>
                </a:extLst>
              </a:tr>
              <a:tr h="258653">
                <a:tc>
                  <a:txBody>
                    <a:bodyPr/>
                    <a:lstStyle/>
                    <a:p>
                      <a:pPr algn="l"/>
                      <a:r>
                        <a:rPr lang="tr-TR" sz="1400">
                          <a:effectLst/>
                          <a:latin typeface="Calibri" panose="020F0502020204030204" pitchFamily="34" charset="0"/>
                        </a:rPr>
                        <a:t>25.73.10.30.00.0000</a:t>
                      </a:r>
                    </a:p>
                  </a:txBody>
                  <a:tcPr marL="39453" marR="39453" marT="19727" marB="19727" anchor="b">
                    <a:lnL w="9525" cap="flat" cmpd="sng" algn="ctr">
                      <a:solidFill>
                        <a:srgbClr val="000000"/>
                      </a:solidFill>
                      <a:prstDash val="solid"/>
                      <a:round/>
                      <a:headEnd type="none" w="med" len="med"/>
                      <a:tailEnd type="none" w="med" len="med"/>
                    </a:lnL>
                    <a:lnR>
                      <a:noFill/>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r>
                        <a:rPr lang="tr-TR" sz="1400" dirty="0">
                          <a:effectLst/>
                          <a:latin typeface="Calibri" panose="020F0502020204030204" pitchFamily="34" charset="0"/>
                        </a:rPr>
                        <a:t>Kazmalar, külünkler, çapalar, tırmıklar</a:t>
                      </a:r>
                    </a:p>
                  </a:txBody>
                  <a:tcPr marL="39453" marR="39453" marT="19727" marB="19727" anchor="b">
                    <a:lnL>
                      <a:noFill/>
                    </a:lnL>
                    <a:lnR w="12700" cap="flat" cmpd="sng" algn="ctr">
                      <a:solidFill>
                        <a:schemeClr val="tx1"/>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83370702"/>
                  </a:ext>
                </a:extLst>
              </a:tr>
              <a:tr h="258653">
                <a:tc>
                  <a:txBody>
                    <a:bodyPr/>
                    <a:lstStyle/>
                    <a:p>
                      <a:pPr algn="l"/>
                      <a:r>
                        <a:rPr lang="tr-TR" sz="1400">
                          <a:effectLst/>
                          <a:latin typeface="Calibri" panose="020F0502020204030204" pitchFamily="34" charset="0"/>
                        </a:rPr>
                        <a:t>25.73.10.30.00.0001</a:t>
                      </a:r>
                    </a:p>
                  </a:txBody>
                  <a:tcPr marL="39453" marR="39453" marT="19727" marB="19727" anchor="b">
                    <a:lnL w="9525" cap="flat" cmpd="sng" algn="ctr">
                      <a:solidFill>
                        <a:srgbClr val="000000"/>
                      </a:solidFill>
                      <a:prstDash val="solid"/>
                      <a:round/>
                      <a:headEnd type="none" w="med" len="med"/>
                      <a:tailEnd type="none" w="med" len="med"/>
                    </a:lnL>
                    <a:lnR>
                      <a:noFill/>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r>
                        <a:rPr lang="tr-TR" sz="1400" dirty="0">
                          <a:effectLst/>
                          <a:latin typeface="Calibri" panose="020F0502020204030204" pitchFamily="34" charset="0"/>
                        </a:rPr>
                        <a:t>Kazma</a:t>
                      </a:r>
                    </a:p>
                  </a:txBody>
                  <a:tcPr marL="39453" marR="39453" marT="19727" marB="19727" anchor="b">
                    <a:lnL>
                      <a:noFill/>
                    </a:lnL>
                    <a:lnR w="12700" cap="flat" cmpd="sng" algn="ctr">
                      <a:solidFill>
                        <a:schemeClr val="tx1"/>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63672979"/>
                  </a:ext>
                </a:extLst>
              </a:tr>
              <a:tr h="258653">
                <a:tc>
                  <a:txBody>
                    <a:bodyPr/>
                    <a:lstStyle/>
                    <a:p>
                      <a:pPr algn="l"/>
                      <a:r>
                        <a:rPr lang="tr-TR" sz="1400">
                          <a:effectLst/>
                          <a:latin typeface="Calibri" panose="020F0502020204030204" pitchFamily="34" charset="0"/>
                        </a:rPr>
                        <a:t>25.73.10.30.00.0002</a:t>
                      </a:r>
                    </a:p>
                  </a:txBody>
                  <a:tcPr marL="39453" marR="39453" marT="19727" marB="19727" anchor="b">
                    <a:lnL w="9525" cap="flat" cmpd="sng" algn="ctr">
                      <a:solidFill>
                        <a:srgbClr val="000000"/>
                      </a:solidFill>
                      <a:prstDash val="solid"/>
                      <a:round/>
                      <a:headEnd type="none" w="med" len="med"/>
                      <a:tailEnd type="none" w="med" len="med"/>
                    </a:lnL>
                    <a:lnR>
                      <a:noFill/>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r>
                        <a:rPr lang="tr-TR" sz="1400" dirty="0">
                          <a:effectLst/>
                          <a:latin typeface="Calibri" panose="020F0502020204030204" pitchFamily="34" charset="0"/>
                        </a:rPr>
                        <a:t>Çapa</a:t>
                      </a:r>
                    </a:p>
                  </a:txBody>
                  <a:tcPr marL="39453" marR="39453" marT="19727" marB="19727" anchor="b">
                    <a:lnL>
                      <a:noFill/>
                    </a:lnL>
                    <a:lnR w="12700" cap="flat" cmpd="sng" algn="ctr">
                      <a:solidFill>
                        <a:schemeClr val="tx1"/>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7882970"/>
                  </a:ext>
                </a:extLst>
              </a:tr>
              <a:tr h="258653">
                <a:tc>
                  <a:txBody>
                    <a:bodyPr/>
                    <a:lstStyle/>
                    <a:p>
                      <a:pPr algn="l"/>
                      <a:r>
                        <a:rPr lang="tr-TR" sz="1400">
                          <a:effectLst/>
                          <a:latin typeface="Calibri" panose="020F0502020204030204" pitchFamily="34" charset="0"/>
                        </a:rPr>
                        <a:t>25.73.10.30.00.0003</a:t>
                      </a:r>
                    </a:p>
                  </a:txBody>
                  <a:tcPr marL="39453" marR="39453" marT="19727" marB="19727" anchor="b">
                    <a:lnL w="9525" cap="flat" cmpd="sng" algn="ctr">
                      <a:solidFill>
                        <a:srgbClr val="000000"/>
                      </a:solidFill>
                      <a:prstDash val="solid"/>
                      <a:round/>
                      <a:headEnd type="none" w="med" len="med"/>
                      <a:tailEnd type="none" w="med" len="med"/>
                    </a:lnL>
                    <a:lnR>
                      <a:noFill/>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r>
                        <a:rPr lang="tr-TR" sz="1400" dirty="0">
                          <a:effectLst/>
                          <a:latin typeface="Calibri" panose="020F0502020204030204" pitchFamily="34" charset="0"/>
                        </a:rPr>
                        <a:t>Tırmık</a:t>
                      </a:r>
                    </a:p>
                  </a:txBody>
                  <a:tcPr marL="39453" marR="39453" marT="19727" marB="19727" anchor="b">
                    <a:lnL>
                      <a:noFill/>
                    </a:lnL>
                    <a:lnR w="12700" cap="flat" cmpd="sng" algn="ctr">
                      <a:solidFill>
                        <a:schemeClr val="tx1"/>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08738483"/>
                  </a:ext>
                </a:extLst>
              </a:tr>
              <a:tr h="302696">
                <a:tc>
                  <a:txBody>
                    <a:bodyPr/>
                    <a:lstStyle/>
                    <a:p>
                      <a:pPr algn="l"/>
                      <a:r>
                        <a:rPr lang="tr-TR" sz="1400" b="1">
                          <a:effectLst/>
                          <a:latin typeface="Calibri" panose="020F0502020204030204" pitchFamily="34" charset="0"/>
                        </a:rPr>
                        <a:t>25.73.10.40.00 </a:t>
                      </a:r>
                      <a:endParaRPr lang="tr-TR" sz="1400">
                        <a:effectLst/>
                        <a:latin typeface="Calibri" panose="020F0502020204030204" pitchFamily="34" charset="0"/>
                      </a:endParaRPr>
                    </a:p>
                  </a:txBody>
                  <a:tcPr marL="39453" marR="39453" marT="19727" marB="19727" anchor="b">
                    <a:lnL w="9525" cap="flat" cmpd="sng" algn="ctr">
                      <a:solidFill>
                        <a:srgbClr val="000000"/>
                      </a:solidFill>
                      <a:prstDash val="solid"/>
                      <a:round/>
                      <a:headEnd type="none" w="med" len="med"/>
                      <a:tailEnd type="none" w="med" len="med"/>
                    </a:lnL>
                    <a:lnR>
                      <a:noFill/>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DDD9C3"/>
                    </a:solidFill>
                  </a:tcPr>
                </a:tc>
                <a:tc>
                  <a:txBody>
                    <a:bodyPr/>
                    <a:lstStyle/>
                    <a:p>
                      <a:pPr algn="l"/>
                      <a:r>
                        <a:rPr lang="tr-TR" sz="1400" b="1" dirty="0">
                          <a:effectLst/>
                          <a:latin typeface="Calibri" panose="020F0502020204030204" pitchFamily="34" charset="0"/>
                        </a:rPr>
                        <a:t>Baltalar, bağcı bıçakları ve benzeri kesici aletler (buz baltaları hariç)</a:t>
                      </a:r>
                      <a:endParaRPr lang="tr-TR" sz="1400" dirty="0">
                        <a:effectLst/>
                        <a:latin typeface="Calibri" panose="020F0502020204030204" pitchFamily="34" charset="0"/>
                      </a:endParaRPr>
                    </a:p>
                  </a:txBody>
                  <a:tcPr marL="39453" marR="39453" marT="19727" marB="19727" anchor="b">
                    <a:lnL>
                      <a:noFill/>
                    </a:lnL>
                    <a:lnR w="12700" cap="flat" cmpd="sng" algn="ctr">
                      <a:solidFill>
                        <a:schemeClr val="tx1"/>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DDD9C3"/>
                    </a:solidFill>
                  </a:tcPr>
                </a:tc>
                <a:extLst>
                  <a:ext uri="{0D108BD9-81ED-4DB2-BD59-A6C34878D82A}">
                    <a16:rowId xmlns:a16="http://schemas.microsoft.com/office/drawing/2014/main" val="2471429001"/>
                  </a:ext>
                </a:extLst>
              </a:tr>
              <a:tr h="302696">
                <a:tc>
                  <a:txBody>
                    <a:bodyPr/>
                    <a:lstStyle/>
                    <a:p>
                      <a:pPr algn="l"/>
                      <a:r>
                        <a:rPr lang="tr-TR" sz="1400">
                          <a:effectLst/>
                          <a:latin typeface="Calibri" panose="020F0502020204030204" pitchFamily="34" charset="0"/>
                        </a:rPr>
                        <a:t>25.73.10.40.00.0000</a:t>
                      </a:r>
                    </a:p>
                  </a:txBody>
                  <a:tcPr marL="39453" marR="39453" marT="19727" marB="19727" anchor="b">
                    <a:lnL w="9525" cap="flat" cmpd="sng" algn="ctr">
                      <a:solidFill>
                        <a:srgbClr val="000000"/>
                      </a:solidFill>
                      <a:prstDash val="solid"/>
                      <a:round/>
                      <a:headEnd type="none" w="med" len="med"/>
                      <a:tailEnd type="none" w="med" len="med"/>
                    </a:lnL>
                    <a:lnR>
                      <a:noFill/>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r>
                        <a:rPr lang="tr-TR" sz="1400" dirty="0">
                          <a:effectLst/>
                          <a:latin typeface="Calibri" panose="020F0502020204030204" pitchFamily="34" charset="0"/>
                        </a:rPr>
                        <a:t>Baltalar, bağcı bıçakları ve benzeri kesici aletler (buz baltaları hariç)</a:t>
                      </a:r>
                    </a:p>
                  </a:txBody>
                  <a:tcPr marL="39453" marR="39453" marT="19727" marB="19727" anchor="b">
                    <a:lnL>
                      <a:noFill/>
                    </a:lnL>
                    <a:lnR w="12700" cap="flat" cmpd="sng" algn="ctr">
                      <a:solidFill>
                        <a:schemeClr val="tx1"/>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1604071"/>
                  </a:ext>
                </a:extLst>
              </a:tr>
              <a:tr h="258653">
                <a:tc>
                  <a:txBody>
                    <a:bodyPr/>
                    <a:lstStyle/>
                    <a:p>
                      <a:pPr algn="l"/>
                      <a:r>
                        <a:rPr lang="tr-TR" sz="1400">
                          <a:effectLst/>
                          <a:latin typeface="Calibri" panose="020F0502020204030204" pitchFamily="34" charset="0"/>
                        </a:rPr>
                        <a:t>25.73.10.40.00.0001</a:t>
                      </a:r>
                    </a:p>
                  </a:txBody>
                  <a:tcPr marL="39453" marR="39453" marT="19727" marB="19727" anchor="b">
                    <a:lnL w="9525" cap="flat" cmpd="sng" algn="ctr">
                      <a:solidFill>
                        <a:srgbClr val="000000"/>
                      </a:solidFill>
                      <a:prstDash val="solid"/>
                      <a:round/>
                      <a:headEnd type="none" w="med" len="med"/>
                      <a:tailEnd type="none" w="med" len="med"/>
                    </a:lnL>
                    <a:lnR>
                      <a:noFill/>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r>
                        <a:rPr lang="tr-TR" sz="1400" dirty="0">
                          <a:effectLst/>
                          <a:latin typeface="Calibri" panose="020F0502020204030204" pitchFamily="34" charset="0"/>
                        </a:rPr>
                        <a:t>Keser</a:t>
                      </a:r>
                    </a:p>
                  </a:txBody>
                  <a:tcPr marL="39453" marR="39453" marT="19727" marB="19727" anchor="b">
                    <a:lnL>
                      <a:noFill/>
                    </a:lnL>
                    <a:lnR w="12700" cap="flat" cmpd="sng" algn="ctr">
                      <a:solidFill>
                        <a:schemeClr val="tx1"/>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82736742"/>
                  </a:ext>
                </a:extLst>
              </a:tr>
              <a:tr h="258653">
                <a:tc>
                  <a:txBody>
                    <a:bodyPr/>
                    <a:lstStyle/>
                    <a:p>
                      <a:pPr algn="l"/>
                      <a:r>
                        <a:rPr lang="tr-TR" sz="1400">
                          <a:effectLst/>
                          <a:latin typeface="Calibri" panose="020F0502020204030204" pitchFamily="34" charset="0"/>
                        </a:rPr>
                        <a:t>25.73.10.40.00.0002</a:t>
                      </a:r>
                    </a:p>
                  </a:txBody>
                  <a:tcPr marL="39453" marR="39453" marT="19727" marB="19727" anchor="b">
                    <a:lnL w="9525" cap="flat" cmpd="sng" algn="ctr">
                      <a:solidFill>
                        <a:srgbClr val="000000"/>
                      </a:solidFill>
                      <a:prstDash val="solid"/>
                      <a:round/>
                      <a:headEnd type="none" w="med" len="med"/>
                      <a:tailEnd type="none" w="med" len="med"/>
                    </a:lnL>
                    <a:lnR>
                      <a:noFill/>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r>
                        <a:rPr lang="tr-TR" sz="1400" dirty="0">
                          <a:effectLst/>
                          <a:latin typeface="Calibri" panose="020F0502020204030204" pitchFamily="34" charset="0"/>
                        </a:rPr>
                        <a:t>Balta</a:t>
                      </a:r>
                    </a:p>
                  </a:txBody>
                  <a:tcPr marL="39453" marR="39453" marT="19727" marB="19727" anchor="b">
                    <a:lnL>
                      <a:noFill/>
                    </a:lnL>
                    <a:lnR w="12700" cap="flat" cmpd="sng" algn="ctr">
                      <a:solidFill>
                        <a:schemeClr val="tx1"/>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52590485"/>
                  </a:ext>
                </a:extLst>
              </a:tr>
              <a:tr h="414573">
                <a:tc>
                  <a:txBody>
                    <a:bodyPr/>
                    <a:lstStyle/>
                    <a:p>
                      <a:pPr algn="l"/>
                      <a:r>
                        <a:rPr lang="tr-TR" sz="1400" b="1">
                          <a:effectLst/>
                          <a:latin typeface="Calibri" panose="020F0502020204030204" pitchFamily="34" charset="0"/>
                        </a:rPr>
                        <a:t>25.73.10.50.00 </a:t>
                      </a:r>
                      <a:endParaRPr lang="tr-TR" sz="1400">
                        <a:effectLst/>
                        <a:latin typeface="Calibri" panose="020F0502020204030204" pitchFamily="34" charset="0"/>
                      </a:endParaRPr>
                    </a:p>
                  </a:txBody>
                  <a:tcPr marL="39453" marR="39453" marT="19727" marB="19727" anchor="b">
                    <a:lnL w="9525" cap="flat" cmpd="sng" algn="ctr">
                      <a:solidFill>
                        <a:srgbClr val="000000"/>
                      </a:solidFill>
                      <a:prstDash val="solid"/>
                      <a:round/>
                      <a:headEnd type="none" w="med" len="med"/>
                      <a:tailEnd type="none" w="med" len="med"/>
                    </a:lnL>
                    <a:lnR>
                      <a:noFill/>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DDD9C3"/>
                    </a:solidFill>
                  </a:tcPr>
                </a:tc>
                <a:tc>
                  <a:txBody>
                    <a:bodyPr/>
                    <a:lstStyle/>
                    <a:p>
                      <a:pPr algn="l"/>
                      <a:r>
                        <a:rPr lang="tr-TR" sz="1200" b="1" dirty="0">
                          <a:effectLst/>
                          <a:latin typeface="Calibri" panose="020F0502020204030204" pitchFamily="34" charset="0"/>
                        </a:rPr>
                        <a:t>Budama makasları ve benzeri tek elle kullanılan budayıcılar ve makaslar (kümes hayvanları makasları dahil</a:t>
                      </a:r>
                      <a:r>
                        <a:rPr lang="tr-TR" sz="1200" b="1" dirty="0" smtClean="0">
                          <a:effectLst/>
                          <a:latin typeface="Calibri" panose="020F0502020204030204" pitchFamily="34" charset="0"/>
                        </a:rPr>
                        <a:t>)</a:t>
                      </a:r>
                      <a:endParaRPr lang="tr-TR" sz="1200" dirty="0">
                        <a:effectLst/>
                        <a:latin typeface="Calibri" panose="020F0502020204030204" pitchFamily="34" charset="0"/>
                      </a:endParaRPr>
                    </a:p>
                  </a:txBody>
                  <a:tcPr marL="39453" marR="39453" marT="19727" marB="19727" anchor="b">
                    <a:lnL>
                      <a:noFill/>
                    </a:lnL>
                    <a:lnR w="12700" cap="flat" cmpd="sng" algn="ctr">
                      <a:solidFill>
                        <a:schemeClr val="tx1"/>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DDD9C3"/>
                    </a:solidFill>
                  </a:tcPr>
                </a:tc>
                <a:extLst>
                  <a:ext uri="{0D108BD9-81ED-4DB2-BD59-A6C34878D82A}">
                    <a16:rowId xmlns:a16="http://schemas.microsoft.com/office/drawing/2014/main" val="1262476010"/>
                  </a:ext>
                </a:extLst>
              </a:tr>
              <a:tr h="419531">
                <a:tc>
                  <a:txBody>
                    <a:bodyPr/>
                    <a:lstStyle/>
                    <a:p>
                      <a:pPr algn="l"/>
                      <a:r>
                        <a:rPr lang="tr-TR" sz="1400">
                          <a:effectLst/>
                          <a:latin typeface="Calibri" panose="020F0502020204030204" pitchFamily="34" charset="0"/>
                        </a:rPr>
                        <a:t>25.73.10.50.00.0000</a:t>
                      </a:r>
                    </a:p>
                  </a:txBody>
                  <a:tcPr marL="39453" marR="39453" marT="19727" marB="19727" anchor="b">
                    <a:lnL w="9525" cap="flat" cmpd="sng" algn="ctr">
                      <a:solidFill>
                        <a:srgbClr val="000000"/>
                      </a:solidFill>
                      <a:prstDash val="solid"/>
                      <a:round/>
                      <a:headEnd type="none" w="med" len="med"/>
                      <a:tailEnd type="none" w="med" len="med"/>
                    </a:lnL>
                    <a:lnR>
                      <a:noFill/>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r>
                        <a:rPr lang="tr-TR" sz="1200" dirty="0">
                          <a:effectLst/>
                          <a:latin typeface="Calibri" panose="020F0502020204030204" pitchFamily="34" charset="0"/>
                        </a:rPr>
                        <a:t>Budama makasları ve benzeri tek elle kullanılan budayıcılar ve makaslar (kümes hayvanları makasları dahil</a:t>
                      </a:r>
                      <a:r>
                        <a:rPr lang="tr-TR" sz="1200" dirty="0" smtClean="0">
                          <a:effectLst/>
                          <a:latin typeface="Calibri" panose="020F0502020204030204" pitchFamily="34" charset="0"/>
                        </a:rPr>
                        <a:t>)</a:t>
                      </a:r>
                      <a:endParaRPr lang="tr-TR" sz="1200" dirty="0">
                        <a:effectLst/>
                        <a:latin typeface="Calibri" panose="020F0502020204030204" pitchFamily="34" charset="0"/>
                      </a:endParaRPr>
                    </a:p>
                  </a:txBody>
                  <a:tcPr marL="39453" marR="39453" marT="19727" marB="19727" anchor="b">
                    <a:lnL>
                      <a:noFill/>
                    </a:lnL>
                    <a:lnR w="12700" cap="flat" cmpd="sng" algn="ctr">
                      <a:solidFill>
                        <a:schemeClr val="tx1"/>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05103325"/>
                  </a:ext>
                </a:extLst>
              </a:tr>
              <a:tr h="258653">
                <a:tc>
                  <a:txBody>
                    <a:bodyPr/>
                    <a:lstStyle/>
                    <a:p>
                      <a:pPr algn="l"/>
                      <a:r>
                        <a:rPr lang="tr-TR" sz="1400">
                          <a:effectLst/>
                          <a:latin typeface="Calibri" panose="020F0502020204030204" pitchFamily="34" charset="0"/>
                        </a:rPr>
                        <a:t>25.73.10.50.00.0001</a:t>
                      </a:r>
                    </a:p>
                  </a:txBody>
                  <a:tcPr marL="39453" marR="39453" marT="19727" marB="19727" anchor="b">
                    <a:lnL w="9525" cap="flat" cmpd="sng" algn="ctr">
                      <a:solidFill>
                        <a:srgbClr val="000000"/>
                      </a:solidFill>
                      <a:prstDash val="solid"/>
                      <a:round/>
                      <a:headEnd type="none" w="med" len="med"/>
                      <a:tailEnd type="none" w="med" len="med"/>
                    </a:lnL>
                    <a:lnR>
                      <a:noFill/>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r>
                        <a:rPr lang="tr-TR" sz="1400" dirty="0">
                          <a:effectLst/>
                          <a:latin typeface="Calibri" panose="020F0502020204030204" pitchFamily="34" charset="0"/>
                        </a:rPr>
                        <a:t>Bağ makası</a:t>
                      </a:r>
                    </a:p>
                  </a:txBody>
                  <a:tcPr marL="39453" marR="39453" marT="19727" marB="19727" anchor="b">
                    <a:lnL>
                      <a:noFill/>
                    </a:lnL>
                    <a:lnR w="12700" cap="flat" cmpd="sng" algn="ctr">
                      <a:solidFill>
                        <a:schemeClr val="tx1"/>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05703472"/>
                  </a:ext>
                </a:extLst>
              </a:tr>
              <a:tr h="258653">
                <a:tc>
                  <a:txBody>
                    <a:bodyPr/>
                    <a:lstStyle/>
                    <a:p>
                      <a:pPr algn="l"/>
                      <a:r>
                        <a:rPr lang="tr-TR" sz="1400">
                          <a:effectLst/>
                          <a:latin typeface="Calibri" panose="020F0502020204030204" pitchFamily="34" charset="0"/>
                        </a:rPr>
                        <a:t>25.73.10.50.00.0002</a:t>
                      </a:r>
                    </a:p>
                  </a:txBody>
                  <a:tcPr marL="39453" marR="39453" marT="19727" marB="19727" anchor="b">
                    <a:lnL w="9525" cap="flat" cmpd="sng" algn="ctr">
                      <a:solidFill>
                        <a:srgbClr val="000000"/>
                      </a:solidFill>
                      <a:prstDash val="solid"/>
                      <a:round/>
                      <a:headEnd type="none" w="med" len="med"/>
                      <a:tailEnd type="none" w="med" len="med"/>
                    </a:lnL>
                    <a:lnR>
                      <a:noFill/>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r>
                        <a:rPr lang="tr-TR" sz="1400" dirty="0">
                          <a:effectLst/>
                          <a:latin typeface="Calibri" panose="020F0502020204030204" pitchFamily="34" charset="0"/>
                        </a:rPr>
                        <a:t>Dal makası</a:t>
                      </a:r>
                    </a:p>
                  </a:txBody>
                  <a:tcPr marL="39453" marR="39453" marT="19727" marB="19727" anchor="b">
                    <a:lnL>
                      <a:noFill/>
                    </a:lnL>
                    <a:lnR w="12700" cap="flat" cmpd="sng" algn="ctr">
                      <a:solidFill>
                        <a:schemeClr val="tx1"/>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74519570"/>
                  </a:ext>
                </a:extLst>
              </a:tr>
            </a:tbl>
          </a:graphicData>
        </a:graphic>
      </p:graphicFrame>
    </p:spTree>
    <p:extLst>
      <p:ext uri="{BB962C8B-B14F-4D97-AF65-F5344CB8AC3E}">
        <p14:creationId xmlns:p14="http://schemas.microsoft.com/office/powerpoint/2010/main" val="220679749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8 Dikdörtgen"/>
          <p:cNvSpPr/>
          <p:nvPr/>
        </p:nvSpPr>
        <p:spPr>
          <a:xfrm>
            <a:off x="268660" y="1124744"/>
            <a:ext cx="8496944" cy="1938992"/>
          </a:xfrm>
          <a:prstGeom prst="rect">
            <a:avLst/>
          </a:prstGeom>
        </p:spPr>
        <p:txBody>
          <a:bodyPr wrap="square">
            <a:spAutoFit/>
          </a:bodyPr>
          <a:lstStyle/>
          <a:p>
            <a:pPr algn="ctr">
              <a:lnSpc>
                <a:spcPct val="150000"/>
              </a:lnSpc>
              <a:defRPr/>
            </a:pPr>
            <a:endParaRPr lang="tr-TR" sz="4000" b="1" dirty="0"/>
          </a:p>
          <a:p>
            <a:pPr algn="ctr">
              <a:lnSpc>
                <a:spcPct val="150000"/>
              </a:lnSpc>
              <a:defRPr/>
            </a:pPr>
            <a:endParaRPr lang="tr-TR" sz="4000" b="1" dirty="0">
              <a:solidFill>
                <a:srgbClr val="FF0000"/>
              </a:solidFill>
            </a:endParaRPr>
          </a:p>
        </p:txBody>
      </p:sp>
      <p:sp>
        <p:nvSpPr>
          <p:cNvPr id="7" name="Text Box 5"/>
          <p:cNvSpPr txBox="1">
            <a:spLocks noChangeArrowheads="1"/>
          </p:cNvSpPr>
          <p:nvPr/>
        </p:nvSpPr>
        <p:spPr bwMode="auto">
          <a:xfrm>
            <a:off x="4139952" y="1588"/>
            <a:ext cx="5651500" cy="400110"/>
          </a:xfrm>
          <a:prstGeom prst="rect">
            <a:avLst/>
          </a:prstGeom>
          <a:noFill/>
          <a:ln w="9525">
            <a:noFill/>
            <a:miter lim="800000"/>
            <a:headEnd/>
            <a:tailEnd/>
          </a:ln>
          <a:effectLst>
            <a:outerShdw blurRad="50800" dist="38100" dir="16200000" rotWithShape="0">
              <a:prstClr val="black">
                <a:alpha val="40000"/>
              </a:prstClr>
            </a:outerShdw>
          </a:effectLst>
        </p:spPr>
        <p:style>
          <a:lnRef idx="0">
            <a:scrgbClr r="0" g="0" b="0"/>
          </a:lnRef>
          <a:fillRef idx="1002">
            <a:schemeClr val="dk1"/>
          </a:fillRef>
          <a:effectRef idx="0">
            <a:scrgbClr r="0" g="0" b="0"/>
          </a:effectRef>
          <a:fontRef idx="major"/>
        </p:style>
        <p:txBody>
          <a:bodyPr>
            <a:spAutoFit/>
          </a:bodyPr>
          <a:lstStyle/>
          <a:p>
            <a:pPr fontAlgn="base">
              <a:spcBef>
                <a:spcPct val="0"/>
              </a:spcBef>
              <a:spcAft>
                <a:spcPct val="0"/>
              </a:spcAft>
              <a:defRPr/>
            </a:pPr>
            <a:r>
              <a:rPr lang="tr-TR" sz="2000" dirty="0">
                <a:solidFill>
                  <a:schemeClr val="tx2"/>
                </a:solidFill>
              </a:rPr>
              <a:t>Reel Sektör Ar-</a:t>
            </a:r>
            <a:r>
              <a:rPr lang="tr-TR" sz="2000" dirty="0" err="1">
                <a:solidFill>
                  <a:schemeClr val="tx2"/>
                </a:solidFill>
              </a:rPr>
              <a:t>Ge</a:t>
            </a:r>
            <a:r>
              <a:rPr lang="tr-TR" sz="2000" dirty="0">
                <a:solidFill>
                  <a:schemeClr val="tx2"/>
                </a:solidFill>
              </a:rPr>
              <a:t> ve Uygulama Dairesi</a:t>
            </a:r>
          </a:p>
        </p:txBody>
      </p:sp>
      <p:sp>
        <p:nvSpPr>
          <p:cNvPr id="6" name="Metin kutusu 5"/>
          <p:cNvSpPr txBox="1"/>
          <p:nvPr/>
        </p:nvSpPr>
        <p:spPr>
          <a:xfrm>
            <a:off x="378396" y="1700808"/>
            <a:ext cx="8387208" cy="4154984"/>
          </a:xfrm>
          <a:prstGeom prst="rect">
            <a:avLst/>
          </a:prstGeom>
          <a:noFill/>
        </p:spPr>
        <p:txBody>
          <a:bodyPr wrap="square" rtlCol="0">
            <a:spAutoFit/>
          </a:bodyPr>
          <a:lstStyle/>
          <a:p>
            <a:pPr marL="457200" indent="-457200" algn="just">
              <a:spcBef>
                <a:spcPts val="600"/>
              </a:spcBef>
              <a:spcAft>
                <a:spcPts val="600"/>
              </a:spcAft>
              <a:buClr>
                <a:srgbClr val="FF0000"/>
              </a:buClr>
              <a:buFont typeface="Wingdings" panose="05000000000000000000" pitchFamily="2" charset="2"/>
              <a:buChar char="§"/>
              <a:tabLst>
                <a:tab pos="180340" algn="l"/>
              </a:tabLst>
            </a:pPr>
            <a:r>
              <a:rPr lang="tr-TR" sz="2800" dirty="0">
                <a:latin typeface="Arial" panose="020B0604020202020204" pitchFamily="34" charset="0"/>
                <a:ea typeface="Times New Roman"/>
                <a:cs typeface="Arial" panose="020B0604020202020204" pitchFamily="34" charset="0"/>
              </a:rPr>
              <a:t>Kapasite raporunun yürürlükteki mevzuat ve kapasite kriterlerine uygun olarak hazırlar. </a:t>
            </a:r>
          </a:p>
          <a:p>
            <a:pPr marL="457200" lvl="0" indent="-457200" algn="just">
              <a:spcBef>
                <a:spcPts val="600"/>
              </a:spcBef>
              <a:spcAft>
                <a:spcPts val="600"/>
              </a:spcAft>
              <a:buClr>
                <a:srgbClr val="FF0000"/>
              </a:buClr>
              <a:buFont typeface="Wingdings" panose="05000000000000000000" pitchFamily="2" charset="2"/>
              <a:buChar char="§"/>
              <a:tabLst>
                <a:tab pos="180340" algn="l"/>
              </a:tabLst>
            </a:pPr>
            <a:r>
              <a:rPr lang="tr-TR" sz="2800" dirty="0">
                <a:latin typeface="Arial" panose="020B0604020202020204" pitchFamily="34" charset="0"/>
                <a:ea typeface="Times New Roman"/>
                <a:cs typeface="Arial" panose="020B0604020202020204" pitchFamily="34" charset="0"/>
              </a:rPr>
              <a:t>Raportör ile birlikte işyerine giderek kapasite raporunu düzenler.</a:t>
            </a:r>
          </a:p>
          <a:p>
            <a:pPr marL="457200" lvl="0" indent="-457200">
              <a:spcBef>
                <a:spcPts val="600"/>
              </a:spcBef>
              <a:spcAft>
                <a:spcPts val="600"/>
              </a:spcAft>
              <a:buClr>
                <a:srgbClr val="FF0000"/>
              </a:buClr>
              <a:buFont typeface="Wingdings" panose="05000000000000000000" pitchFamily="2" charset="2"/>
              <a:buChar char="§"/>
            </a:pPr>
            <a:r>
              <a:rPr lang="tr-TR" sz="2800" dirty="0">
                <a:solidFill>
                  <a:prstClr val="black"/>
                </a:solidFill>
                <a:latin typeface="Arial" panose="020B0604020202020204" pitchFamily="34" charset="0"/>
                <a:cs typeface="Arial" panose="020B0604020202020204" pitchFamily="34" charset="0"/>
              </a:rPr>
              <a:t>İşletmede makineler kurulu ve çalışır vaziyette değilse kapasite raporu düzenlemez.</a:t>
            </a:r>
          </a:p>
          <a:p>
            <a:pPr marL="457200" lvl="0" indent="-457200">
              <a:spcBef>
                <a:spcPts val="600"/>
              </a:spcBef>
              <a:spcAft>
                <a:spcPts val="600"/>
              </a:spcAft>
              <a:buClr>
                <a:srgbClr val="FF0000"/>
              </a:buClr>
              <a:buFont typeface="Wingdings" panose="05000000000000000000" pitchFamily="2" charset="2"/>
              <a:buChar char="§"/>
            </a:pPr>
            <a:r>
              <a:rPr lang="tr-TR" sz="2800" dirty="0">
                <a:solidFill>
                  <a:prstClr val="black"/>
                </a:solidFill>
                <a:latin typeface="Arial" panose="020B0604020202020204" pitchFamily="34" charset="0"/>
                <a:cs typeface="Arial" panose="020B0604020202020204" pitchFamily="34" charset="0"/>
              </a:rPr>
              <a:t>Oda adına çalışır ve tarafsızlık ilkesine uyar. </a:t>
            </a:r>
          </a:p>
          <a:p>
            <a:pPr marL="342900" lvl="0" indent="-342900">
              <a:spcBef>
                <a:spcPts val="600"/>
              </a:spcBef>
              <a:spcAft>
                <a:spcPts val="600"/>
              </a:spcAft>
              <a:buClr>
                <a:srgbClr val="FF0000"/>
              </a:buClr>
              <a:buFont typeface="Wingdings" panose="05000000000000000000" pitchFamily="2" charset="2"/>
              <a:buChar char="Ø"/>
            </a:pPr>
            <a:endParaRPr lang="tr-TR" sz="2800" dirty="0">
              <a:solidFill>
                <a:prstClr val="black"/>
              </a:solidFill>
              <a:latin typeface="Arial" panose="020B0604020202020204" pitchFamily="34" charset="0"/>
              <a:cs typeface="Arial" panose="020B0604020202020204" pitchFamily="34" charset="0"/>
            </a:endParaRPr>
          </a:p>
        </p:txBody>
      </p:sp>
      <p:sp>
        <p:nvSpPr>
          <p:cNvPr id="8" name="Başlık 1"/>
          <p:cNvSpPr>
            <a:spLocks noGrp="1"/>
          </p:cNvSpPr>
          <p:nvPr>
            <p:ph type="title"/>
          </p:nvPr>
        </p:nvSpPr>
        <p:spPr>
          <a:xfrm>
            <a:off x="467544" y="692696"/>
            <a:ext cx="8229600" cy="432048"/>
          </a:xfrm>
        </p:spPr>
        <p:txBody>
          <a:bodyPr>
            <a:normAutofit fontScale="90000"/>
          </a:bodyPr>
          <a:lstStyle/>
          <a:p>
            <a:pPr>
              <a:lnSpc>
                <a:spcPct val="115000"/>
              </a:lnSpc>
              <a:spcAft>
                <a:spcPts val="1000"/>
              </a:spcAft>
            </a:pPr>
            <a:r>
              <a:rPr lang="tr-TR" sz="2400" b="1" dirty="0">
                <a:latin typeface="Arial" panose="020B0604020202020204" pitchFamily="34" charset="0"/>
                <a:cs typeface="Arial" panose="020B0604020202020204" pitchFamily="34" charset="0"/>
              </a:rPr>
              <a:t/>
            </a:r>
            <a:br>
              <a:rPr lang="tr-TR" sz="2400" b="1" dirty="0">
                <a:latin typeface="Arial" panose="020B0604020202020204" pitchFamily="34" charset="0"/>
                <a:cs typeface="Arial" panose="020B0604020202020204" pitchFamily="34" charset="0"/>
              </a:rPr>
            </a:br>
            <a:r>
              <a:rPr lang="tr-TR" sz="2400" b="1" dirty="0">
                <a:latin typeface="Arial" panose="020B0604020202020204" pitchFamily="34" charset="0"/>
                <a:cs typeface="Arial" panose="020B0604020202020204" pitchFamily="34" charset="0"/>
              </a:rPr>
              <a:t/>
            </a:r>
            <a:br>
              <a:rPr lang="tr-TR" sz="2400" b="1" dirty="0">
                <a:latin typeface="Arial" panose="020B0604020202020204" pitchFamily="34" charset="0"/>
                <a:cs typeface="Arial" panose="020B0604020202020204" pitchFamily="34" charset="0"/>
              </a:rPr>
            </a:br>
            <a:r>
              <a:rPr lang="tr-TR" sz="2400" b="1" dirty="0">
                <a:latin typeface="Arial" panose="020B0604020202020204" pitchFamily="34" charset="0"/>
                <a:cs typeface="Arial" panose="020B0604020202020204" pitchFamily="34" charset="0"/>
              </a:rPr>
              <a:t>Kapasite Raporu Eksperleri;</a:t>
            </a:r>
            <a:r>
              <a:rPr lang="tr-TR" sz="2400" dirty="0">
                <a:latin typeface="Arial" panose="020B0604020202020204" pitchFamily="34" charset="0"/>
                <a:cs typeface="Arial" panose="020B0604020202020204" pitchFamily="34" charset="0"/>
              </a:rPr>
              <a:t/>
            </a:r>
            <a:br>
              <a:rPr lang="tr-TR" sz="2400" dirty="0">
                <a:latin typeface="Arial" panose="020B0604020202020204" pitchFamily="34" charset="0"/>
                <a:cs typeface="Arial" panose="020B0604020202020204" pitchFamily="34" charset="0"/>
              </a:rPr>
            </a:br>
            <a:r>
              <a:rPr lang="tr-TR" sz="2400" dirty="0">
                <a:latin typeface="Arial" panose="020B0604020202020204" pitchFamily="34" charset="0"/>
                <a:cs typeface="Arial" panose="020B0604020202020204" pitchFamily="34" charset="0"/>
              </a:rPr>
              <a:t/>
            </a:r>
            <a:br>
              <a:rPr lang="tr-TR" sz="2400" dirty="0">
                <a:latin typeface="Arial" panose="020B0604020202020204" pitchFamily="34" charset="0"/>
                <a:cs typeface="Arial" panose="020B0604020202020204" pitchFamily="34" charset="0"/>
              </a:rPr>
            </a:br>
            <a:endParaRPr lang="tr-TR"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50037481"/>
      </p:ext>
    </p:extLst>
  </p:cSld>
  <p:clrMapOvr>
    <a:masterClrMapping/>
  </p:clrMapOvr>
  <p:transition advClick="0"/>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8 Dikdörtgen"/>
          <p:cNvSpPr/>
          <p:nvPr/>
        </p:nvSpPr>
        <p:spPr>
          <a:xfrm>
            <a:off x="268660" y="1124744"/>
            <a:ext cx="8496944" cy="1938992"/>
          </a:xfrm>
          <a:prstGeom prst="rect">
            <a:avLst/>
          </a:prstGeom>
        </p:spPr>
        <p:txBody>
          <a:bodyPr wrap="square">
            <a:spAutoFit/>
          </a:bodyPr>
          <a:lstStyle/>
          <a:p>
            <a:pPr algn="ctr">
              <a:lnSpc>
                <a:spcPct val="150000"/>
              </a:lnSpc>
              <a:defRPr/>
            </a:pPr>
            <a:endParaRPr lang="tr-TR" sz="4000" b="1" dirty="0"/>
          </a:p>
          <a:p>
            <a:pPr algn="ctr">
              <a:lnSpc>
                <a:spcPct val="150000"/>
              </a:lnSpc>
              <a:defRPr/>
            </a:pPr>
            <a:endParaRPr lang="tr-TR" sz="4000" b="1" dirty="0">
              <a:solidFill>
                <a:srgbClr val="FF0000"/>
              </a:solidFill>
            </a:endParaRPr>
          </a:p>
        </p:txBody>
      </p:sp>
      <p:sp>
        <p:nvSpPr>
          <p:cNvPr id="7" name="Text Box 5"/>
          <p:cNvSpPr txBox="1">
            <a:spLocks noChangeArrowheads="1"/>
          </p:cNvSpPr>
          <p:nvPr/>
        </p:nvSpPr>
        <p:spPr bwMode="auto">
          <a:xfrm>
            <a:off x="4139952" y="1588"/>
            <a:ext cx="5651500" cy="400110"/>
          </a:xfrm>
          <a:prstGeom prst="rect">
            <a:avLst/>
          </a:prstGeom>
          <a:noFill/>
          <a:ln w="9525">
            <a:noFill/>
            <a:miter lim="800000"/>
            <a:headEnd/>
            <a:tailEnd/>
          </a:ln>
          <a:effectLst>
            <a:outerShdw blurRad="50800" dist="38100" dir="16200000" rotWithShape="0">
              <a:prstClr val="black">
                <a:alpha val="40000"/>
              </a:prstClr>
            </a:outerShdw>
          </a:effectLst>
        </p:spPr>
        <p:style>
          <a:lnRef idx="0">
            <a:scrgbClr r="0" g="0" b="0"/>
          </a:lnRef>
          <a:fillRef idx="1002">
            <a:schemeClr val="dk1"/>
          </a:fillRef>
          <a:effectRef idx="0">
            <a:scrgbClr r="0" g="0" b="0"/>
          </a:effectRef>
          <a:fontRef idx="major"/>
        </p:style>
        <p:txBody>
          <a:bodyPr>
            <a:spAutoFit/>
          </a:bodyPr>
          <a:lstStyle/>
          <a:p>
            <a:pPr fontAlgn="base">
              <a:spcBef>
                <a:spcPct val="0"/>
              </a:spcBef>
              <a:spcAft>
                <a:spcPct val="0"/>
              </a:spcAft>
              <a:defRPr/>
            </a:pPr>
            <a:r>
              <a:rPr lang="tr-TR" sz="2000" dirty="0">
                <a:solidFill>
                  <a:schemeClr val="tx2"/>
                </a:solidFill>
              </a:rPr>
              <a:t>Reel Sektör Ar-</a:t>
            </a:r>
            <a:r>
              <a:rPr lang="tr-TR" sz="2000" dirty="0" err="1">
                <a:solidFill>
                  <a:schemeClr val="tx2"/>
                </a:solidFill>
              </a:rPr>
              <a:t>Ge</a:t>
            </a:r>
            <a:r>
              <a:rPr lang="tr-TR" sz="2000" dirty="0">
                <a:solidFill>
                  <a:schemeClr val="tx2"/>
                </a:solidFill>
              </a:rPr>
              <a:t> ve Uygulama Dairesi</a:t>
            </a:r>
          </a:p>
        </p:txBody>
      </p:sp>
      <p:sp>
        <p:nvSpPr>
          <p:cNvPr id="6" name="Metin kutusu 5"/>
          <p:cNvSpPr txBox="1"/>
          <p:nvPr/>
        </p:nvSpPr>
        <p:spPr>
          <a:xfrm>
            <a:off x="501823" y="1916832"/>
            <a:ext cx="8263781" cy="4231928"/>
          </a:xfrm>
          <a:prstGeom prst="rect">
            <a:avLst/>
          </a:prstGeom>
          <a:noFill/>
        </p:spPr>
        <p:txBody>
          <a:bodyPr wrap="square" rtlCol="0">
            <a:spAutoFit/>
          </a:bodyPr>
          <a:lstStyle/>
          <a:p>
            <a:pPr marL="342900" indent="-342900">
              <a:spcBef>
                <a:spcPts val="600"/>
              </a:spcBef>
              <a:spcAft>
                <a:spcPts val="600"/>
              </a:spcAft>
              <a:buClr>
                <a:srgbClr val="FF0000"/>
              </a:buClr>
              <a:buFont typeface="Wingdings" panose="05000000000000000000" pitchFamily="2" charset="2"/>
              <a:buChar char="§"/>
            </a:pPr>
            <a:r>
              <a:rPr lang="tr-TR" sz="2400" dirty="0">
                <a:latin typeface="Arial" panose="020B0604020202020204" pitchFamily="34" charset="0"/>
                <a:cs typeface="Arial" panose="020B0604020202020204" pitchFamily="34" charset="0"/>
              </a:rPr>
              <a:t>Kriteri olmayan konularda mutlaka makine başında kronometraj (saatlik ölçüm)  yaparak kapasiteyi tespit eder.</a:t>
            </a:r>
          </a:p>
          <a:p>
            <a:pPr marL="342900" indent="-342900">
              <a:spcBef>
                <a:spcPts val="600"/>
              </a:spcBef>
              <a:spcAft>
                <a:spcPts val="600"/>
              </a:spcAft>
              <a:buClr>
                <a:srgbClr val="FF0000"/>
              </a:buClr>
              <a:buFont typeface="Wingdings" panose="05000000000000000000" pitchFamily="2" charset="2"/>
              <a:buChar char="§"/>
            </a:pPr>
            <a:r>
              <a:rPr lang="tr-TR" sz="2400" dirty="0">
                <a:latin typeface="Arial" panose="020B0604020202020204" pitchFamily="34" charset="0"/>
                <a:cs typeface="Arial" panose="020B0604020202020204" pitchFamily="34" charset="0"/>
              </a:rPr>
              <a:t>Mevcut kriterlerde belirtilmedikçe fire hesabı yapmaz.</a:t>
            </a:r>
          </a:p>
          <a:p>
            <a:pPr marL="342900" indent="-342900">
              <a:spcBef>
                <a:spcPts val="600"/>
              </a:spcBef>
              <a:spcAft>
                <a:spcPts val="600"/>
              </a:spcAft>
              <a:buClr>
                <a:srgbClr val="FF0000"/>
              </a:buClr>
              <a:buFont typeface="Wingdings" panose="05000000000000000000" pitchFamily="2" charset="2"/>
              <a:buChar char="§"/>
            </a:pPr>
            <a:r>
              <a:rPr lang="tr-TR" sz="2400" dirty="0">
                <a:latin typeface="Arial" panose="020B0604020202020204" pitchFamily="34" charset="0"/>
                <a:cs typeface="Arial" panose="020B0604020202020204" pitchFamily="34" charset="0"/>
              </a:rPr>
              <a:t>Kriterleri olan üretimlerde kriterlere uygun olarak kapasite raporu düzenler.</a:t>
            </a:r>
          </a:p>
          <a:p>
            <a:pPr marL="342900" indent="-342900">
              <a:spcBef>
                <a:spcPts val="600"/>
              </a:spcBef>
              <a:spcAft>
                <a:spcPts val="600"/>
              </a:spcAft>
              <a:buClr>
                <a:srgbClr val="FF0000"/>
              </a:buClr>
              <a:buFont typeface="Wingdings" panose="05000000000000000000" pitchFamily="2" charset="2"/>
              <a:buChar char="§"/>
            </a:pPr>
            <a:r>
              <a:rPr lang="tr-TR" sz="2400" dirty="0">
                <a:latin typeface="Arial" panose="020B0604020202020204" pitchFamily="34" charset="0"/>
                <a:cs typeface="Arial" panose="020B0604020202020204" pitchFamily="34" charset="0"/>
              </a:rPr>
              <a:t>Kapasite Raporu düzenlerken, Makine, Üretim ve Tüketim maddelerinin ticari ve/veya teknik isimlerini kullanır.</a:t>
            </a:r>
            <a:endParaRPr lang="tr-TR" sz="2000" dirty="0">
              <a:latin typeface="Arial" panose="020B0604020202020204" pitchFamily="34" charset="0"/>
              <a:cs typeface="Arial" panose="020B0604020202020204" pitchFamily="34" charset="0"/>
            </a:endParaRPr>
          </a:p>
          <a:p>
            <a:endParaRPr lang="tr-TR" dirty="0"/>
          </a:p>
        </p:txBody>
      </p:sp>
      <p:sp>
        <p:nvSpPr>
          <p:cNvPr id="12" name="Başlık 1"/>
          <p:cNvSpPr>
            <a:spLocks noGrp="1"/>
          </p:cNvSpPr>
          <p:nvPr>
            <p:ph type="title"/>
          </p:nvPr>
        </p:nvSpPr>
        <p:spPr>
          <a:xfrm>
            <a:off x="467544" y="692696"/>
            <a:ext cx="8229600" cy="432048"/>
          </a:xfrm>
        </p:spPr>
        <p:txBody>
          <a:bodyPr>
            <a:normAutofit fontScale="90000"/>
          </a:bodyPr>
          <a:lstStyle/>
          <a:p>
            <a:pPr>
              <a:lnSpc>
                <a:spcPct val="115000"/>
              </a:lnSpc>
              <a:spcAft>
                <a:spcPts val="1000"/>
              </a:spcAft>
            </a:pPr>
            <a:r>
              <a:rPr lang="tr-TR" sz="2400" b="1" dirty="0">
                <a:latin typeface="Arial" panose="020B0604020202020204" pitchFamily="34" charset="0"/>
                <a:cs typeface="Arial" panose="020B0604020202020204" pitchFamily="34" charset="0"/>
              </a:rPr>
              <a:t/>
            </a:r>
            <a:br>
              <a:rPr lang="tr-TR" sz="2400" b="1" dirty="0">
                <a:latin typeface="Arial" panose="020B0604020202020204" pitchFamily="34" charset="0"/>
                <a:cs typeface="Arial" panose="020B0604020202020204" pitchFamily="34" charset="0"/>
              </a:rPr>
            </a:br>
            <a:r>
              <a:rPr lang="tr-TR" sz="2400" b="1" dirty="0">
                <a:latin typeface="Arial" panose="020B0604020202020204" pitchFamily="34" charset="0"/>
                <a:cs typeface="Arial" panose="020B0604020202020204" pitchFamily="34" charset="0"/>
              </a:rPr>
              <a:t/>
            </a:r>
            <a:br>
              <a:rPr lang="tr-TR" sz="2400" b="1" dirty="0">
                <a:latin typeface="Arial" panose="020B0604020202020204" pitchFamily="34" charset="0"/>
                <a:cs typeface="Arial" panose="020B0604020202020204" pitchFamily="34" charset="0"/>
              </a:rPr>
            </a:br>
            <a:r>
              <a:rPr lang="tr-TR" sz="2400" b="1" dirty="0">
                <a:latin typeface="Arial" panose="020B0604020202020204" pitchFamily="34" charset="0"/>
                <a:cs typeface="Arial" panose="020B0604020202020204" pitchFamily="34" charset="0"/>
              </a:rPr>
              <a:t>Kapasite Raporu Eksperleri;</a:t>
            </a:r>
            <a:r>
              <a:rPr lang="tr-TR" sz="2400" dirty="0">
                <a:latin typeface="Arial" panose="020B0604020202020204" pitchFamily="34" charset="0"/>
                <a:cs typeface="Arial" panose="020B0604020202020204" pitchFamily="34" charset="0"/>
              </a:rPr>
              <a:t/>
            </a:r>
            <a:br>
              <a:rPr lang="tr-TR" sz="2400" dirty="0">
                <a:latin typeface="Arial" panose="020B0604020202020204" pitchFamily="34" charset="0"/>
                <a:cs typeface="Arial" panose="020B0604020202020204" pitchFamily="34" charset="0"/>
              </a:rPr>
            </a:br>
            <a:r>
              <a:rPr lang="tr-TR" sz="2400" dirty="0">
                <a:latin typeface="Arial" panose="020B0604020202020204" pitchFamily="34" charset="0"/>
                <a:cs typeface="Arial" panose="020B0604020202020204" pitchFamily="34" charset="0"/>
              </a:rPr>
              <a:t/>
            </a:r>
            <a:br>
              <a:rPr lang="tr-TR" sz="2400" dirty="0">
                <a:latin typeface="Arial" panose="020B0604020202020204" pitchFamily="34" charset="0"/>
                <a:cs typeface="Arial" panose="020B0604020202020204" pitchFamily="34" charset="0"/>
              </a:rPr>
            </a:br>
            <a:endParaRPr lang="tr-TR"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10473905"/>
      </p:ext>
    </p:extLst>
  </p:cSld>
  <p:clrMapOvr>
    <a:masterClrMapping/>
  </p:clrMapOvr>
  <p:transition advClick="0"/>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8 Dikdörtgen"/>
          <p:cNvSpPr/>
          <p:nvPr/>
        </p:nvSpPr>
        <p:spPr>
          <a:xfrm>
            <a:off x="268660" y="1124744"/>
            <a:ext cx="8496944" cy="1938992"/>
          </a:xfrm>
          <a:prstGeom prst="rect">
            <a:avLst/>
          </a:prstGeom>
        </p:spPr>
        <p:txBody>
          <a:bodyPr wrap="square">
            <a:spAutoFit/>
          </a:bodyPr>
          <a:lstStyle/>
          <a:p>
            <a:pPr algn="ctr">
              <a:lnSpc>
                <a:spcPct val="150000"/>
              </a:lnSpc>
              <a:defRPr/>
            </a:pPr>
            <a:endParaRPr lang="tr-TR" sz="4000" b="1" dirty="0"/>
          </a:p>
          <a:p>
            <a:pPr algn="ctr">
              <a:lnSpc>
                <a:spcPct val="150000"/>
              </a:lnSpc>
              <a:defRPr/>
            </a:pPr>
            <a:endParaRPr lang="tr-TR" sz="4000" b="1" dirty="0">
              <a:solidFill>
                <a:srgbClr val="FF0000"/>
              </a:solidFill>
            </a:endParaRPr>
          </a:p>
        </p:txBody>
      </p:sp>
      <p:sp>
        <p:nvSpPr>
          <p:cNvPr id="7" name="Text Box 5"/>
          <p:cNvSpPr txBox="1">
            <a:spLocks noChangeArrowheads="1"/>
          </p:cNvSpPr>
          <p:nvPr/>
        </p:nvSpPr>
        <p:spPr bwMode="auto">
          <a:xfrm>
            <a:off x="4139952" y="1588"/>
            <a:ext cx="5651500" cy="400110"/>
          </a:xfrm>
          <a:prstGeom prst="rect">
            <a:avLst/>
          </a:prstGeom>
          <a:noFill/>
          <a:ln w="9525">
            <a:noFill/>
            <a:miter lim="800000"/>
            <a:headEnd/>
            <a:tailEnd/>
          </a:ln>
          <a:effectLst>
            <a:outerShdw blurRad="50800" dist="38100" dir="16200000" rotWithShape="0">
              <a:prstClr val="black">
                <a:alpha val="40000"/>
              </a:prstClr>
            </a:outerShdw>
          </a:effectLst>
        </p:spPr>
        <p:style>
          <a:lnRef idx="0">
            <a:scrgbClr r="0" g="0" b="0"/>
          </a:lnRef>
          <a:fillRef idx="1002">
            <a:schemeClr val="dk1"/>
          </a:fillRef>
          <a:effectRef idx="0">
            <a:scrgbClr r="0" g="0" b="0"/>
          </a:effectRef>
          <a:fontRef idx="major"/>
        </p:style>
        <p:txBody>
          <a:bodyPr>
            <a:spAutoFit/>
          </a:bodyPr>
          <a:lstStyle/>
          <a:p>
            <a:pPr fontAlgn="base">
              <a:spcBef>
                <a:spcPct val="0"/>
              </a:spcBef>
              <a:spcAft>
                <a:spcPct val="0"/>
              </a:spcAft>
              <a:defRPr/>
            </a:pPr>
            <a:r>
              <a:rPr lang="tr-TR" sz="2000" dirty="0">
                <a:solidFill>
                  <a:schemeClr val="tx2"/>
                </a:solidFill>
              </a:rPr>
              <a:t>Reel Sektör Ar-</a:t>
            </a:r>
            <a:r>
              <a:rPr lang="tr-TR" sz="2000" dirty="0" err="1">
                <a:solidFill>
                  <a:schemeClr val="tx2"/>
                </a:solidFill>
              </a:rPr>
              <a:t>Ge</a:t>
            </a:r>
            <a:r>
              <a:rPr lang="tr-TR" sz="2000" dirty="0">
                <a:solidFill>
                  <a:schemeClr val="tx2"/>
                </a:solidFill>
              </a:rPr>
              <a:t> ve Uygulama Dairesi</a:t>
            </a:r>
          </a:p>
        </p:txBody>
      </p:sp>
      <p:sp>
        <p:nvSpPr>
          <p:cNvPr id="6" name="Metin kutusu 5"/>
          <p:cNvSpPr txBox="1"/>
          <p:nvPr/>
        </p:nvSpPr>
        <p:spPr>
          <a:xfrm>
            <a:off x="467543" y="1556792"/>
            <a:ext cx="8298061" cy="923330"/>
          </a:xfrm>
          <a:prstGeom prst="rect">
            <a:avLst/>
          </a:prstGeom>
          <a:noFill/>
        </p:spPr>
        <p:txBody>
          <a:bodyPr wrap="square" rtlCol="0">
            <a:spAutoFit/>
          </a:bodyPr>
          <a:lstStyle/>
          <a:p>
            <a:endParaRPr lang="tr-TR" dirty="0"/>
          </a:p>
          <a:p>
            <a:endParaRPr lang="tr-TR" dirty="0"/>
          </a:p>
          <a:p>
            <a:endParaRPr lang="tr-TR" dirty="0"/>
          </a:p>
        </p:txBody>
      </p:sp>
      <p:sp>
        <p:nvSpPr>
          <p:cNvPr id="3" name="Metin kutusu 2"/>
          <p:cNvSpPr txBox="1"/>
          <p:nvPr/>
        </p:nvSpPr>
        <p:spPr>
          <a:xfrm>
            <a:off x="467542" y="1556792"/>
            <a:ext cx="8298061" cy="1877437"/>
          </a:xfrm>
          <a:prstGeom prst="rect">
            <a:avLst/>
          </a:prstGeom>
          <a:noFill/>
        </p:spPr>
        <p:txBody>
          <a:bodyPr wrap="square" rtlCol="0">
            <a:spAutoFit/>
          </a:bodyPr>
          <a:lstStyle/>
          <a:p>
            <a:pPr marL="342900" lvl="0" indent="-342900">
              <a:spcAft>
                <a:spcPts val="600"/>
              </a:spcAft>
              <a:buClr>
                <a:srgbClr val="FF0000"/>
              </a:buClr>
              <a:buFont typeface="Wingdings" panose="05000000000000000000" pitchFamily="2" charset="2"/>
              <a:buChar char="§"/>
            </a:pPr>
            <a:r>
              <a:rPr lang="tr-TR" sz="2400" dirty="0">
                <a:latin typeface="Arial" panose="020B0604020202020204" pitchFamily="34" charset="0"/>
                <a:cs typeface="Arial" panose="020B0604020202020204" pitchFamily="34" charset="0"/>
              </a:rPr>
              <a:t>Ana makineleri ve tüketim tablosundaki ana ihtiyaç maddelerinin kodlarını yazar.</a:t>
            </a:r>
          </a:p>
          <a:p>
            <a:pPr marL="342900" lvl="0" indent="-342900" algn="just">
              <a:spcBef>
                <a:spcPts val="600"/>
              </a:spcBef>
              <a:spcAft>
                <a:spcPts val="600"/>
              </a:spcAft>
              <a:buClr>
                <a:srgbClr val="FF0000"/>
              </a:buClr>
              <a:buFont typeface="Wingdings" panose="05000000000000000000" pitchFamily="2" charset="2"/>
              <a:buChar char="§"/>
              <a:tabLst>
                <a:tab pos="90170" algn="l"/>
                <a:tab pos="180340" algn="l"/>
              </a:tabLst>
            </a:pPr>
            <a:r>
              <a:rPr lang="tr-TR" sz="2400" dirty="0">
                <a:latin typeface="Arial" panose="020B0604020202020204" pitchFamily="34" charset="0"/>
                <a:ea typeface="Times New Roman"/>
                <a:cs typeface="Arial" panose="020B0604020202020204" pitchFamily="34" charset="0"/>
              </a:rPr>
              <a:t>Kriterler ve uygulamalar konusunda aktif katılım sağlar.</a:t>
            </a:r>
          </a:p>
          <a:p>
            <a:pPr marL="342900" lvl="0" indent="-342900" algn="just">
              <a:spcBef>
                <a:spcPts val="600"/>
              </a:spcBef>
              <a:spcAft>
                <a:spcPts val="600"/>
              </a:spcAft>
              <a:buClr>
                <a:srgbClr val="FF0000"/>
              </a:buClr>
              <a:buFont typeface="Wingdings" panose="05000000000000000000" pitchFamily="2" charset="2"/>
              <a:buChar char="§"/>
              <a:tabLst>
                <a:tab pos="90170" algn="l"/>
                <a:tab pos="180340" algn="l"/>
              </a:tabLst>
            </a:pPr>
            <a:r>
              <a:rPr lang="tr-TR" sz="2400" dirty="0">
                <a:latin typeface="Arial" panose="020B0604020202020204" pitchFamily="34" charset="0"/>
                <a:ea typeface="Times New Roman"/>
                <a:cs typeface="Arial" panose="020B0604020202020204" pitchFamily="34" charset="0"/>
              </a:rPr>
              <a:t>Birliğimiz ile irtibatlı olur.</a:t>
            </a:r>
            <a:endParaRPr lang="tr-TR" dirty="0">
              <a:latin typeface="Times New Roman"/>
              <a:ea typeface="Times New Roman"/>
            </a:endParaRPr>
          </a:p>
        </p:txBody>
      </p:sp>
      <p:sp>
        <p:nvSpPr>
          <p:cNvPr id="8" name="Başlık 1"/>
          <p:cNvSpPr>
            <a:spLocks noGrp="1"/>
          </p:cNvSpPr>
          <p:nvPr>
            <p:ph type="title"/>
          </p:nvPr>
        </p:nvSpPr>
        <p:spPr>
          <a:xfrm>
            <a:off x="467544" y="692696"/>
            <a:ext cx="8229600" cy="432048"/>
          </a:xfrm>
        </p:spPr>
        <p:txBody>
          <a:bodyPr>
            <a:normAutofit fontScale="90000"/>
          </a:bodyPr>
          <a:lstStyle/>
          <a:p>
            <a:pPr>
              <a:lnSpc>
                <a:spcPct val="115000"/>
              </a:lnSpc>
              <a:spcAft>
                <a:spcPts val="1000"/>
              </a:spcAft>
            </a:pPr>
            <a:r>
              <a:rPr lang="tr-TR" sz="2400" b="1" dirty="0">
                <a:latin typeface="Arial" panose="020B0604020202020204" pitchFamily="34" charset="0"/>
                <a:cs typeface="Arial" panose="020B0604020202020204" pitchFamily="34" charset="0"/>
              </a:rPr>
              <a:t/>
            </a:r>
            <a:br>
              <a:rPr lang="tr-TR" sz="2400" b="1" dirty="0">
                <a:latin typeface="Arial" panose="020B0604020202020204" pitchFamily="34" charset="0"/>
                <a:cs typeface="Arial" panose="020B0604020202020204" pitchFamily="34" charset="0"/>
              </a:rPr>
            </a:br>
            <a:r>
              <a:rPr lang="tr-TR" sz="2400" b="1" dirty="0">
                <a:latin typeface="Arial" panose="020B0604020202020204" pitchFamily="34" charset="0"/>
                <a:cs typeface="Arial" panose="020B0604020202020204" pitchFamily="34" charset="0"/>
              </a:rPr>
              <a:t/>
            </a:r>
            <a:br>
              <a:rPr lang="tr-TR" sz="2400" b="1" dirty="0">
                <a:latin typeface="Arial" panose="020B0604020202020204" pitchFamily="34" charset="0"/>
                <a:cs typeface="Arial" panose="020B0604020202020204" pitchFamily="34" charset="0"/>
              </a:rPr>
            </a:br>
            <a:r>
              <a:rPr lang="tr-TR" sz="2400" b="1" dirty="0">
                <a:latin typeface="Arial" panose="020B0604020202020204" pitchFamily="34" charset="0"/>
                <a:cs typeface="Arial" panose="020B0604020202020204" pitchFamily="34" charset="0"/>
              </a:rPr>
              <a:t>Kapasite Raporu Eksperleri;</a:t>
            </a:r>
            <a:r>
              <a:rPr lang="tr-TR" sz="2400" dirty="0">
                <a:latin typeface="Arial" panose="020B0604020202020204" pitchFamily="34" charset="0"/>
                <a:cs typeface="Arial" panose="020B0604020202020204" pitchFamily="34" charset="0"/>
              </a:rPr>
              <a:t/>
            </a:r>
            <a:br>
              <a:rPr lang="tr-TR" sz="2400" dirty="0">
                <a:latin typeface="Arial" panose="020B0604020202020204" pitchFamily="34" charset="0"/>
                <a:cs typeface="Arial" panose="020B0604020202020204" pitchFamily="34" charset="0"/>
              </a:rPr>
            </a:br>
            <a:r>
              <a:rPr lang="tr-TR" sz="2400" dirty="0">
                <a:latin typeface="Arial" panose="020B0604020202020204" pitchFamily="34" charset="0"/>
                <a:cs typeface="Arial" panose="020B0604020202020204" pitchFamily="34" charset="0"/>
              </a:rPr>
              <a:t/>
            </a:r>
            <a:br>
              <a:rPr lang="tr-TR" sz="2400" dirty="0">
                <a:latin typeface="Arial" panose="020B0604020202020204" pitchFamily="34" charset="0"/>
                <a:cs typeface="Arial" panose="020B0604020202020204" pitchFamily="34" charset="0"/>
              </a:rPr>
            </a:br>
            <a:endParaRPr lang="tr-TR"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79182433"/>
      </p:ext>
    </p:extLst>
  </p:cSld>
  <p:clrMapOvr>
    <a:masterClrMapping/>
  </p:clrMapOvr>
  <p:transition advClick="0"/>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67544" y="620688"/>
            <a:ext cx="8229600" cy="648072"/>
          </a:xfrm>
        </p:spPr>
        <p:txBody>
          <a:bodyPr/>
          <a:lstStyle/>
          <a:p>
            <a:pPr>
              <a:defRPr/>
            </a:pPr>
            <a:r>
              <a:rPr lang="tr-TR" sz="3200" dirty="0">
                <a:latin typeface="Franklin Gothic Demi Cond" pitchFamily="34" charset="0"/>
              </a:rPr>
              <a:t> </a:t>
            </a:r>
            <a:r>
              <a:rPr lang="tr-TR" sz="3600" dirty="0"/>
              <a:t>Kapasite Raporu İstatistikleri - 1</a:t>
            </a:r>
          </a:p>
        </p:txBody>
      </p:sp>
      <p:sp>
        <p:nvSpPr>
          <p:cNvPr id="3" name="Slayt Numarası Yer Tutucusu 2"/>
          <p:cNvSpPr>
            <a:spLocks noGrp="1"/>
          </p:cNvSpPr>
          <p:nvPr>
            <p:ph type="sldNum" sz="quarter" idx="12"/>
          </p:nvPr>
        </p:nvSpPr>
        <p:spPr/>
        <p:txBody>
          <a:bodyPr/>
          <a:lstStyle/>
          <a:p>
            <a:pPr algn="r">
              <a:defRPr/>
            </a:pPr>
            <a:fld id="{17827B9E-9019-4F27-831F-8FC77C559AF5}" type="slidenum">
              <a:rPr lang="en-US" smtClean="0"/>
              <a:pPr algn="r">
                <a:defRPr/>
              </a:pPr>
              <a:t>57</a:t>
            </a:fld>
            <a:endParaRPr lang="en-US" dirty="0"/>
          </a:p>
        </p:txBody>
      </p:sp>
      <p:sp>
        <p:nvSpPr>
          <p:cNvPr id="9" name="Text Box 5"/>
          <p:cNvSpPr txBox="1">
            <a:spLocks noChangeArrowheads="1"/>
          </p:cNvSpPr>
          <p:nvPr/>
        </p:nvSpPr>
        <p:spPr bwMode="auto">
          <a:xfrm>
            <a:off x="4139952" y="1588"/>
            <a:ext cx="5651500" cy="400110"/>
          </a:xfrm>
          <a:prstGeom prst="rect">
            <a:avLst/>
          </a:prstGeom>
          <a:noFill/>
          <a:ln w="9525">
            <a:noFill/>
            <a:miter lim="800000"/>
            <a:headEnd/>
            <a:tailEnd/>
          </a:ln>
          <a:effectLst>
            <a:outerShdw blurRad="50800" dist="38100" dir="16200000" rotWithShape="0">
              <a:prstClr val="black">
                <a:alpha val="40000"/>
              </a:prstClr>
            </a:outerShdw>
          </a:effectLst>
        </p:spPr>
        <p:style>
          <a:lnRef idx="0">
            <a:scrgbClr r="0" g="0" b="0"/>
          </a:lnRef>
          <a:fillRef idx="1002">
            <a:schemeClr val="dk1"/>
          </a:fillRef>
          <a:effectRef idx="0">
            <a:scrgbClr r="0" g="0" b="0"/>
          </a:effectRef>
          <a:fontRef idx="major"/>
        </p:style>
        <p:txBody>
          <a:bodyPr>
            <a:spAutoFit/>
          </a:bodyPr>
          <a:lstStyle/>
          <a:p>
            <a:pPr fontAlgn="base">
              <a:spcBef>
                <a:spcPct val="0"/>
              </a:spcBef>
              <a:spcAft>
                <a:spcPct val="0"/>
              </a:spcAft>
              <a:defRPr/>
            </a:pPr>
            <a:r>
              <a:rPr lang="tr-TR" sz="2000" dirty="0">
                <a:solidFill>
                  <a:schemeClr val="tx2"/>
                </a:solidFill>
              </a:rPr>
              <a:t>Reel Sektör Ar-</a:t>
            </a:r>
            <a:r>
              <a:rPr lang="tr-TR" sz="2000" dirty="0" err="1">
                <a:solidFill>
                  <a:schemeClr val="tx2"/>
                </a:solidFill>
              </a:rPr>
              <a:t>Ge</a:t>
            </a:r>
            <a:r>
              <a:rPr lang="tr-TR" sz="2000" dirty="0">
                <a:solidFill>
                  <a:schemeClr val="tx2"/>
                </a:solidFill>
              </a:rPr>
              <a:t> ve Uygulama Dairesi</a:t>
            </a:r>
          </a:p>
        </p:txBody>
      </p:sp>
      <p:graphicFrame>
        <p:nvGraphicFramePr>
          <p:cNvPr id="12" name="İçerik Yer Tutucusu 11"/>
          <p:cNvGraphicFramePr>
            <a:graphicFrameLocks noGrp="1"/>
          </p:cNvGraphicFramePr>
          <p:nvPr>
            <p:ph idx="1"/>
            <p:extLst>
              <p:ext uri="{D42A27DB-BD31-4B8C-83A1-F6EECF244321}">
                <p14:modId xmlns:p14="http://schemas.microsoft.com/office/powerpoint/2010/main" val="1368159180"/>
              </p:ext>
            </p:extLst>
          </p:nvPr>
        </p:nvGraphicFramePr>
        <p:xfrm>
          <a:off x="468312" y="1268758"/>
          <a:ext cx="2734768" cy="5244116"/>
        </p:xfrm>
        <a:graphic>
          <a:graphicData uri="http://schemas.openxmlformats.org/drawingml/2006/table">
            <a:tbl>
              <a:tblPr firstRow="1" bandRow="1">
                <a:tableStyleId>{5C22544A-7EE6-4342-B048-85BDC9FD1C3A}</a:tableStyleId>
              </a:tblPr>
              <a:tblGrid>
                <a:gridCol w="1007061">
                  <a:extLst>
                    <a:ext uri="{9D8B030D-6E8A-4147-A177-3AD203B41FA5}">
                      <a16:colId xmlns:a16="http://schemas.microsoft.com/office/drawing/2014/main" val="1629992909"/>
                    </a:ext>
                  </a:extLst>
                </a:gridCol>
                <a:gridCol w="935841">
                  <a:extLst>
                    <a:ext uri="{9D8B030D-6E8A-4147-A177-3AD203B41FA5}">
                      <a16:colId xmlns:a16="http://schemas.microsoft.com/office/drawing/2014/main" val="1975347666"/>
                    </a:ext>
                  </a:extLst>
                </a:gridCol>
                <a:gridCol w="791866">
                  <a:extLst>
                    <a:ext uri="{9D8B030D-6E8A-4147-A177-3AD203B41FA5}">
                      <a16:colId xmlns:a16="http://schemas.microsoft.com/office/drawing/2014/main" val="1076840003"/>
                    </a:ext>
                  </a:extLst>
                </a:gridCol>
              </a:tblGrid>
              <a:tr h="1221276">
                <a:tc>
                  <a:txBody>
                    <a:bodyPr/>
                    <a:lstStyle/>
                    <a:p>
                      <a:pPr algn="ctr"/>
                      <a:r>
                        <a:rPr lang="tr-TR" sz="1600" dirty="0"/>
                        <a:t>YILLAR</a:t>
                      </a:r>
                    </a:p>
                  </a:txBody>
                  <a:tcPr/>
                </a:tc>
                <a:tc>
                  <a:txBody>
                    <a:bodyPr/>
                    <a:lstStyle/>
                    <a:p>
                      <a:pPr algn="ctr"/>
                      <a:r>
                        <a:rPr lang="tr-TR" sz="1600" dirty="0"/>
                        <a:t>ONAYLANAN</a:t>
                      </a:r>
                    </a:p>
                    <a:p>
                      <a:pPr algn="ctr"/>
                      <a:r>
                        <a:rPr lang="tr-TR" sz="1600" dirty="0"/>
                        <a:t>K. R. </a:t>
                      </a:r>
                    </a:p>
                  </a:txBody>
                  <a:tcPr/>
                </a:tc>
                <a:tc>
                  <a:txBody>
                    <a:bodyPr/>
                    <a:lstStyle/>
                    <a:p>
                      <a:pPr algn="ctr"/>
                      <a:r>
                        <a:rPr lang="tr-TR" sz="1600" dirty="0"/>
                        <a:t>% ARTIŞ</a:t>
                      </a:r>
                    </a:p>
                  </a:txBody>
                  <a:tcPr/>
                </a:tc>
                <a:extLst>
                  <a:ext uri="{0D108BD9-81ED-4DB2-BD59-A6C34878D82A}">
                    <a16:rowId xmlns:a16="http://schemas.microsoft.com/office/drawing/2014/main" val="1878448587"/>
                  </a:ext>
                </a:extLst>
              </a:tr>
              <a:tr h="402284">
                <a:tc>
                  <a:txBody>
                    <a:bodyPr/>
                    <a:lstStyle/>
                    <a:p>
                      <a:pPr algn="r" fontAlgn="b"/>
                      <a:r>
                        <a:rPr lang="tr-TR" sz="1100" b="0" i="0" u="none" strike="noStrike" dirty="0">
                          <a:solidFill>
                            <a:srgbClr val="000000"/>
                          </a:solidFill>
                          <a:effectLst/>
                          <a:latin typeface="Calibri" panose="020F0502020204030204" pitchFamily="34" charset="0"/>
                        </a:rPr>
                        <a:t>2014</a:t>
                      </a:r>
                    </a:p>
                  </a:txBody>
                  <a:tcPr marL="9525" marR="9525" marT="9525" marB="0" anchor="b"/>
                </a:tc>
                <a:tc>
                  <a:txBody>
                    <a:bodyPr/>
                    <a:lstStyle/>
                    <a:p>
                      <a:pPr algn="r" fontAlgn="b"/>
                      <a:r>
                        <a:rPr lang="tr-TR" sz="1100" b="0" i="0" u="none" strike="noStrike" dirty="0">
                          <a:solidFill>
                            <a:srgbClr val="000000"/>
                          </a:solidFill>
                          <a:effectLst/>
                          <a:latin typeface="Calibri" panose="020F0502020204030204" pitchFamily="34" charset="0"/>
                        </a:rPr>
                        <a:t>30.017</a:t>
                      </a:r>
                    </a:p>
                  </a:txBody>
                  <a:tcPr marL="9525" marR="9525" marT="9525" marB="0" anchor="b"/>
                </a:tc>
                <a:tc>
                  <a:txBody>
                    <a:bodyPr/>
                    <a:lstStyle/>
                    <a:p>
                      <a:pPr algn="r" fontAlgn="b"/>
                      <a:r>
                        <a:rPr lang="tr-TR" sz="1100" b="0" i="0" u="none" strike="noStrike">
                          <a:solidFill>
                            <a:srgbClr val="000000"/>
                          </a:solidFill>
                          <a:effectLst/>
                          <a:latin typeface="Calibri" panose="020F0502020204030204" pitchFamily="34" charset="0"/>
                        </a:rPr>
                        <a:t>0,00%</a:t>
                      </a:r>
                    </a:p>
                  </a:txBody>
                  <a:tcPr marL="9525" marR="9525" marT="9525" marB="0" anchor="b"/>
                </a:tc>
                <a:extLst>
                  <a:ext uri="{0D108BD9-81ED-4DB2-BD59-A6C34878D82A}">
                    <a16:rowId xmlns:a16="http://schemas.microsoft.com/office/drawing/2014/main" val="4031897091"/>
                  </a:ext>
                </a:extLst>
              </a:tr>
              <a:tr h="402284">
                <a:tc>
                  <a:txBody>
                    <a:bodyPr/>
                    <a:lstStyle/>
                    <a:p>
                      <a:pPr algn="r" fontAlgn="b"/>
                      <a:r>
                        <a:rPr lang="tr-TR" sz="1100" b="0" i="0" u="none" strike="noStrike">
                          <a:solidFill>
                            <a:srgbClr val="000000"/>
                          </a:solidFill>
                          <a:effectLst/>
                          <a:latin typeface="Calibri" panose="020F0502020204030204" pitchFamily="34" charset="0"/>
                        </a:rPr>
                        <a:t>2015</a:t>
                      </a:r>
                    </a:p>
                  </a:txBody>
                  <a:tcPr marL="9525" marR="9525" marT="9525" marB="0" anchor="b"/>
                </a:tc>
                <a:tc>
                  <a:txBody>
                    <a:bodyPr/>
                    <a:lstStyle/>
                    <a:p>
                      <a:pPr algn="r" fontAlgn="b"/>
                      <a:r>
                        <a:rPr lang="tr-TR" sz="1100" b="0" i="0" u="none" strike="noStrike" dirty="0">
                          <a:solidFill>
                            <a:srgbClr val="000000"/>
                          </a:solidFill>
                          <a:effectLst/>
                          <a:latin typeface="Calibri" panose="020F0502020204030204" pitchFamily="34" charset="0"/>
                        </a:rPr>
                        <a:t>28.186</a:t>
                      </a:r>
                    </a:p>
                  </a:txBody>
                  <a:tcPr marL="9525" marR="9525" marT="9525" marB="0" anchor="b"/>
                </a:tc>
                <a:tc>
                  <a:txBody>
                    <a:bodyPr/>
                    <a:lstStyle/>
                    <a:p>
                      <a:pPr algn="r" fontAlgn="b"/>
                      <a:r>
                        <a:rPr lang="tr-TR" sz="1100" b="0" i="0" u="none" strike="noStrike">
                          <a:solidFill>
                            <a:srgbClr val="000000"/>
                          </a:solidFill>
                          <a:effectLst/>
                          <a:latin typeface="Calibri" panose="020F0502020204030204" pitchFamily="34" charset="0"/>
                        </a:rPr>
                        <a:t>-6,10%</a:t>
                      </a:r>
                    </a:p>
                  </a:txBody>
                  <a:tcPr marL="9525" marR="9525" marT="9525" marB="0" anchor="b"/>
                </a:tc>
                <a:extLst>
                  <a:ext uri="{0D108BD9-81ED-4DB2-BD59-A6C34878D82A}">
                    <a16:rowId xmlns:a16="http://schemas.microsoft.com/office/drawing/2014/main" val="2469575760"/>
                  </a:ext>
                </a:extLst>
              </a:tr>
              <a:tr h="402284">
                <a:tc>
                  <a:txBody>
                    <a:bodyPr/>
                    <a:lstStyle/>
                    <a:p>
                      <a:pPr algn="r" fontAlgn="b"/>
                      <a:r>
                        <a:rPr lang="tr-TR" sz="1100" b="0" i="0" u="none" strike="noStrike">
                          <a:solidFill>
                            <a:srgbClr val="000000"/>
                          </a:solidFill>
                          <a:effectLst/>
                          <a:latin typeface="Calibri" panose="020F0502020204030204" pitchFamily="34" charset="0"/>
                        </a:rPr>
                        <a:t>2016</a:t>
                      </a:r>
                    </a:p>
                  </a:txBody>
                  <a:tcPr marL="9525" marR="9525" marT="9525" marB="0" anchor="b"/>
                </a:tc>
                <a:tc>
                  <a:txBody>
                    <a:bodyPr/>
                    <a:lstStyle/>
                    <a:p>
                      <a:pPr algn="r" fontAlgn="b"/>
                      <a:r>
                        <a:rPr lang="tr-TR" sz="1100" b="0" i="0" u="none" strike="noStrike" dirty="0">
                          <a:solidFill>
                            <a:srgbClr val="000000"/>
                          </a:solidFill>
                          <a:effectLst/>
                          <a:latin typeface="Calibri" panose="020F0502020204030204" pitchFamily="34" charset="0"/>
                        </a:rPr>
                        <a:t>28.705</a:t>
                      </a:r>
                    </a:p>
                  </a:txBody>
                  <a:tcPr marL="9525" marR="9525" marT="9525" marB="0" anchor="b"/>
                </a:tc>
                <a:tc>
                  <a:txBody>
                    <a:bodyPr/>
                    <a:lstStyle/>
                    <a:p>
                      <a:pPr algn="r" fontAlgn="b"/>
                      <a:r>
                        <a:rPr lang="tr-TR" sz="1100" b="0" i="0" u="none" strike="noStrike">
                          <a:solidFill>
                            <a:srgbClr val="000000"/>
                          </a:solidFill>
                          <a:effectLst/>
                          <a:latin typeface="Calibri" panose="020F0502020204030204" pitchFamily="34" charset="0"/>
                        </a:rPr>
                        <a:t>1,80%</a:t>
                      </a:r>
                    </a:p>
                  </a:txBody>
                  <a:tcPr marL="9525" marR="9525" marT="9525" marB="0" anchor="b"/>
                </a:tc>
                <a:extLst>
                  <a:ext uri="{0D108BD9-81ED-4DB2-BD59-A6C34878D82A}">
                    <a16:rowId xmlns:a16="http://schemas.microsoft.com/office/drawing/2014/main" val="2054604269"/>
                  </a:ext>
                </a:extLst>
              </a:tr>
              <a:tr h="402284">
                <a:tc>
                  <a:txBody>
                    <a:bodyPr/>
                    <a:lstStyle/>
                    <a:p>
                      <a:pPr algn="r" fontAlgn="b"/>
                      <a:r>
                        <a:rPr lang="tr-TR" sz="1100" b="0" i="0" u="none" strike="noStrike">
                          <a:solidFill>
                            <a:srgbClr val="000000"/>
                          </a:solidFill>
                          <a:effectLst/>
                          <a:latin typeface="Calibri" panose="020F0502020204030204" pitchFamily="34" charset="0"/>
                        </a:rPr>
                        <a:t>2017</a:t>
                      </a:r>
                    </a:p>
                  </a:txBody>
                  <a:tcPr marL="9525" marR="9525" marT="9525" marB="0" anchor="b"/>
                </a:tc>
                <a:tc>
                  <a:txBody>
                    <a:bodyPr/>
                    <a:lstStyle/>
                    <a:p>
                      <a:pPr algn="r" fontAlgn="b"/>
                      <a:r>
                        <a:rPr lang="tr-TR" sz="1100" b="0" i="0" u="none" strike="noStrike" dirty="0">
                          <a:solidFill>
                            <a:srgbClr val="000000"/>
                          </a:solidFill>
                          <a:effectLst/>
                          <a:latin typeface="Calibri" panose="020F0502020204030204" pitchFamily="34" charset="0"/>
                        </a:rPr>
                        <a:t>43.210</a:t>
                      </a:r>
                    </a:p>
                  </a:txBody>
                  <a:tcPr marL="9525" marR="9525" marT="9525" marB="0" anchor="b"/>
                </a:tc>
                <a:tc>
                  <a:txBody>
                    <a:bodyPr/>
                    <a:lstStyle/>
                    <a:p>
                      <a:pPr algn="r" fontAlgn="b"/>
                      <a:r>
                        <a:rPr lang="tr-TR" sz="1100" b="0" i="0" u="none" strike="noStrike" dirty="0">
                          <a:solidFill>
                            <a:srgbClr val="000000"/>
                          </a:solidFill>
                          <a:effectLst/>
                          <a:latin typeface="Calibri" panose="020F0502020204030204" pitchFamily="34" charset="0"/>
                        </a:rPr>
                        <a:t>50,50%</a:t>
                      </a:r>
                    </a:p>
                  </a:txBody>
                  <a:tcPr marL="9525" marR="9525" marT="9525" marB="0" anchor="b"/>
                </a:tc>
                <a:extLst>
                  <a:ext uri="{0D108BD9-81ED-4DB2-BD59-A6C34878D82A}">
                    <a16:rowId xmlns:a16="http://schemas.microsoft.com/office/drawing/2014/main" val="1791753427"/>
                  </a:ext>
                </a:extLst>
              </a:tr>
              <a:tr h="402284">
                <a:tc>
                  <a:txBody>
                    <a:bodyPr/>
                    <a:lstStyle/>
                    <a:p>
                      <a:pPr algn="r" fontAlgn="b"/>
                      <a:r>
                        <a:rPr lang="tr-TR" sz="1100" b="0" i="0" u="none" strike="noStrike">
                          <a:solidFill>
                            <a:srgbClr val="000000"/>
                          </a:solidFill>
                          <a:effectLst/>
                          <a:latin typeface="Calibri" panose="020F0502020204030204" pitchFamily="34" charset="0"/>
                        </a:rPr>
                        <a:t>2018</a:t>
                      </a:r>
                    </a:p>
                  </a:txBody>
                  <a:tcPr marL="9525" marR="9525" marT="9525" marB="0" anchor="b"/>
                </a:tc>
                <a:tc>
                  <a:txBody>
                    <a:bodyPr/>
                    <a:lstStyle/>
                    <a:p>
                      <a:pPr algn="r" fontAlgn="b"/>
                      <a:r>
                        <a:rPr lang="tr-TR" sz="1100" b="0" i="0" u="none" strike="noStrike" dirty="0">
                          <a:solidFill>
                            <a:srgbClr val="000000"/>
                          </a:solidFill>
                          <a:effectLst/>
                          <a:latin typeface="Calibri" panose="020F0502020204030204" pitchFamily="34" charset="0"/>
                        </a:rPr>
                        <a:t>39.299</a:t>
                      </a:r>
                    </a:p>
                  </a:txBody>
                  <a:tcPr marL="9525" marR="9525" marT="9525" marB="0" anchor="b"/>
                </a:tc>
                <a:tc>
                  <a:txBody>
                    <a:bodyPr/>
                    <a:lstStyle/>
                    <a:p>
                      <a:pPr algn="r" fontAlgn="b"/>
                      <a:r>
                        <a:rPr lang="tr-TR" sz="1100" b="0" i="0" u="none" strike="noStrike" dirty="0">
                          <a:solidFill>
                            <a:srgbClr val="000000"/>
                          </a:solidFill>
                          <a:effectLst/>
                          <a:latin typeface="Calibri" panose="020F0502020204030204" pitchFamily="34" charset="0"/>
                        </a:rPr>
                        <a:t>-9,10%</a:t>
                      </a:r>
                    </a:p>
                  </a:txBody>
                  <a:tcPr marL="9525" marR="9525" marT="9525" marB="0" anchor="b"/>
                </a:tc>
                <a:extLst>
                  <a:ext uri="{0D108BD9-81ED-4DB2-BD59-A6C34878D82A}">
                    <a16:rowId xmlns:a16="http://schemas.microsoft.com/office/drawing/2014/main" val="610171663"/>
                  </a:ext>
                </a:extLst>
              </a:tr>
              <a:tr h="402284">
                <a:tc>
                  <a:txBody>
                    <a:bodyPr/>
                    <a:lstStyle/>
                    <a:p>
                      <a:pPr algn="r" fontAlgn="b"/>
                      <a:r>
                        <a:rPr lang="tr-TR" sz="1100" b="0" i="0" u="none" strike="noStrike">
                          <a:solidFill>
                            <a:srgbClr val="000000"/>
                          </a:solidFill>
                          <a:effectLst/>
                          <a:latin typeface="Calibri" panose="020F0502020204030204" pitchFamily="34" charset="0"/>
                        </a:rPr>
                        <a:t>2019</a:t>
                      </a:r>
                    </a:p>
                  </a:txBody>
                  <a:tcPr marL="9525" marR="9525" marT="9525" marB="0" anchor="b"/>
                </a:tc>
                <a:tc>
                  <a:txBody>
                    <a:bodyPr/>
                    <a:lstStyle/>
                    <a:p>
                      <a:pPr algn="r" fontAlgn="b"/>
                      <a:r>
                        <a:rPr lang="tr-TR" sz="1100" b="0" i="0" u="none" strike="noStrike" dirty="0">
                          <a:solidFill>
                            <a:srgbClr val="000000"/>
                          </a:solidFill>
                          <a:effectLst/>
                          <a:latin typeface="Calibri" panose="020F0502020204030204" pitchFamily="34" charset="0"/>
                        </a:rPr>
                        <a:t>45.190</a:t>
                      </a:r>
                    </a:p>
                  </a:txBody>
                  <a:tcPr marL="9525" marR="9525" marT="9525" marB="0" anchor="b"/>
                </a:tc>
                <a:tc>
                  <a:txBody>
                    <a:bodyPr/>
                    <a:lstStyle/>
                    <a:p>
                      <a:pPr algn="r" fontAlgn="b"/>
                      <a:r>
                        <a:rPr lang="tr-TR" sz="1100" b="0" i="0" u="none" strike="noStrike" dirty="0">
                          <a:solidFill>
                            <a:srgbClr val="000000"/>
                          </a:solidFill>
                          <a:effectLst/>
                          <a:latin typeface="Calibri" panose="020F0502020204030204" pitchFamily="34" charset="0"/>
                        </a:rPr>
                        <a:t>15,00%</a:t>
                      </a:r>
                    </a:p>
                  </a:txBody>
                  <a:tcPr marL="9525" marR="9525" marT="9525" marB="0" anchor="b"/>
                </a:tc>
                <a:extLst>
                  <a:ext uri="{0D108BD9-81ED-4DB2-BD59-A6C34878D82A}">
                    <a16:rowId xmlns:a16="http://schemas.microsoft.com/office/drawing/2014/main" val="1678875871"/>
                  </a:ext>
                </a:extLst>
              </a:tr>
              <a:tr h="402284">
                <a:tc>
                  <a:txBody>
                    <a:bodyPr/>
                    <a:lstStyle/>
                    <a:p>
                      <a:pPr algn="r" fontAlgn="b"/>
                      <a:r>
                        <a:rPr lang="tr-TR" sz="1100" b="0" i="0" u="none" strike="noStrike">
                          <a:solidFill>
                            <a:srgbClr val="000000"/>
                          </a:solidFill>
                          <a:effectLst/>
                          <a:latin typeface="Calibri" panose="020F0502020204030204" pitchFamily="34" charset="0"/>
                        </a:rPr>
                        <a:t>2020</a:t>
                      </a:r>
                    </a:p>
                  </a:txBody>
                  <a:tcPr marL="9525" marR="9525" marT="9525" marB="0" anchor="b"/>
                </a:tc>
                <a:tc>
                  <a:txBody>
                    <a:bodyPr/>
                    <a:lstStyle/>
                    <a:p>
                      <a:pPr algn="r" fontAlgn="b"/>
                      <a:r>
                        <a:rPr lang="tr-TR" sz="1100" b="0" i="0" u="none" strike="noStrike" dirty="0">
                          <a:solidFill>
                            <a:srgbClr val="000000"/>
                          </a:solidFill>
                          <a:effectLst/>
                          <a:latin typeface="Calibri" panose="020F0502020204030204" pitchFamily="34" charset="0"/>
                        </a:rPr>
                        <a:t>43.580</a:t>
                      </a:r>
                    </a:p>
                  </a:txBody>
                  <a:tcPr marL="9525" marR="9525" marT="9525" marB="0" anchor="b"/>
                </a:tc>
                <a:tc>
                  <a:txBody>
                    <a:bodyPr/>
                    <a:lstStyle/>
                    <a:p>
                      <a:pPr algn="r" fontAlgn="b"/>
                      <a:r>
                        <a:rPr lang="tr-TR" sz="1100" b="0" i="0" u="none" strike="noStrike" dirty="0">
                          <a:solidFill>
                            <a:srgbClr val="000000"/>
                          </a:solidFill>
                          <a:effectLst/>
                          <a:latin typeface="Calibri" panose="020F0502020204030204" pitchFamily="34" charset="0"/>
                        </a:rPr>
                        <a:t>-3,60%</a:t>
                      </a:r>
                    </a:p>
                  </a:txBody>
                  <a:tcPr marL="9525" marR="9525" marT="9525" marB="0" anchor="b"/>
                </a:tc>
                <a:extLst>
                  <a:ext uri="{0D108BD9-81ED-4DB2-BD59-A6C34878D82A}">
                    <a16:rowId xmlns:a16="http://schemas.microsoft.com/office/drawing/2014/main" val="3171907317"/>
                  </a:ext>
                </a:extLst>
              </a:tr>
              <a:tr h="402284">
                <a:tc>
                  <a:txBody>
                    <a:bodyPr/>
                    <a:lstStyle/>
                    <a:p>
                      <a:pPr algn="r" fontAlgn="b"/>
                      <a:r>
                        <a:rPr lang="tr-TR" sz="1100" b="0" i="0" u="none" strike="noStrike">
                          <a:solidFill>
                            <a:srgbClr val="000000"/>
                          </a:solidFill>
                          <a:effectLst/>
                          <a:latin typeface="Calibri" panose="020F0502020204030204" pitchFamily="34" charset="0"/>
                        </a:rPr>
                        <a:t>2021</a:t>
                      </a:r>
                    </a:p>
                  </a:txBody>
                  <a:tcPr marL="9525" marR="9525" marT="9525" marB="0" anchor="b"/>
                </a:tc>
                <a:tc>
                  <a:txBody>
                    <a:bodyPr/>
                    <a:lstStyle/>
                    <a:p>
                      <a:pPr algn="r" fontAlgn="b"/>
                      <a:r>
                        <a:rPr lang="tr-TR" sz="1100" b="0" i="0" u="none" strike="noStrike" dirty="0">
                          <a:solidFill>
                            <a:srgbClr val="000000"/>
                          </a:solidFill>
                          <a:effectLst/>
                          <a:latin typeface="Calibri" panose="020F0502020204030204" pitchFamily="34" charset="0"/>
                        </a:rPr>
                        <a:t>52.372</a:t>
                      </a:r>
                    </a:p>
                  </a:txBody>
                  <a:tcPr marL="9525" marR="9525" marT="9525" marB="0" anchor="b"/>
                </a:tc>
                <a:tc>
                  <a:txBody>
                    <a:bodyPr/>
                    <a:lstStyle/>
                    <a:p>
                      <a:pPr algn="r" fontAlgn="b"/>
                      <a:r>
                        <a:rPr lang="tr-TR" sz="1100" b="0" i="0" u="none" strike="noStrike" dirty="0">
                          <a:solidFill>
                            <a:srgbClr val="000000"/>
                          </a:solidFill>
                          <a:effectLst/>
                          <a:latin typeface="Calibri" panose="020F0502020204030204" pitchFamily="34" charset="0"/>
                        </a:rPr>
                        <a:t>20,20%</a:t>
                      </a:r>
                    </a:p>
                  </a:txBody>
                  <a:tcPr marL="9525" marR="9525" marT="9525" marB="0" anchor="b"/>
                </a:tc>
                <a:extLst>
                  <a:ext uri="{0D108BD9-81ED-4DB2-BD59-A6C34878D82A}">
                    <a16:rowId xmlns:a16="http://schemas.microsoft.com/office/drawing/2014/main" val="2787467908"/>
                  </a:ext>
                </a:extLst>
              </a:tr>
              <a:tr h="402284">
                <a:tc>
                  <a:txBody>
                    <a:bodyPr/>
                    <a:lstStyle/>
                    <a:p>
                      <a:pPr algn="r" fontAlgn="b"/>
                      <a:r>
                        <a:rPr lang="tr-TR" sz="1100" b="0" i="0" u="none" strike="noStrike">
                          <a:solidFill>
                            <a:srgbClr val="000000"/>
                          </a:solidFill>
                          <a:effectLst/>
                          <a:latin typeface="Calibri" panose="020F0502020204030204" pitchFamily="34" charset="0"/>
                        </a:rPr>
                        <a:t>2022</a:t>
                      </a:r>
                    </a:p>
                  </a:txBody>
                  <a:tcPr marL="9525" marR="9525" marT="9525" marB="0" anchor="b"/>
                </a:tc>
                <a:tc>
                  <a:txBody>
                    <a:bodyPr/>
                    <a:lstStyle/>
                    <a:p>
                      <a:pPr algn="r" fontAlgn="b"/>
                      <a:r>
                        <a:rPr lang="tr-TR" sz="1100" b="0" i="0" u="none" strike="noStrike" dirty="0">
                          <a:solidFill>
                            <a:srgbClr val="000000"/>
                          </a:solidFill>
                          <a:effectLst/>
                          <a:latin typeface="Calibri" panose="020F0502020204030204" pitchFamily="34" charset="0"/>
                        </a:rPr>
                        <a:t>55.214</a:t>
                      </a:r>
                    </a:p>
                  </a:txBody>
                  <a:tcPr marL="9525" marR="9525" marT="9525" marB="0" anchor="b"/>
                </a:tc>
                <a:tc>
                  <a:txBody>
                    <a:bodyPr/>
                    <a:lstStyle/>
                    <a:p>
                      <a:pPr algn="r" fontAlgn="b"/>
                      <a:r>
                        <a:rPr lang="tr-TR" sz="1100" b="0" i="0" u="none" strike="noStrike" dirty="0">
                          <a:solidFill>
                            <a:srgbClr val="000000"/>
                          </a:solidFill>
                          <a:effectLst/>
                          <a:latin typeface="Calibri" panose="020F0502020204030204" pitchFamily="34" charset="0"/>
                        </a:rPr>
                        <a:t>5,40%</a:t>
                      </a:r>
                    </a:p>
                  </a:txBody>
                  <a:tcPr marL="9525" marR="9525" marT="9525" marB="0" anchor="b"/>
                </a:tc>
                <a:extLst>
                  <a:ext uri="{0D108BD9-81ED-4DB2-BD59-A6C34878D82A}">
                    <a16:rowId xmlns:a16="http://schemas.microsoft.com/office/drawing/2014/main" val="2441697214"/>
                  </a:ext>
                </a:extLst>
              </a:tr>
              <a:tr h="402284">
                <a:tc>
                  <a:txBody>
                    <a:bodyPr/>
                    <a:lstStyle/>
                    <a:p>
                      <a:pPr algn="r" fontAlgn="b"/>
                      <a:r>
                        <a:rPr lang="tr-TR" sz="1100" b="0" i="0" u="none" strike="noStrike" dirty="0">
                          <a:solidFill>
                            <a:srgbClr val="000000"/>
                          </a:solidFill>
                          <a:effectLst/>
                          <a:latin typeface="Calibri" panose="020F0502020204030204" pitchFamily="34" charset="0"/>
                        </a:rPr>
                        <a:t>2023</a:t>
                      </a:r>
                    </a:p>
                  </a:txBody>
                  <a:tcPr marL="9525" marR="9525" marT="9525" marB="0" anchor="b"/>
                </a:tc>
                <a:tc>
                  <a:txBody>
                    <a:bodyPr/>
                    <a:lstStyle/>
                    <a:p>
                      <a:pPr algn="r" fontAlgn="b"/>
                      <a:r>
                        <a:rPr lang="tr-TR" sz="1100" b="0" i="0" u="none" strike="noStrike" dirty="0">
                          <a:solidFill>
                            <a:srgbClr val="000000"/>
                          </a:solidFill>
                          <a:effectLst/>
                          <a:latin typeface="Calibri" panose="020F0502020204030204" pitchFamily="34" charset="0"/>
                        </a:rPr>
                        <a:t>53.417</a:t>
                      </a:r>
                    </a:p>
                  </a:txBody>
                  <a:tcPr marL="9525" marR="9525" marT="9525" marB="0" anchor="b"/>
                </a:tc>
                <a:tc>
                  <a:txBody>
                    <a:bodyPr/>
                    <a:lstStyle/>
                    <a:p>
                      <a:pPr algn="r" fontAlgn="b"/>
                      <a:r>
                        <a:rPr lang="tr-TR" sz="1100" b="0" i="0" u="none" strike="noStrike" dirty="0">
                          <a:solidFill>
                            <a:srgbClr val="000000"/>
                          </a:solidFill>
                          <a:effectLst/>
                          <a:latin typeface="Calibri" panose="020F0502020204030204" pitchFamily="34" charset="0"/>
                        </a:rPr>
                        <a:t>-3,30%</a:t>
                      </a:r>
                    </a:p>
                  </a:txBody>
                  <a:tcPr marL="9525" marR="9525" marT="9525" marB="0" anchor="b"/>
                </a:tc>
                <a:extLst>
                  <a:ext uri="{0D108BD9-81ED-4DB2-BD59-A6C34878D82A}">
                    <a16:rowId xmlns:a16="http://schemas.microsoft.com/office/drawing/2014/main" val="2398145418"/>
                  </a:ext>
                </a:extLst>
              </a:tr>
            </a:tbl>
          </a:graphicData>
        </a:graphic>
      </p:graphicFrame>
      <p:graphicFrame>
        <p:nvGraphicFramePr>
          <p:cNvPr id="15" name="İçerik Yer Tutucusu 6"/>
          <p:cNvGraphicFramePr>
            <a:graphicFrameLocks/>
          </p:cNvGraphicFramePr>
          <p:nvPr>
            <p:extLst>
              <p:ext uri="{D42A27DB-BD31-4B8C-83A1-F6EECF244321}">
                <p14:modId xmlns:p14="http://schemas.microsoft.com/office/powerpoint/2010/main" val="2038385083"/>
              </p:ext>
            </p:extLst>
          </p:nvPr>
        </p:nvGraphicFramePr>
        <p:xfrm>
          <a:off x="3203849" y="1268760"/>
          <a:ext cx="5494064" cy="524411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49976412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6D9CEB1-26C6-06CC-120E-BC4D90FF6FC0}"/>
            </a:ext>
          </a:extLst>
        </p:cNvPr>
        <p:cNvGrpSpPr/>
        <p:nvPr/>
      </p:nvGrpSpPr>
      <p:grpSpPr>
        <a:xfrm>
          <a:off x="0" y="0"/>
          <a:ext cx="0" cy="0"/>
          <a:chOff x="0" y="0"/>
          <a:chExt cx="0" cy="0"/>
        </a:xfrm>
      </p:grpSpPr>
      <p:sp>
        <p:nvSpPr>
          <p:cNvPr id="2" name="Başlık 1">
            <a:extLst>
              <a:ext uri="{FF2B5EF4-FFF2-40B4-BE49-F238E27FC236}">
                <a16:creationId xmlns:a16="http://schemas.microsoft.com/office/drawing/2014/main" id="{FC758A23-E61C-D2BC-B673-4C22F986CF17}"/>
              </a:ext>
            </a:extLst>
          </p:cNvPr>
          <p:cNvSpPr>
            <a:spLocks noGrp="1"/>
          </p:cNvSpPr>
          <p:nvPr>
            <p:ph type="title"/>
          </p:nvPr>
        </p:nvSpPr>
        <p:spPr>
          <a:xfrm>
            <a:off x="467544" y="620688"/>
            <a:ext cx="8229600" cy="648072"/>
          </a:xfrm>
        </p:spPr>
        <p:txBody>
          <a:bodyPr/>
          <a:lstStyle/>
          <a:p>
            <a:pPr>
              <a:defRPr/>
            </a:pPr>
            <a:r>
              <a:rPr lang="tr-TR" sz="3200" dirty="0">
                <a:latin typeface="Franklin Gothic Demi Cond" pitchFamily="34" charset="0"/>
              </a:rPr>
              <a:t> </a:t>
            </a:r>
            <a:r>
              <a:rPr lang="tr-TR" sz="3600" dirty="0"/>
              <a:t>Kapasite Raporu İstatistikleri - 1</a:t>
            </a:r>
          </a:p>
        </p:txBody>
      </p:sp>
      <p:sp>
        <p:nvSpPr>
          <p:cNvPr id="3" name="Slayt Numarası Yer Tutucusu 2">
            <a:extLst>
              <a:ext uri="{FF2B5EF4-FFF2-40B4-BE49-F238E27FC236}">
                <a16:creationId xmlns:a16="http://schemas.microsoft.com/office/drawing/2014/main" id="{EE61845A-C5C9-EF9C-EE94-8251DB67B04D}"/>
              </a:ext>
            </a:extLst>
          </p:cNvPr>
          <p:cNvSpPr>
            <a:spLocks noGrp="1"/>
          </p:cNvSpPr>
          <p:nvPr>
            <p:ph type="sldNum" sz="quarter" idx="12"/>
          </p:nvPr>
        </p:nvSpPr>
        <p:spPr/>
        <p:txBody>
          <a:bodyPr/>
          <a:lstStyle/>
          <a:p>
            <a:pPr algn="r">
              <a:defRPr/>
            </a:pPr>
            <a:fld id="{17827B9E-9019-4F27-831F-8FC77C559AF5}" type="slidenum">
              <a:rPr lang="en-US" smtClean="0"/>
              <a:pPr algn="r">
                <a:defRPr/>
              </a:pPr>
              <a:t>58</a:t>
            </a:fld>
            <a:endParaRPr lang="en-US" dirty="0"/>
          </a:p>
        </p:txBody>
      </p:sp>
      <p:sp>
        <p:nvSpPr>
          <p:cNvPr id="9" name="Text Box 5">
            <a:extLst>
              <a:ext uri="{FF2B5EF4-FFF2-40B4-BE49-F238E27FC236}">
                <a16:creationId xmlns:a16="http://schemas.microsoft.com/office/drawing/2014/main" id="{62B54464-182B-47F8-C946-85EF8498D808}"/>
              </a:ext>
            </a:extLst>
          </p:cNvPr>
          <p:cNvSpPr txBox="1">
            <a:spLocks noChangeArrowheads="1"/>
          </p:cNvSpPr>
          <p:nvPr/>
        </p:nvSpPr>
        <p:spPr bwMode="auto">
          <a:xfrm>
            <a:off x="4139952" y="1588"/>
            <a:ext cx="5651500" cy="400110"/>
          </a:xfrm>
          <a:prstGeom prst="rect">
            <a:avLst/>
          </a:prstGeom>
          <a:noFill/>
          <a:ln w="9525">
            <a:noFill/>
            <a:miter lim="800000"/>
            <a:headEnd/>
            <a:tailEnd/>
          </a:ln>
          <a:effectLst>
            <a:outerShdw blurRad="50800" dist="38100" dir="16200000" rotWithShape="0">
              <a:prstClr val="black">
                <a:alpha val="40000"/>
              </a:prstClr>
            </a:outerShdw>
          </a:effectLst>
        </p:spPr>
        <p:style>
          <a:lnRef idx="0">
            <a:scrgbClr r="0" g="0" b="0"/>
          </a:lnRef>
          <a:fillRef idx="1002">
            <a:schemeClr val="dk1"/>
          </a:fillRef>
          <a:effectRef idx="0">
            <a:scrgbClr r="0" g="0" b="0"/>
          </a:effectRef>
          <a:fontRef idx="major"/>
        </p:style>
        <p:txBody>
          <a:bodyPr>
            <a:spAutoFit/>
          </a:bodyPr>
          <a:lstStyle/>
          <a:p>
            <a:pPr fontAlgn="base">
              <a:spcBef>
                <a:spcPct val="0"/>
              </a:spcBef>
              <a:spcAft>
                <a:spcPct val="0"/>
              </a:spcAft>
              <a:defRPr/>
            </a:pPr>
            <a:r>
              <a:rPr lang="tr-TR" sz="2000" dirty="0">
                <a:solidFill>
                  <a:schemeClr val="tx2"/>
                </a:solidFill>
              </a:rPr>
              <a:t>Reel Sektör Ar-</a:t>
            </a:r>
            <a:r>
              <a:rPr lang="tr-TR" sz="2000" dirty="0" err="1">
                <a:solidFill>
                  <a:schemeClr val="tx2"/>
                </a:solidFill>
              </a:rPr>
              <a:t>Ge</a:t>
            </a:r>
            <a:r>
              <a:rPr lang="tr-TR" sz="2000" dirty="0">
                <a:solidFill>
                  <a:schemeClr val="tx2"/>
                </a:solidFill>
              </a:rPr>
              <a:t> ve Uygulama Dairesi</a:t>
            </a:r>
          </a:p>
        </p:txBody>
      </p:sp>
      <p:graphicFrame>
        <p:nvGraphicFramePr>
          <p:cNvPr id="6" name="İçerik Yer Tutucusu 5">
            <a:extLst>
              <a:ext uri="{FF2B5EF4-FFF2-40B4-BE49-F238E27FC236}">
                <a16:creationId xmlns:a16="http://schemas.microsoft.com/office/drawing/2014/main" id="{250138DE-4278-BD41-5189-9FFF1361BB96}"/>
              </a:ext>
            </a:extLst>
          </p:cNvPr>
          <p:cNvGraphicFramePr>
            <a:graphicFrameLocks noGrp="1"/>
          </p:cNvGraphicFramePr>
          <p:nvPr>
            <p:ph idx="1"/>
            <p:extLst>
              <p:ext uri="{D42A27DB-BD31-4B8C-83A1-F6EECF244321}">
                <p14:modId xmlns:p14="http://schemas.microsoft.com/office/powerpoint/2010/main" val="4124218937"/>
              </p:ext>
            </p:extLst>
          </p:nvPr>
        </p:nvGraphicFramePr>
        <p:xfrm>
          <a:off x="468313" y="1268761"/>
          <a:ext cx="2735536" cy="5156950"/>
        </p:xfrm>
        <a:graphic>
          <a:graphicData uri="http://schemas.openxmlformats.org/drawingml/2006/table">
            <a:tbl>
              <a:tblPr firstRow="1" bandRow="1">
                <a:tableStyleId>{5C22544A-7EE6-4342-B048-85BDC9FD1C3A}</a:tableStyleId>
              </a:tblPr>
              <a:tblGrid>
                <a:gridCol w="1151359">
                  <a:extLst>
                    <a:ext uri="{9D8B030D-6E8A-4147-A177-3AD203B41FA5}">
                      <a16:colId xmlns:a16="http://schemas.microsoft.com/office/drawing/2014/main" val="4251357656"/>
                    </a:ext>
                  </a:extLst>
                </a:gridCol>
                <a:gridCol w="1584177">
                  <a:extLst>
                    <a:ext uri="{9D8B030D-6E8A-4147-A177-3AD203B41FA5}">
                      <a16:colId xmlns:a16="http://schemas.microsoft.com/office/drawing/2014/main" val="678865556"/>
                    </a:ext>
                  </a:extLst>
                </a:gridCol>
              </a:tblGrid>
              <a:tr h="45168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800" dirty="0"/>
                        <a:t>YILLAR</a:t>
                      </a:r>
                    </a:p>
                  </a:txBody>
                  <a:tcPr/>
                </a:tc>
                <a:tc>
                  <a:txBody>
                    <a:bodyPr/>
                    <a:lstStyle/>
                    <a:p>
                      <a:pPr algn="ctr"/>
                      <a:r>
                        <a:rPr lang="tr-TR" sz="1800" dirty="0"/>
                        <a:t>ONAYLANAN</a:t>
                      </a:r>
                    </a:p>
                    <a:p>
                      <a:pPr algn="ctr"/>
                      <a:r>
                        <a:rPr lang="tr-TR" sz="1800" dirty="0"/>
                        <a:t>K. R. </a:t>
                      </a:r>
                    </a:p>
                  </a:txBody>
                  <a:tcPr/>
                </a:tc>
                <a:extLst>
                  <a:ext uri="{0D108BD9-81ED-4DB2-BD59-A6C34878D82A}">
                    <a16:rowId xmlns:a16="http://schemas.microsoft.com/office/drawing/2014/main" val="3291473663"/>
                  </a:ext>
                </a:extLst>
              </a:tr>
              <a:tr h="451687">
                <a:tc>
                  <a:txBody>
                    <a:bodyPr/>
                    <a:lstStyle/>
                    <a:p>
                      <a:pPr algn="r" fontAlgn="b"/>
                      <a:r>
                        <a:rPr lang="tr-TR" sz="2400" b="0" i="0" u="none" strike="noStrike" dirty="0">
                          <a:solidFill>
                            <a:srgbClr val="000000"/>
                          </a:solidFill>
                          <a:effectLst/>
                          <a:latin typeface="Calibri" panose="020F0502020204030204" pitchFamily="34" charset="0"/>
                        </a:rPr>
                        <a:t>2015</a:t>
                      </a:r>
                    </a:p>
                  </a:txBody>
                  <a:tcPr marL="9525" marR="9525" marT="9525" marB="0" anchor="b"/>
                </a:tc>
                <a:tc>
                  <a:txBody>
                    <a:bodyPr/>
                    <a:lstStyle/>
                    <a:p>
                      <a:pPr algn="r" fontAlgn="b"/>
                      <a:r>
                        <a:rPr lang="tr-TR" sz="2400" b="0" i="0" u="none" strike="noStrike" dirty="0">
                          <a:solidFill>
                            <a:srgbClr val="000000"/>
                          </a:solidFill>
                          <a:effectLst/>
                          <a:latin typeface="Calibri" panose="020F0502020204030204" pitchFamily="34" charset="0"/>
                        </a:rPr>
                        <a:t>28.186</a:t>
                      </a:r>
                    </a:p>
                  </a:txBody>
                  <a:tcPr marL="9525" marR="9525" marT="9525" marB="0" anchor="b"/>
                </a:tc>
                <a:extLst>
                  <a:ext uri="{0D108BD9-81ED-4DB2-BD59-A6C34878D82A}">
                    <a16:rowId xmlns:a16="http://schemas.microsoft.com/office/drawing/2014/main" val="2631862755"/>
                  </a:ext>
                </a:extLst>
              </a:tr>
              <a:tr h="451687">
                <a:tc>
                  <a:txBody>
                    <a:bodyPr/>
                    <a:lstStyle/>
                    <a:p>
                      <a:pPr algn="r" fontAlgn="b"/>
                      <a:r>
                        <a:rPr lang="tr-TR" sz="2400" b="0" i="0" u="none" strike="noStrike" dirty="0">
                          <a:solidFill>
                            <a:srgbClr val="000000"/>
                          </a:solidFill>
                          <a:effectLst/>
                          <a:latin typeface="Calibri" panose="020F0502020204030204" pitchFamily="34" charset="0"/>
                        </a:rPr>
                        <a:t>2016</a:t>
                      </a:r>
                    </a:p>
                  </a:txBody>
                  <a:tcPr marL="9525" marR="9525" marT="9525" marB="0" anchor="b"/>
                </a:tc>
                <a:tc>
                  <a:txBody>
                    <a:bodyPr/>
                    <a:lstStyle/>
                    <a:p>
                      <a:pPr algn="r" fontAlgn="b"/>
                      <a:r>
                        <a:rPr lang="tr-TR" sz="2400" b="0" i="0" u="none" strike="noStrike" dirty="0">
                          <a:solidFill>
                            <a:srgbClr val="000000"/>
                          </a:solidFill>
                          <a:effectLst/>
                          <a:latin typeface="Calibri" panose="020F0502020204030204" pitchFamily="34" charset="0"/>
                        </a:rPr>
                        <a:t>28.705</a:t>
                      </a:r>
                    </a:p>
                  </a:txBody>
                  <a:tcPr marL="9525" marR="9525" marT="9525" marB="0" anchor="b"/>
                </a:tc>
                <a:extLst>
                  <a:ext uri="{0D108BD9-81ED-4DB2-BD59-A6C34878D82A}">
                    <a16:rowId xmlns:a16="http://schemas.microsoft.com/office/drawing/2014/main" val="347513033"/>
                  </a:ext>
                </a:extLst>
              </a:tr>
              <a:tr h="451687">
                <a:tc>
                  <a:txBody>
                    <a:bodyPr/>
                    <a:lstStyle/>
                    <a:p>
                      <a:pPr algn="r" fontAlgn="b"/>
                      <a:r>
                        <a:rPr lang="tr-TR" sz="2400" b="0" i="0" u="none" strike="noStrike" dirty="0">
                          <a:solidFill>
                            <a:srgbClr val="000000"/>
                          </a:solidFill>
                          <a:effectLst/>
                          <a:latin typeface="Calibri" panose="020F0502020204030204" pitchFamily="34" charset="0"/>
                        </a:rPr>
                        <a:t>2017</a:t>
                      </a:r>
                    </a:p>
                  </a:txBody>
                  <a:tcPr marL="9525" marR="9525" marT="9525" marB="0" anchor="b"/>
                </a:tc>
                <a:tc>
                  <a:txBody>
                    <a:bodyPr/>
                    <a:lstStyle/>
                    <a:p>
                      <a:pPr algn="r" fontAlgn="b"/>
                      <a:r>
                        <a:rPr lang="tr-TR" sz="2400" b="0" i="0" u="none" strike="noStrike" dirty="0">
                          <a:solidFill>
                            <a:srgbClr val="000000"/>
                          </a:solidFill>
                          <a:effectLst/>
                          <a:latin typeface="Calibri" panose="020F0502020204030204" pitchFamily="34" charset="0"/>
                        </a:rPr>
                        <a:t>43.210</a:t>
                      </a:r>
                    </a:p>
                  </a:txBody>
                  <a:tcPr marL="9525" marR="9525" marT="9525" marB="0" anchor="b"/>
                </a:tc>
                <a:extLst>
                  <a:ext uri="{0D108BD9-81ED-4DB2-BD59-A6C34878D82A}">
                    <a16:rowId xmlns:a16="http://schemas.microsoft.com/office/drawing/2014/main" val="3864613673"/>
                  </a:ext>
                </a:extLst>
              </a:tr>
              <a:tr h="451687">
                <a:tc>
                  <a:txBody>
                    <a:bodyPr/>
                    <a:lstStyle/>
                    <a:p>
                      <a:pPr algn="r" fontAlgn="b"/>
                      <a:r>
                        <a:rPr lang="tr-TR" sz="2400" b="0" i="0" u="none" strike="noStrike" dirty="0">
                          <a:solidFill>
                            <a:srgbClr val="000000"/>
                          </a:solidFill>
                          <a:effectLst/>
                          <a:latin typeface="Calibri" panose="020F0502020204030204" pitchFamily="34" charset="0"/>
                        </a:rPr>
                        <a:t>2018</a:t>
                      </a:r>
                    </a:p>
                  </a:txBody>
                  <a:tcPr marL="9525" marR="9525" marT="9525" marB="0" anchor="b"/>
                </a:tc>
                <a:tc>
                  <a:txBody>
                    <a:bodyPr/>
                    <a:lstStyle/>
                    <a:p>
                      <a:pPr algn="r" fontAlgn="b"/>
                      <a:r>
                        <a:rPr lang="tr-TR" sz="2400" b="0" i="0" u="none" strike="noStrike" dirty="0">
                          <a:solidFill>
                            <a:srgbClr val="000000"/>
                          </a:solidFill>
                          <a:effectLst/>
                          <a:latin typeface="Calibri" panose="020F0502020204030204" pitchFamily="34" charset="0"/>
                        </a:rPr>
                        <a:t>39.299</a:t>
                      </a:r>
                    </a:p>
                  </a:txBody>
                  <a:tcPr marL="9525" marR="9525" marT="9525" marB="0" anchor="b"/>
                </a:tc>
                <a:extLst>
                  <a:ext uri="{0D108BD9-81ED-4DB2-BD59-A6C34878D82A}">
                    <a16:rowId xmlns:a16="http://schemas.microsoft.com/office/drawing/2014/main" val="2933917803"/>
                  </a:ext>
                </a:extLst>
              </a:tr>
              <a:tr h="451687">
                <a:tc>
                  <a:txBody>
                    <a:bodyPr/>
                    <a:lstStyle/>
                    <a:p>
                      <a:pPr algn="r" fontAlgn="b"/>
                      <a:r>
                        <a:rPr lang="tr-TR" sz="2400" b="0" i="0" u="none" strike="noStrike" dirty="0">
                          <a:solidFill>
                            <a:srgbClr val="000000"/>
                          </a:solidFill>
                          <a:effectLst/>
                          <a:latin typeface="Calibri" panose="020F0502020204030204" pitchFamily="34" charset="0"/>
                        </a:rPr>
                        <a:t>2019</a:t>
                      </a:r>
                    </a:p>
                  </a:txBody>
                  <a:tcPr marL="9525" marR="9525" marT="9525" marB="0" anchor="b"/>
                </a:tc>
                <a:tc>
                  <a:txBody>
                    <a:bodyPr/>
                    <a:lstStyle/>
                    <a:p>
                      <a:pPr algn="r" fontAlgn="b"/>
                      <a:r>
                        <a:rPr lang="tr-TR" sz="2400" b="0" i="0" u="none" strike="noStrike" dirty="0">
                          <a:solidFill>
                            <a:srgbClr val="000000"/>
                          </a:solidFill>
                          <a:effectLst/>
                          <a:latin typeface="Calibri" panose="020F0502020204030204" pitchFamily="34" charset="0"/>
                        </a:rPr>
                        <a:t>45.190</a:t>
                      </a:r>
                    </a:p>
                  </a:txBody>
                  <a:tcPr marL="9525" marR="9525" marT="9525" marB="0" anchor="b"/>
                </a:tc>
                <a:extLst>
                  <a:ext uri="{0D108BD9-81ED-4DB2-BD59-A6C34878D82A}">
                    <a16:rowId xmlns:a16="http://schemas.microsoft.com/office/drawing/2014/main" val="3236936723"/>
                  </a:ext>
                </a:extLst>
              </a:tr>
              <a:tr h="451687">
                <a:tc>
                  <a:txBody>
                    <a:bodyPr/>
                    <a:lstStyle/>
                    <a:p>
                      <a:pPr algn="r" fontAlgn="b"/>
                      <a:r>
                        <a:rPr lang="tr-TR" sz="2400" b="0" i="0" u="none" strike="noStrike" dirty="0">
                          <a:solidFill>
                            <a:srgbClr val="000000"/>
                          </a:solidFill>
                          <a:effectLst/>
                          <a:latin typeface="Calibri" panose="020F0502020204030204" pitchFamily="34" charset="0"/>
                        </a:rPr>
                        <a:t>2020</a:t>
                      </a:r>
                    </a:p>
                  </a:txBody>
                  <a:tcPr marL="9525" marR="9525" marT="9525" marB="0" anchor="b"/>
                </a:tc>
                <a:tc>
                  <a:txBody>
                    <a:bodyPr/>
                    <a:lstStyle/>
                    <a:p>
                      <a:pPr algn="r" fontAlgn="b"/>
                      <a:r>
                        <a:rPr lang="tr-TR" sz="2400" b="0" i="0" u="none" strike="noStrike" dirty="0">
                          <a:solidFill>
                            <a:srgbClr val="000000"/>
                          </a:solidFill>
                          <a:effectLst/>
                          <a:latin typeface="Calibri" panose="020F0502020204030204" pitchFamily="34" charset="0"/>
                        </a:rPr>
                        <a:t>43.580</a:t>
                      </a:r>
                    </a:p>
                  </a:txBody>
                  <a:tcPr marL="9525" marR="9525" marT="9525" marB="0" anchor="b"/>
                </a:tc>
                <a:extLst>
                  <a:ext uri="{0D108BD9-81ED-4DB2-BD59-A6C34878D82A}">
                    <a16:rowId xmlns:a16="http://schemas.microsoft.com/office/drawing/2014/main" val="3993222074"/>
                  </a:ext>
                </a:extLst>
              </a:tr>
              <a:tr h="451687">
                <a:tc>
                  <a:txBody>
                    <a:bodyPr/>
                    <a:lstStyle/>
                    <a:p>
                      <a:pPr algn="r" fontAlgn="b"/>
                      <a:r>
                        <a:rPr lang="tr-TR" sz="2400" b="0" i="0" u="none" strike="noStrike" dirty="0">
                          <a:solidFill>
                            <a:srgbClr val="000000"/>
                          </a:solidFill>
                          <a:effectLst/>
                          <a:latin typeface="Calibri" panose="020F0502020204030204" pitchFamily="34" charset="0"/>
                        </a:rPr>
                        <a:t>2021</a:t>
                      </a:r>
                    </a:p>
                  </a:txBody>
                  <a:tcPr marL="9525" marR="9525" marT="9525" marB="0" anchor="b"/>
                </a:tc>
                <a:tc>
                  <a:txBody>
                    <a:bodyPr/>
                    <a:lstStyle/>
                    <a:p>
                      <a:pPr algn="r" fontAlgn="b"/>
                      <a:r>
                        <a:rPr lang="tr-TR" sz="2400" b="0" i="0" u="none" strike="noStrike" dirty="0">
                          <a:solidFill>
                            <a:srgbClr val="000000"/>
                          </a:solidFill>
                          <a:effectLst/>
                          <a:latin typeface="Calibri" panose="020F0502020204030204" pitchFamily="34" charset="0"/>
                        </a:rPr>
                        <a:t>52.372</a:t>
                      </a:r>
                    </a:p>
                  </a:txBody>
                  <a:tcPr marL="9525" marR="9525" marT="9525" marB="0" anchor="b"/>
                </a:tc>
                <a:extLst>
                  <a:ext uri="{0D108BD9-81ED-4DB2-BD59-A6C34878D82A}">
                    <a16:rowId xmlns:a16="http://schemas.microsoft.com/office/drawing/2014/main" val="1739903520"/>
                  </a:ext>
                </a:extLst>
              </a:tr>
              <a:tr h="451687">
                <a:tc>
                  <a:txBody>
                    <a:bodyPr/>
                    <a:lstStyle/>
                    <a:p>
                      <a:pPr algn="r" fontAlgn="b"/>
                      <a:r>
                        <a:rPr lang="tr-TR" sz="2400" b="0" i="0" u="none" strike="noStrike" dirty="0">
                          <a:solidFill>
                            <a:srgbClr val="000000"/>
                          </a:solidFill>
                          <a:effectLst/>
                          <a:latin typeface="Calibri" panose="020F0502020204030204" pitchFamily="34" charset="0"/>
                        </a:rPr>
                        <a:t>2022</a:t>
                      </a:r>
                    </a:p>
                  </a:txBody>
                  <a:tcPr marL="9525" marR="9525" marT="9525" marB="0" anchor="b"/>
                </a:tc>
                <a:tc>
                  <a:txBody>
                    <a:bodyPr/>
                    <a:lstStyle/>
                    <a:p>
                      <a:pPr algn="r" fontAlgn="b"/>
                      <a:r>
                        <a:rPr lang="tr-TR" sz="2400" b="0" i="0" u="none" strike="noStrike" dirty="0">
                          <a:solidFill>
                            <a:srgbClr val="000000"/>
                          </a:solidFill>
                          <a:effectLst/>
                          <a:latin typeface="Calibri" panose="020F0502020204030204" pitchFamily="34" charset="0"/>
                        </a:rPr>
                        <a:t>55.214</a:t>
                      </a:r>
                    </a:p>
                  </a:txBody>
                  <a:tcPr marL="9525" marR="9525" marT="9525" marB="0" anchor="b"/>
                </a:tc>
                <a:extLst>
                  <a:ext uri="{0D108BD9-81ED-4DB2-BD59-A6C34878D82A}">
                    <a16:rowId xmlns:a16="http://schemas.microsoft.com/office/drawing/2014/main" val="1852289665"/>
                  </a:ext>
                </a:extLst>
              </a:tr>
              <a:tr h="451687">
                <a:tc>
                  <a:txBody>
                    <a:bodyPr/>
                    <a:lstStyle/>
                    <a:p>
                      <a:pPr algn="r" fontAlgn="b"/>
                      <a:r>
                        <a:rPr lang="tr-TR" sz="2400" b="0" i="0" u="none" strike="noStrike" dirty="0">
                          <a:solidFill>
                            <a:srgbClr val="000000"/>
                          </a:solidFill>
                          <a:effectLst/>
                          <a:latin typeface="Calibri" panose="020F0502020204030204" pitchFamily="34" charset="0"/>
                        </a:rPr>
                        <a:t>2023</a:t>
                      </a:r>
                    </a:p>
                  </a:txBody>
                  <a:tcPr marL="9525" marR="9525" marT="9525" marB="0" anchor="b"/>
                </a:tc>
                <a:tc>
                  <a:txBody>
                    <a:bodyPr/>
                    <a:lstStyle/>
                    <a:p>
                      <a:pPr algn="r" fontAlgn="b"/>
                      <a:r>
                        <a:rPr lang="tr-TR" sz="2400" b="0" i="0" u="none" strike="noStrike" dirty="0">
                          <a:solidFill>
                            <a:srgbClr val="000000"/>
                          </a:solidFill>
                          <a:effectLst/>
                          <a:latin typeface="Calibri" panose="020F0502020204030204" pitchFamily="34" charset="0"/>
                        </a:rPr>
                        <a:t>53.417</a:t>
                      </a:r>
                    </a:p>
                  </a:txBody>
                  <a:tcPr marL="9525" marR="9525" marT="9525" marB="0" anchor="b"/>
                </a:tc>
                <a:extLst>
                  <a:ext uri="{0D108BD9-81ED-4DB2-BD59-A6C34878D82A}">
                    <a16:rowId xmlns:a16="http://schemas.microsoft.com/office/drawing/2014/main" val="482440761"/>
                  </a:ext>
                </a:extLst>
              </a:tr>
              <a:tr h="451687">
                <a:tc>
                  <a:txBody>
                    <a:bodyPr/>
                    <a:lstStyle/>
                    <a:p>
                      <a:pPr algn="r" fontAlgn="b"/>
                      <a:r>
                        <a:rPr lang="tr-TR" sz="2400" b="0" i="0" u="none" strike="noStrike" dirty="0">
                          <a:solidFill>
                            <a:srgbClr val="000000"/>
                          </a:solidFill>
                          <a:effectLst/>
                          <a:latin typeface="Calibri" panose="020F0502020204030204" pitchFamily="34" charset="0"/>
                        </a:rPr>
                        <a:t>2024</a:t>
                      </a:r>
                    </a:p>
                  </a:txBody>
                  <a:tcPr marL="9525" marR="9525" marT="9525" marB="0" anchor="b"/>
                </a:tc>
                <a:tc>
                  <a:txBody>
                    <a:bodyPr/>
                    <a:lstStyle/>
                    <a:p>
                      <a:pPr algn="r" fontAlgn="b"/>
                      <a:r>
                        <a:rPr lang="tr-TR" sz="2400" b="0" i="0" u="none" strike="noStrike">
                          <a:solidFill>
                            <a:srgbClr val="000000"/>
                          </a:solidFill>
                          <a:effectLst/>
                          <a:latin typeface="Calibri" panose="020F0502020204030204" pitchFamily="34" charset="0"/>
                        </a:rPr>
                        <a:t>50.000</a:t>
                      </a:r>
                      <a:endParaRPr lang="tr-TR" sz="24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4005992601"/>
                  </a:ext>
                </a:extLst>
              </a:tr>
            </a:tbl>
          </a:graphicData>
        </a:graphic>
      </p:graphicFrame>
      <p:graphicFrame>
        <p:nvGraphicFramePr>
          <p:cNvPr id="8" name="Grafik 7">
            <a:extLst>
              <a:ext uri="{FF2B5EF4-FFF2-40B4-BE49-F238E27FC236}">
                <a16:creationId xmlns:a16="http://schemas.microsoft.com/office/drawing/2014/main" id="{F1968AE8-281B-30EE-6BA1-6C7B5DCC5A6B}"/>
              </a:ext>
            </a:extLst>
          </p:cNvPr>
          <p:cNvGraphicFramePr>
            <a:graphicFrameLocks/>
          </p:cNvGraphicFramePr>
          <p:nvPr>
            <p:extLst>
              <p:ext uri="{D42A27DB-BD31-4B8C-83A1-F6EECF244321}">
                <p14:modId xmlns:p14="http://schemas.microsoft.com/office/powerpoint/2010/main" val="3007278827"/>
              </p:ext>
            </p:extLst>
          </p:nvPr>
        </p:nvGraphicFramePr>
        <p:xfrm>
          <a:off x="3227844" y="1268760"/>
          <a:ext cx="5469299" cy="508759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87574256"/>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defRPr/>
            </a:pPr>
            <a:r>
              <a:rPr lang="tr-TR" sz="3200" dirty="0">
                <a:latin typeface="Franklin Gothic Demi Cond" pitchFamily="34" charset="0"/>
              </a:rPr>
              <a:t> </a:t>
            </a:r>
            <a:r>
              <a:rPr lang="tr-TR" sz="3600" dirty="0"/>
              <a:t>Kapasite Raporu İstatistikleri - 2 </a:t>
            </a:r>
          </a:p>
        </p:txBody>
      </p:sp>
      <p:sp>
        <p:nvSpPr>
          <p:cNvPr id="3" name="Slayt Numarası Yer Tutucusu 2"/>
          <p:cNvSpPr>
            <a:spLocks noGrp="1"/>
          </p:cNvSpPr>
          <p:nvPr>
            <p:ph type="sldNum" sz="quarter" idx="12"/>
          </p:nvPr>
        </p:nvSpPr>
        <p:spPr/>
        <p:txBody>
          <a:bodyPr/>
          <a:lstStyle/>
          <a:p>
            <a:pPr algn="r">
              <a:defRPr/>
            </a:pPr>
            <a:fld id="{17827B9E-9019-4F27-831F-8FC77C559AF5}" type="slidenum">
              <a:rPr lang="en-US" smtClean="0"/>
              <a:pPr algn="r">
                <a:defRPr/>
              </a:pPr>
              <a:t>59</a:t>
            </a:fld>
            <a:endParaRPr lang="en-US" dirty="0"/>
          </a:p>
        </p:txBody>
      </p:sp>
      <p:sp>
        <p:nvSpPr>
          <p:cNvPr id="9" name="Text Box 5"/>
          <p:cNvSpPr txBox="1">
            <a:spLocks noChangeArrowheads="1"/>
          </p:cNvSpPr>
          <p:nvPr/>
        </p:nvSpPr>
        <p:spPr bwMode="auto">
          <a:xfrm>
            <a:off x="4139952" y="1588"/>
            <a:ext cx="5651500" cy="400110"/>
          </a:xfrm>
          <a:prstGeom prst="rect">
            <a:avLst/>
          </a:prstGeom>
          <a:noFill/>
          <a:ln w="9525">
            <a:noFill/>
            <a:miter lim="800000"/>
            <a:headEnd/>
            <a:tailEnd/>
          </a:ln>
          <a:effectLst>
            <a:outerShdw blurRad="50800" dist="38100" dir="16200000" rotWithShape="0">
              <a:prstClr val="black">
                <a:alpha val="40000"/>
              </a:prstClr>
            </a:outerShdw>
          </a:effectLst>
        </p:spPr>
        <p:style>
          <a:lnRef idx="0">
            <a:scrgbClr r="0" g="0" b="0"/>
          </a:lnRef>
          <a:fillRef idx="1002">
            <a:schemeClr val="dk1"/>
          </a:fillRef>
          <a:effectRef idx="0">
            <a:scrgbClr r="0" g="0" b="0"/>
          </a:effectRef>
          <a:fontRef idx="major"/>
        </p:style>
        <p:txBody>
          <a:bodyPr>
            <a:spAutoFit/>
          </a:bodyPr>
          <a:lstStyle/>
          <a:p>
            <a:pPr fontAlgn="base">
              <a:spcBef>
                <a:spcPct val="0"/>
              </a:spcBef>
              <a:spcAft>
                <a:spcPct val="0"/>
              </a:spcAft>
              <a:defRPr/>
            </a:pPr>
            <a:r>
              <a:rPr lang="tr-TR" sz="2000" dirty="0">
                <a:solidFill>
                  <a:schemeClr val="tx2"/>
                </a:solidFill>
              </a:rPr>
              <a:t>Reel Sektör Ar-</a:t>
            </a:r>
            <a:r>
              <a:rPr lang="tr-TR" sz="2000" dirty="0" err="1">
                <a:solidFill>
                  <a:schemeClr val="tx2"/>
                </a:solidFill>
              </a:rPr>
              <a:t>Ge</a:t>
            </a:r>
            <a:r>
              <a:rPr lang="tr-TR" sz="2000" dirty="0">
                <a:solidFill>
                  <a:schemeClr val="tx2"/>
                </a:solidFill>
              </a:rPr>
              <a:t> ve Uygulama Dairesi</a:t>
            </a:r>
          </a:p>
        </p:txBody>
      </p:sp>
      <p:graphicFrame>
        <p:nvGraphicFramePr>
          <p:cNvPr id="12" name="İçerik Yer Tutucusu 11"/>
          <p:cNvGraphicFramePr>
            <a:graphicFrameLocks noGrp="1"/>
          </p:cNvGraphicFramePr>
          <p:nvPr>
            <p:ph idx="1"/>
            <p:extLst>
              <p:ext uri="{D42A27DB-BD31-4B8C-83A1-F6EECF244321}">
                <p14:modId xmlns:p14="http://schemas.microsoft.com/office/powerpoint/2010/main" val="4223094465"/>
              </p:ext>
            </p:extLst>
          </p:nvPr>
        </p:nvGraphicFramePr>
        <p:xfrm>
          <a:off x="468313" y="1561652"/>
          <a:ext cx="3815655" cy="4956945"/>
        </p:xfrm>
        <a:graphic>
          <a:graphicData uri="http://schemas.openxmlformats.org/drawingml/2006/table">
            <a:tbl>
              <a:tblPr firstRow="1" bandRow="1">
                <a:tableStyleId>{5C22544A-7EE6-4342-B048-85BDC9FD1C3A}</a:tableStyleId>
              </a:tblPr>
              <a:tblGrid>
                <a:gridCol w="503287">
                  <a:extLst>
                    <a:ext uri="{9D8B030D-6E8A-4147-A177-3AD203B41FA5}">
                      <a16:colId xmlns:a16="http://schemas.microsoft.com/office/drawing/2014/main" val="1629992909"/>
                    </a:ext>
                  </a:extLst>
                </a:gridCol>
                <a:gridCol w="2207526">
                  <a:extLst>
                    <a:ext uri="{9D8B030D-6E8A-4147-A177-3AD203B41FA5}">
                      <a16:colId xmlns:a16="http://schemas.microsoft.com/office/drawing/2014/main" val="1975347666"/>
                    </a:ext>
                  </a:extLst>
                </a:gridCol>
                <a:gridCol w="1104842">
                  <a:extLst>
                    <a:ext uri="{9D8B030D-6E8A-4147-A177-3AD203B41FA5}">
                      <a16:colId xmlns:a16="http://schemas.microsoft.com/office/drawing/2014/main" val="1076840003"/>
                    </a:ext>
                  </a:extLst>
                </a:gridCol>
              </a:tblGrid>
              <a:tr h="435306">
                <a:tc>
                  <a:txBody>
                    <a:bodyPr/>
                    <a:lstStyle/>
                    <a:p>
                      <a:pPr algn="l" fontAlgn="b"/>
                      <a:r>
                        <a:rPr lang="tr-TR" sz="1200" b="0" i="0" u="none" strike="noStrike" dirty="0">
                          <a:effectLst/>
                          <a:latin typeface="Arial" panose="020B0604020202020204" pitchFamily="34" charset="0"/>
                        </a:rPr>
                        <a:t>İlk 10 Sektör</a:t>
                      </a:r>
                    </a:p>
                  </a:txBody>
                  <a:tcPr marL="9525" marR="9525" marT="9525" marB="0" anchor="ctr"/>
                </a:tc>
                <a:tc>
                  <a:txBody>
                    <a:bodyPr/>
                    <a:lstStyle/>
                    <a:p>
                      <a:pPr algn="l" fontAlgn="b"/>
                      <a:r>
                        <a:rPr lang="tr-TR" sz="1200" b="0" i="0" u="none" strike="noStrike" dirty="0">
                          <a:effectLst/>
                          <a:latin typeface="Arial" panose="020B0604020202020204" pitchFamily="34" charset="0"/>
                        </a:rPr>
                        <a:t>Sektör Açıklama</a:t>
                      </a:r>
                    </a:p>
                  </a:txBody>
                  <a:tcPr marL="9525" marR="9525" marT="9525" marB="0" anchor="ctr"/>
                </a:tc>
                <a:tc>
                  <a:txBody>
                    <a:bodyPr/>
                    <a:lstStyle/>
                    <a:p>
                      <a:pPr algn="l" fontAlgn="b"/>
                      <a:r>
                        <a:rPr lang="tr-TR" sz="1200" b="0" i="0" u="none" strike="noStrike" dirty="0">
                          <a:effectLst/>
                          <a:latin typeface="Arial" panose="020B0604020202020204" pitchFamily="34" charset="0"/>
                        </a:rPr>
                        <a:t>Toplam Firma Sayısı</a:t>
                      </a:r>
                    </a:p>
                  </a:txBody>
                  <a:tcPr marL="9525" marR="9525" marT="9525" marB="0" anchor="ctr"/>
                </a:tc>
                <a:extLst>
                  <a:ext uri="{0D108BD9-81ED-4DB2-BD59-A6C34878D82A}">
                    <a16:rowId xmlns:a16="http://schemas.microsoft.com/office/drawing/2014/main" val="1878448587"/>
                  </a:ext>
                </a:extLst>
              </a:tr>
              <a:tr h="583161">
                <a:tc>
                  <a:txBody>
                    <a:bodyPr/>
                    <a:lstStyle/>
                    <a:p>
                      <a:pPr algn="r" fontAlgn="b"/>
                      <a:r>
                        <a:rPr lang="tr-TR" sz="1600" b="0" i="0" u="none" strike="noStrike" dirty="0">
                          <a:solidFill>
                            <a:srgbClr val="000000"/>
                          </a:solidFill>
                          <a:effectLst/>
                          <a:latin typeface="Calibri" panose="020F0502020204030204" pitchFamily="34" charset="0"/>
                        </a:rPr>
                        <a:t>25</a:t>
                      </a:r>
                    </a:p>
                  </a:txBody>
                  <a:tcPr marL="9525" marR="9525" marT="9525" marB="0" anchor="ctr"/>
                </a:tc>
                <a:tc>
                  <a:txBody>
                    <a:bodyPr/>
                    <a:lstStyle/>
                    <a:p>
                      <a:pPr algn="l" fontAlgn="b"/>
                      <a:r>
                        <a:rPr lang="tr-TR" sz="1300" b="0" i="0" u="none" strike="noStrike" dirty="0">
                          <a:solidFill>
                            <a:srgbClr val="000000"/>
                          </a:solidFill>
                          <a:effectLst/>
                          <a:latin typeface="Calibri" panose="020F0502020204030204" pitchFamily="34" charset="0"/>
                        </a:rPr>
                        <a:t>Fabrikasyon metal ürünleri imalatı (makine ve teçhizat hariç)</a:t>
                      </a:r>
                    </a:p>
                  </a:txBody>
                  <a:tcPr marL="9525" marR="9525" marT="9525" marB="0" anchor="ctr"/>
                </a:tc>
                <a:tc>
                  <a:txBody>
                    <a:bodyPr/>
                    <a:lstStyle/>
                    <a:p>
                      <a:pPr algn="r" fontAlgn="b"/>
                      <a:r>
                        <a:rPr lang="tr-TR" sz="1600" b="0" i="0" u="none" strike="noStrike">
                          <a:solidFill>
                            <a:srgbClr val="000000"/>
                          </a:solidFill>
                          <a:effectLst/>
                          <a:latin typeface="Calibri" panose="020F0502020204030204" pitchFamily="34" charset="0"/>
                        </a:rPr>
                        <a:t>15.446</a:t>
                      </a:r>
                    </a:p>
                  </a:txBody>
                  <a:tcPr marL="9525" marR="9525" marT="9525" marB="0" anchor="ctr"/>
                </a:tc>
                <a:extLst>
                  <a:ext uri="{0D108BD9-81ED-4DB2-BD59-A6C34878D82A}">
                    <a16:rowId xmlns:a16="http://schemas.microsoft.com/office/drawing/2014/main" val="4031897091"/>
                  </a:ext>
                </a:extLst>
              </a:tr>
              <a:tr h="435306">
                <a:tc>
                  <a:txBody>
                    <a:bodyPr/>
                    <a:lstStyle/>
                    <a:p>
                      <a:pPr algn="r" fontAlgn="b"/>
                      <a:r>
                        <a:rPr lang="tr-TR" sz="1600" b="0" i="0" u="none" strike="noStrike">
                          <a:solidFill>
                            <a:srgbClr val="000000"/>
                          </a:solidFill>
                          <a:effectLst/>
                          <a:latin typeface="Calibri" panose="020F0502020204030204" pitchFamily="34" charset="0"/>
                        </a:rPr>
                        <a:t>28</a:t>
                      </a:r>
                    </a:p>
                  </a:txBody>
                  <a:tcPr marL="9525" marR="9525" marT="9525" marB="0" anchor="ctr"/>
                </a:tc>
                <a:tc>
                  <a:txBody>
                    <a:bodyPr/>
                    <a:lstStyle/>
                    <a:p>
                      <a:pPr algn="l" fontAlgn="b"/>
                      <a:r>
                        <a:rPr lang="tr-TR" sz="1300" b="0" i="0" u="none" strike="noStrike" dirty="0">
                          <a:solidFill>
                            <a:srgbClr val="000000"/>
                          </a:solidFill>
                          <a:effectLst/>
                          <a:latin typeface="Calibri" panose="020F0502020204030204" pitchFamily="34" charset="0"/>
                        </a:rPr>
                        <a:t>Başka yerde sınıflandırılmamış makine ve ekipman imalatı</a:t>
                      </a:r>
                    </a:p>
                  </a:txBody>
                  <a:tcPr marL="9525" marR="9525" marT="9525" marB="0" anchor="ctr"/>
                </a:tc>
                <a:tc>
                  <a:txBody>
                    <a:bodyPr/>
                    <a:lstStyle/>
                    <a:p>
                      <a:pPr algn="r" fontAlgn="b"/>
                      <a:r>
                        <a:rPr lang="tr-TR" sz="1600" b="0" i="0" u="none" strike="noStrike">
                          <a:solidFill>
                            <a:srgbClr val="000000"/>
                          </a:solidFill>
                          <a:effectLst/>
                          <a:latin typeface="Calibri" panose="020F0502020204030204" pitchFamily="34" charset="0"/>
                        </a:rPr>
                        <a:t>13.555</a:t>
                      </a:r>
                    </a:p>
                  </a:txBody>
                  <a:tcPr marL="9525" marR="9525" marT="9525" marB="0" anchor="ctr"/>
                </a:tc>
                <a:extLst>
                  <a:ext uri="{0D108BD9-81ED-4DB2-BD59-A6C34878D82A}">
                    <a16:rowId xmlns:a16="http://schemas.microsoft.com/office/drawing/2014/main" val="2469575760"/>
                  </a:ext>
                </a:extLst>
              </a:tr>
              <a:tr h="435306">
                <a:tc>
                  <a:txBody>
                    <a:bodyPr/>
                    <a:lstStyle/>
                    <a:p>
                      <a:pPr algn="r" fontAlgn="b"/>
                      <a:r>
                        <a:rPr lang="tr-TR" sz="1600" b="0" i="0" u="none" strike="noStrike">
                          <a:solidFill>
                            <a:srgbClr val="000000"/>
                          </a:solidFill>
                          <a:effectLst/>
                          <a:latin typeface="Calibri" panose="020F0502020204030204" pitchFamily="34" charset="0"/>
                        </a:rPr>
                        <a:t>10</a:t>
                      </a:r>
                    </a:p>
                  </a:txBody>
                  <a:tcPr marL="9525" marR="9525" marT="9525" marB="0" anchor="ctr"/>
                </a:tc>
                <a:tc>
                  <a:txBody>
                    <a:bodyPr/>
                    <a:lstStyle/>
                    <a:p>
                      <a:pPr algn="l" fontAlgn="b"/>
                      <a:r>
                        <a:rPr lang="tr-TR" sz="1300" b="0" i="0" u="none" strike="noStrike" dirty="0">
                          <a:solidFill>
                            <a:srgbClr val="000000"/>
                          </a:solidFill>
                          <a:effectLst/>
                          <a:latin typeface="Calibri" panose="020F0502020204030204" pitchFamily="34" charset="0"/>
                        </a:rPr>
                        <a:t>Gıda ürünlerinin imalatı</a:t>
                      </a:r>
                    </a:p>
                  </a:txBody>
                  <a:tcPr marL="9525" marR="9525" marT="9525" marB="0" anchor="ctr"/>
                </a:tc>
                <a:tc>
                  <a:txBody>
                    <a:bodyPr/>
                    <a:lstStyle/>
                    <a:p>
                      <a:pPr algn="r" fontAlgn="b"/>
                      <a:r>
                        <a:rPr lang="tr-TR" sz="1600" b="0" i="0" u="none" strike="noStrike">
                          <a:solidFill>
                            <a:srgbClr val="000000"/>
                          </a:solidFill>
                          <a:effectLst/>
                          <a:latin typeface="Calibri" panose="020F0502020204030204" pitchFamily="34" charset="0"/>
                        </a:rPr>
                        <a:t>12.629</a:t>
                      </a:r>
                    </a:p>
                  </a:txBody>
                  <a:tcPr marL="9525" marR="9525" marT="9525" marB="0" anchor="ctr"/>
                </a:tc>
                <a:extLst>
                  <a:ext uri="{0D108BD9-81ED-4DB2-BD59-A6C34878D82A}">
                    <a16:rowId xmlns:a16="http://schemas.microsoft.com/office/drawing/2014/main" val="2054604269"/>
                  </a:ext>
                </a:extLst>
              </a:tr>
              <a:tr h="435306">
                <a:tc>
                  <a:txBody>
                    <a:bodyPr/>
                    <a:lstStyle/>
                    <a:p>
                      <a:pPr algn="r" fontAlgn="b"/>
                      <a:r>
                        <a:rPr lang="tr-TR" sz="1600" b="0" i="0" u="none" strike="noStrike">
                          <a:solidFill>
                            <a:srgbClr val="000000"/>
                          </a:solidFill>
                          <a:effectLst/>
                          <a:latin typeface="Calibri" panose="020F0502020204030204" pitchFamily="34" charset="0"/>
                        </a:rPr>
                        <a:t>13</a:t>
                      </a:r>
                    </a:p>
                  </a:txBody>
                  <a:tcPr marL="9525" marR="9525" marT="9525" marB="0" anchor="ctr"/>
                </a:tc>
                <a:tc>
                  <a:txBody>
                    <a:bodyPr/>
                    <a:lstStyle/>
                    <a:p>
                      <a:pPr algn="l" fontAlgn="b"/>
                      <a:r>
                        <a:rPr lang="tr-TR" sz="1300" b="0" i="0" u="none" strike="noStrike" dirty="0">
                          <a:solidFill>
                            <a:srgbClr val="000000"/>
                          </a:solidFill>
                          <a:effectLst/>
                          <a:latin typeface="Calibri" panose="020F0502020204030204" pitchFamily="34" charset="0"/>
                        </a:rPr>
                        <a:t>Tekstil ürünlerinin imalatı</a:t>
                      </a:r>
                    </a:p>
                  </a:txBody>
                  <a:tcPr marL="9525" marR="9525" marT="9525" marB="0" anchor="ctr"/>
                </a:tc>
                <a:tc>
                  <a:txBody>
                    <a:bodyPr/>
                    <a:lstStyle/>
                    <a:p>
                      <a:pPr algn="r" fontAlgn="b"/>
                      <a:r>
                        <a:rPr lang="tr-TR" sz="1600" b="0" i="0" u="none" strike="noStrike">
                          <a:solidFill>
                            <a:srgbClr val="000000"/>
                          </a:solidFill>
                          <a:effectLst/>
                          <a:latin typeface="Calibri" panose="020F0502020204030204" pitchFamily="34" charset="0"/>
                        </a:rPr>
                        <a:t>8.938</a:t>
                      </a:r>
                    </a:p>
                  </a:txBody>
                  <a:tcPr marL="9525" marR="9525" marT="9525" marB="0" anchor="ctr"/>
                </a:tc>
                <a:extLst>
                  <a:ext uri="{0D108BD9-81ED-4DB2-BD59-A6C34878D82A}">
                    <a16:rowId xmlns:a16="http://schemas.microsoft.com/office/drawing/2014/main" val="1791753427"/>
                  </a:ext>
                </a:extLst>
              </a:tr>
              <a:tr h="435306">
                <a:tc>
                  <a:txBody>
                    <a:bodyPr/>
                    <a:lstStyle/>
                    <a:p>
                      <a:pPr algn="r" fontAlgn="b"/>
                      <a:r>
                        <a:rPr lang="tr-TR" sz="1600" b="0" i="0" u="none" strike="noStrike">
                          <a:solidFill>
                            <a:srgbClr val="000000"/>
                          </a:solidFill>
                          <a:effectLst/>
                          <a:latin typeface="Calibri" panose="020F0502020204030204" pitchFamily="34" charset="0"/>
                        </a:rPr>
                        <a:t>22</a:t>
                      </a:r>
                    </a:p>
                  </a:txBody>
                  <a:tcPr marL="9525" marR="9525" marT="9525" marB="0" anchor="ctr"/>
                </a:tc>
                <a:tc>
                  <a:txBody>
                    <a:bodyPr/>
                    <a:lstStyle/>
                    <a:p>
                      <a:pPr algn="l" fontAlgn="b"/>
                      <a:r>
                        <a:rPr lang="tr-TR" sz="1300" b="0" i="0" u="none" strike="noStrike" dirty="0">
                          <a:solidFill>
                            <a:srgbClr val="000000"/>
                          </a:solidFill>
                          <a:effectLst/>
                          <a:latin typeface="Calibri" panose="020F0502020204030204" pitchFamily="34" charset="0"/>
                        </a:rPr>
                        <a:t>Kauçuk ve plastik ürünlerin imalatı</a:t>
                      </a:r>
                    </a:p>
                  </a:txBody>
                  <a:tcPr marL="9525" marR="9525" marT="9525" marB="0" anchor="ctr"/>
                </a:tc>
                <a:tc>
                  <a:txBody>
                    <a:bodyPr/>
                    <a:lstStyle/>
                    <a:p>
                      <a:pPr algn="r" fontAlgn="b"/>
                      <a:r>
                        <a:rPr lang="tr-TR" sz="1600" b="0" i="0" u="none" strike="noStrike" dirty="0">
                          <a:solidFill>
                            <a:srgbClr val="000000"/>
                          </a:solidFill>
                          <a:effectLst/>
                          <a:latin typeface="Calibri" panose="020F0502020204030204" pitchFamily="34" charset="0"/>
                        </a:rPr>
                        <a:t>8.580</a:t>
                      </a:r>
                    </a:p>
                  </a:txBody>
                  <a:tcPr marL="9525" marR="9525" marT="9525" marB="0" anchor="ctr"/>
                </a:tc>
                <a:extLst>
                  <a:ext uri="{0D108BD9-81ED-4DB2-BD59-A6C34878D82A}">
                    <a16:rowId xmlns:a16="http://schemas.microsoft.com/office/drawing/2014/main" val="610171663"/>
                  </a:ext>
                </a:extLst>
              </a:tr>
              <a:tr h="435306">
                <a:tc>
                  <a:txBody>
                    <a:bodyPr/>
                    <a:lstStyle/>
                    <a:p>
                      <a:pPr algn="r" fontAlgn="b"/>
                      <a:r>
                        <a:rPr lang="tr-TR" sz="1600" b="0" i="0" u="none" strike="noStrike">
                          <a:solidFill>
                            <a:srgbClr val="000000"/>
                          </a:solidFill>
                          <a:effectLst/>
                          <a:latin typeface="Calibri" panose="020F0502020204030204" pitchFamily="34" charset="0"/>
                        </a:rPr>
                        <a:t>14</a:t>
                      </a:r>
                    </a:p>
                  </a:txBody>
                  <a:tcPr marL="9525" marR="9525" marT="9525" marB="0" anchor="ctr"/>
                </a:tc>
                <a:tc>
                  <a:txBody>
                    <a:bodyPr/>
                    <a:lstStyle/>
                    <a:p>
                      <a:pPr algn="l" fontAlgn="b"/>
                      <a:r>
                        <a:rPr lang="tr-TR" sz="1300" b="0" i="0" u="none" strike="noStrike" dirty="0">
                          <a:solidFill>
                            <a:srgbClr val="000000"/>
                          </a:solidFill>
                          <a:effectLst/>
                          <a:latin typeface="Calibri" panose="020F0502020204030204" pitchFamily="34" charset="0"/>
                        </a:rPr>
                        <a:t>Giyim eşyalarının imalatı</a:t>
                      </a:r>
                    </a:p>
                  </a:txBody>
                  <a:tcPr marL="9525" marR="9525" marT="9525" marB="0" anchor="ctr"/>
                </a:tc>
                <a:tc>
                  <a:txBody>
                    <a:bodyPr/>
                    <a:lstStyle/>
                    <a:p>
                      <a:pPr algn="r" fontAlgn="b"/>
                      <a:r>
                        <a:rPr lang="tr-TR" sz="1600" b="0" i="0" u="none" strike="noStrike" dirty="0">
                          <a:solidFill>
                            <a:srgbClr val="000000"/>
                          </a:solidFill>
                          <a:effectLst/>
                          <a:latin typeface="Calibri" panose="020F0502020204030204" pitchFamily="34" charset="0"/>
                        </a:rPr>
                        <a:t>8.286</a:t>
                      </a:r>
                    </a:p>
                  </a:txBody>
                  <a:tcPr marL="9525" marR="9525" marT="9525" marB="0" anchor="ctr"/>
                </a:tc>
                <a:extLst>
                  <a:ext uri="{0D108BD9-81ED-4DB2-BD59-A6C34878D82A}">
                    <a16:rowId xmlns:a16="http://schemas.microsoft.com/office/drawing/2014/main" val="1678875871"/>
                  </a:ext>
                </a:extLst>
              </a:tr>
              <a:tr h="435306">
                <a:tc>
                  <a:txBody>
                    <a:bodyPr/>
                    <a:lstStyle/>
                    <a:p>
                      <a:pPr algn="r" fontAlgn="b"/>
                      <a:r>
                        <a:rPr lang="tr-TR" sz="1600" b="0" i="0" u="none" strike="noStrike">
                          <a:solidFill>
                            <a:srgbClr val="000000"/>
                          </a:solidFill>
                          <a:effectLst/>
                          <a:latin typeface="Calibri" panose="020F0502020204030204" pitchFamily="34" charset="0"/>
                        </a:rPr>
                        <a:t>23</a:t>
                      </a:r>
                    </a:p>
                  </a:txBody>
                  <a:tcPr marL="9525" marR="9525" marT="9525" marB="0" anchor="ctr"/>
                </a:tc>
                <a:tc>
                  <a:txBody>
                    <a:bodyPr/>
                    <a:lstStyle/>
                    <a:p>
                      <a:pPr algn="l" fontAlgn="b"/>
                      <a:r>
                        <a:rPr lang="tr-TR" sz="1300" b="0" i="0" u="none" strike="noStrike" dirty="0">
                          <a:solidFill>
                            <a:srgbClr val="000000"/>
                          </a:solidFill>
                          <a:effectLst/>
                          <a:latin typeface="Calibri" panose="020F0502020204030204" pitchFamily="34" charset="0"/>
                        </a:rPr>
                        <a:t>Diğer metalik olmayan mineral ürünlerin imalatı</a:t>
                      </a:r>
                    </a:p>
                  </a:txBody>
                  <a:tcPr marL="9525" marR="9525" marT="9525" marB="0" anchor="ctr"/>
                </a:tc>
                <a:tc>
                  <a:txBody>
                    <a:bodyPr/>
                    <a:lstStyle/>
                    <a:p>
                      <a:pPr algn="r" fontAlgn="b"/>
                      <a:r>
                        <a:rPr lang="tr-TR" sz="1600" b="0" i="0" u="none" strike="noStrike" dirty="0">
                          <a:solidFill>
                            <a:srgbClr val="000000"/>
                          </a:solidFill>
                          <a:effectLst/>
                          <a:latin typeface="Calibri" panose="020F0502020204030204" pitchFamily="34" charset="0"/>
                        </a:rPr>
                        <a:t>6.851</a:t>
                      </a:r>
                    </a:p>
                  </a:txBody>
                  <a:tcPr marL="9525" marR="9525" marT="9525" marB="0" anchor="ctr"/>
                </a:tc>
                <a:extLst>
                  <a:ext uri="{0D108BD9-81ED-4DB2-BD59-A6C34878D82A}">
                    <a16:rowId xmlns:a16="http://schemas.microsoft.com/office/drawing/2014/main" val="3171907317"/>
                  </a:ext>
                </a:extLst>
              </a:tr>
              <a:tr h="435306">
                <a:tc>
                  <a:txBody>
                    <a:bodyPr/>
                    <a:lstStyle/>
                    <a:p>
                      <a:pPr algn="r" fontAlgn="b"/>
                      <a:r>
                        <a:rPr lang="tr-TR" sz="1600" b="0" i="0" u="none" strike="noStrike">
                          <a:solidFill>
                            <a:srgbClr val="000000"/>
                          </a:solidFill>
                          <a:effectLst/>
                          <a:latin typeface="Calibri" panose="020F0502020204030204" pitchFamily="34" charset="0"/>
                        </a:rPr>
                        <a:t>20</a:t>
                      </a:r>
                    </a:p>
                  </a:txBody>
                  <a:tcPr marL="9525" marR="9525" marT="9525" marB="0" anchor="ctr"/>
                </a:tc>
                <a:tc>
                  <a:txBody>
                    <a:bodyPr/>
                    <a:lstStyle/>
                    <a:p>
                      <a:pPr algn="l" fontAlgn="b"/>
                      <a:r>
                        <a:rPr lang="tr-TR" sz="1300" b="0" i="0" u="none" strike="noStrike" dirty="0">
                          <a:solidFill>
                            <a:srgbClr val="000000"/>
                          </a:solidFill>
                          <a:effectLst/>
                          <a:latin typeface="Calibri" panose="020F0502020204030204" pitchFamily="34" charset="0"/>
                        </a:rPr>
                        <a:t>Kimyasalların ve kimyasal ürünlerin imalatı</a:t>
                      </a:r>
                    </a:p>
                  </a:txBody>
                  <a:tcPr marL="9525" marR="9525" marT="9525" marB="0" anchor="ctr"/>
                </a:tc>
                <a:tc>
                  <a:txBody>
                    <a:bodyPr/>
                    <a:lstStyle/>
                    <a:p>
                      <a:pPr algn="r" fontAlgn="b"/>
                      <a:r>
                        <a:rPr lang="tr-TR" sz="1600" b="0" i="0" u="none" strike="noStrike" dirty="0">
                          <a:solidFill>
                            <a:srgbClr val="000000"/>
                          </a:solidFill>
                          <a:effectLst/>
                          <a:latin typeface="Calibri" panose="020F0502020204030204" pitchFamily="34" charset="0"/>
                        </a:rPr>
                        <a:t>6.367</a:t>
                      </a:r>
                    </a:p>
                  </a:txBody>
                  <a:tcPr marL="9525" marR="9525" marT="9525" marB="0" anchor="ctr"/>
                </a:tc>
                <a:extLst>
                  <a:ext uri="{0D108BD9-81ED-4DB2-BD59-A6C34878D82A}">
                    <a16:rowId xmlns:a16="http://schemas.microsoft.com/office/drawing/2014/main" val="2787467908"/>
                  </a:ext>
                </a:extLst>
              </a:tr>
              <a:tr h="435306">
                <a:tc>
                  <a:txBody>
                    <a:bodyPr/>
                    <a:lstStyle/>
                    <a:p>
                      <a:pPr algn="r" fontAlgn="b"/>
                      <a:r>
                        <a:rPr lang="tr-TR" sz="1600" b="0" i="0" u="none" strike="noStrike">
                          <a:solidFill>
                            <a:srgbClr val="000000"/>
                          </a:solidFill>
                          <a:effectLst/>
                          <a:latin typeface="Calibri" panose="020F0502020204030204" pitchFamily="34" charset="0"/>
                        </a:rPr>
                        <a:t>31</a:t>
                      </a:r>
                    </a:p>
                  </a:txBody>
                  <a:tcPr marL="9525" marR="9525" marT="9525" marB="0" anchor="ctr"/>
                </a:tc>
                <a:tc>
                  <a:txBody>
                    <a:bodyPr/>
                    <a:lstStyle/>
                    <a:p>
                      <a:pPr algn="l" fontAlgn="b"/>
                      <a:r>
                        <a:rPr lang="tr-TR" sz="1300" b="0" i="0" u="none" strike="noStrike" dirty="0">
                          <a:solidFill>
                            <a:srgbClr val="000000"/>
                          </a:solidFill>
                          <a:effectLst/>
                          <a:latin typeface="Calibri" panose="020F0502020204030204" pitchFamily="34" charset="0"/>
                        </a:rPr>
                        <a:t>Mobilya imalatı</a:t>
                      </a:r>
                    </a:p>
                  </a:txBody>
                  <a:tcPr marL="9525" marR="9525" marT="9525" marB="0" anchor="ctr"/>
                </a:tc>
                <a:tc>
                  <a:txBody>
                    <a:bodyPr/>
                    <a:lstStyle/>
                    <a:p>
                      <a:pPr algn="r" fontAlgn="b"/>
                      <a:r>
                        <a:rPr lang="tr-TR" sz="1600" b="0" i="0" u="none" strike="noStrike" dirty="0">
                          <a:solidFill>
                            <a:srgbClr val="000000"/>
                          </a:solidFill>
                          <a:effectLst/>
                          <a:latin typeface="Calibri" panose="020F0502020204030204" pitchFamily="34" charset="0"/>
                        </a:rPr>
                        <a:t>6.185</a:t>
                      </a:r>
                    </a:p>
                  </a:txBody>
                  <a:tcPr marL="9525" marR="9525" marT="9525" marB="0" anchor="ctr"/>
                </a:tc>
                <a:extLst>
                  <a:ext uri="{0D108BD9-81ED-4DB2-BD59-A6C34878D82A}">
                    <a16:rowId xmlns:a16="http://schemas.microsoft.com/office/drawing/2014/main" val="2441697214"/>
                  </a:ext>
                </a:extLst>
              </a:tr>
              <a:tr h="435306">
                <a:tc>
                  <a:txBody>
                    <a:bodyPr/>
                    <a:lstStyle/>
                    <a:p>
                      <a:pPr algn="r" fontAlgn="b"/>
                      <a:r>
                        <a:rPr lang="tr-TR" sz="1600" b="0" i="0" u="none" strike="noStrike">
                          <a:solidFill>
                            <a:srgbClr val="000000"/>
                          </a:solidFill>
                          <a:effectLst/>
                          <a:latin typeface="Calibri" panose="020F0502020204030204" pitchFamily="34" charset="0"/>
                        </a:rPr>
                        <a:t>27</a:t>
                      </a:r>
                    </a:p>
                  </a:txBody>
                  <a:tcPr marL="9525" marR="9525" marT="9525" marB="0" anchor="ctr"/>
                </a:tc>
                <a:tc>
                  <a:txBody>
                    <a:bodyPr/>
                    <a:lstStyle/>
                    <a:p>
                      <a:pPr algn="l" fontAlgn="b"/>
                      <a:r>
                        <a:rPr lang="tr-TR" sz="1300" b="0" i="0" u="none" strike="noStrike" dirty="0">
                          <a:solidFill>
                            <a:srgbClr val="000000"/>
                          </a:solidFill>
                          <a:effectLst/>
                          <a:latin typeface="Calibri" panose="020F0502020204030204" pitchFamily="34" charset="0"/>
                        </a:rPr>
                        <a:t>Elektrikli teçhizat imalatı</a:t>
                      </a:r>
                    </a:p>
                  </a:txBody>
                  <a:tcPr marL="9525" marR="9525" marT="9525" marB="0" anchor="ctr"/>
                </a:tc>
                <a:tc>
                  <a:txBody>
                    <a:bodyPr/>
                    <a:lstStyle/>
                    <a:p>
                      <a:pPr algn="r" fontAlgn="b"/>
                      <a:r>
                        <a:rPr lang="tr-TR" sz="1600" b="0" i="0" u="none" strike="noStrike" dirty="0">
                          <a:solidFill>
                            <a:srgbClr val="000000"/>
                          </a:solidFill>
                          <a:effectLst/>
                          <a:latin typeface="Calibri" panose="020F0502020204030204" pitchFamily="34" charset="0"/>
                        </a:rPr>
                        <a:t>5.095</a:t>
                      </a:r>
                    </a:p>
                  </a:txBody>
                  <a:tcPr marL="9525" marR="9525" marT="9525" marB="0" anchor="ctr"/>
                </a:tc>
                <a:extLst>
                  <a:ext uri="{0D108BD9-81ED-4DB2-BD59-A6C34878D82A}">
                    <a16:rowId xmlns:a16="http://schemas.microsoft.com/office/drawing/2014/main" val="2398145418"/>
                  </a:ext>
                </a:extLst>
              </a:tr>
            </a:tbl>
          </a:graphicData>
        </a:graphic>
      </p:graphicFrame>
      <p:graphicFrame>
        <p:nvGraphicFramePr>
          <p:cNvPr id="4" name="Grafik 3">
            <a:extLst>
              <a:ext uri="{FF2B5EF4-FFF2-40B4-BE49-F238E27FC236}">
                <a16:creationId xmlns:a16="http://schemas.microsoft.com/office/drawing/2014/main" id="{5C44DDC9-426B-1D7B-3C87-B474B0CA558B}"/>
              </a:ext>
            </a:extLst>
          </p:cNvPr>
          <p:cNvGraphicFramePr>
            <a:graphicFrameLocks/>
          </p:cNvGraphicFramePr>
          <p:nvPr>
            <p:extLst>
              <p:ext uri="{D42A27DB-BD31-4B8C-83A1-F6EECF244321}">
                <p14:modId xmlns:p14="http://schemas.microsoft.com/office/powerpoint/2010/main" val="2500703349"/>
              </p:ext>
            </p:extLst>
          </p:nvPr>
        </p:nvGraphicFramePr>
        <p:xfrm>
          <a:off x="4283967" y="1561651"/>
          <a:ext cx="4391719" cy="495694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5381849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899592" y="721460"/>
            <a:ext cx="7272808" cy="576064"/>
          </a:xfrm>
        </p:spPr>
        <p:txBody>
          <a:bodyPr>
            <a:normAutofit fontScale="90000"/>
          </a:bodyPr>
          <a:lstStyle/>
          <a:p>
            <a:pPr>
              <a:lnSpc>
                <a:spcPct val="115000"/>
              </a:lnSpc>
              <a:spcAft>
                <a:spcPts val="1000"/>
              </a:spcAft>
            </a:pPr>
            <a:r>
              <a:rPr lang="tr-TR" sz="2400" b="1" dirty="0">
                <a:latin typeface="Arial" panose="020B0604020202020204" pitchFamily="34" charset="0"/>
                <a:ea typeface="Calibri"/>
                <a:cs typeface="Arial" panose="020B0604020202020204" pitchFamily="34" charset="0"/>
              </a:rPr>
              <a:t/>
            </a:r>
            <a:br>
              <a:rPr lang="tr-TR" sz="2400" b="1" dirty="0">
                <a:latin typeface="Arial" panose="020B0604020202020204" pitchFamily="34" charset="0"/>
                <a:ea typeface="Calibri"/>
                <a:cs typeface="Arial" panose="020B0604020202020204" pitchFamily="34" charset="0"/>
              </a:rPr>
            </a:br>
            <a:r>
              <a:rPr lang="tr-TR" sz="3100" b="1" dirty="0">
                <a:latin typeface="Arial" panose="020B0604020202020204" pitchFamily="34" charset="0"/>
                <a:ea typeface="Calibri"/>
                <a:cs typeface="Arial" panose="020B0604020202020204" pitchFamily="34" charset="0"/>
              </a:rPr>
              <a:t>Oda </a:t>
            </a:r>
            <a:r>
              <a:rPr lang="tr-TR" sz="3100" b="1" dirty="0" smtClean="0">
                <a:latin typeface="Arial" panose="020B0604020202020204" pitchFamily="34" charset="0"/>
                <a:ea typeface="Calibri"/>
                <a:cs typeface="Arial" panose="020B0604020202020204" pitchFamily="34" charset="0"/>
              </a:rPr>
              <a:t>Örnek Organizasyon </a:t>
            </a:r>
            <a:r>
              <a:rPr lang="tr-TR" sz="3100" b="1" dirty="0">
                <a:latin typeface="Arial" panose="020B0604020202020204" pitchFamily="34" charset="0"/>
                <a:ea typeface="Calibri"/>
                <a:cs typeface="Arial" panose="020B0604020202020204" pitchFamily="34" charset="0"/>
              </a:rPr>
              <a:t>Şeması</a:t>
            </a:r>
            <a:r>
              <a:rPr lang="tr-TR" sz="2400" dirty="0">
                <a:latin typeface="Arial" panose="020B0604020202020204" pitchFamily="34" charset="0"/>
                <a:ea typeface="Calibri"/>
                <a:cs typeface="Arial" panose="020B0604020202020204" pitchFamily="34" charset="0"/>
              </a:rPr>
              <a:t/>
            </a:r>
            <a:br>
              <a:rPr lang="tr-TR" sz="2400" dirty="0">
                <a:latin typeface="Arial" panose="020B0604020202020204" pitchFamily="34" charset="0"/>
                <a:ea typeface="Calibri"/>
                <a:cs typeface="Arial" panose="020B0604020202020204" pitchFamily="34" charset="0"/>
              </a:rPr>
            </a:br>
            <a:endParaRPr lang="tr-TR" sz="2400" dirty="0">
              <a:latin typeface="Arial" panose="020B0604020202020204" pitchFamily="34" charset="0"/>
              <a:cs typeface="Arial" panose="020B0604020202020204" pitchFamily="34" charset="0"/>
            </a:endParaRPr>
          </a:p>
        </p:txBody>
      </p:sp>
      <p:sp>
        <p:nvSpPr>
          <p:cNvPr id="6" name="Metin kutusu 5"/>
          <p:cNvSpPr txBox="1"/>
          <p:nvPr/>
        </p:nvSpPr>
        <p:spPr>
          <a:xfrm>
            <a:off x="4346029" y="0"/>
            <a:ext cx="4032448" cy="369332"/>
          </a:xfrm>
          <a:prstGeom prst="rect">
            <a:avLst/>
          </a:prstGeom>
          <a:noFill/>
          <a:effectLst>
            <a:outerShdw blurRad="50800" dist="38100" algn="l" rotWithShape="0">
              <a:prstClr val="black">
                <a:alpha val="40000"/>
              </a:prstClr>
            </a:outerShdw>
          </a:effectLst>
        </p:spPr>
        <p:txBody>
          <a:bodyPr wrap="square" rtlCol="0">
            <a:spAutoFit/>
          </a:bodyPr>
          <a:lstStyle/>
          <a:p>
            <a:pPr fontAlgn="base">
              <a:spcBef>
                <a:spcPct val="0"/>
              </a:spcBef>
              <a:spcAft>
                <a:spcPct val="0"/>
              </a:spcAft>
              <a:defRPr/>
            </a:pPr>
            <a:r>
              <a:rPr lang="tr-TR" dirty="0">
                <a:solidFill>
                  <a:schemeClr val="tx2"/>
                </a:solidFill>
              </a:rPr>
              <a:t>Reel Sektör Ar-Ge ve Uygulama Dairesi</a:t>
            </a:r>
          </a:p>
        </p:txBody>
      </p:sp>
      <p:sp>
        <p:nvSpPr>
          <p:cNvPr id="7" name="Metin kutusu 6"/>
          <p:cNvSpPr txBox="1"/>
          <p:nvPr/>
        </p:nvSpPr>
        <p:spPr>
          <a:xfrm>
            <a:off x="6084168" y="404664"/>
            <a:ext cx="2294309" cy="369332"/>
          </a:xfrm>
          <a:prstGeom prst="rect">
            <a:avLst/>
          </a:prstGeom>
          <a:noFill/>
          <a:effectLst>
            <a:outerShdw blurRad="50800" dist="38100" dir="2700000" algn="tl" rotWithShape="0">
              <a:prstClr val="black">
                <a:alpha val="40000"/>
              </a:prstClr>
            </a:outerShdw>
          </a:effectLst>
        </p:spPr>
        <p:txBody>
          <a:bodyPr wrap="square" rtlCol="0">
            <a:spAutoFit/>
          </a:bodyPr>
          <a:lstStyle/>
          <a:p>
            <a:r>
              <a:rPr lang="tr-TR" dirty="0">
                <a:solidFill>
                  <a:schemeClr val="tx2"/>
                </a:solidFill>
              </a:rPr>
              <a:t>Sanayi Müdürlüğü</a:t>
            </a:r>
          </a:p>
        </p:txBody>
      </p:sp>
      <p:pic>
        <p:nvPicPr>
          <p:cNvPr id="1026" name="Picture 2" descr="Konya Sanayi Odası"/>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23528" y="1296988"/>
            <a:ext cx="8496944" cy="52895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21193501"/>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a:extLst>
              <a:ext uri="{FF2B5EF4-FFF2-40B4-BE49-F238E27FC236}">
                <a16:creationId xmlns:a16="http://schemas.microsoft.com/office/drawing/2014/main" id="{A9AA561C-469D-434A-832E-C5A0B8E47F6D}"/>
              </a:ext>
            </a:extLst>
          </p:cNvPr>
          <p:cNvPicPr>
            <a:picLocks noChangeAspect="1"/>
          </p:cNvPicPr>
          <p:nvPr/>
        </p:nvPicPr>
        <p:blipFill>
          <a:blip r:embed="rId2"/>
          <a:stretch>
            <a:fillRect/>
          </a:stretch>
        </p:blipFill>
        <p:spPr>
          <a:xfrm>
            <a:off x="827584" y="441096"/>
            <a:ext cx="7560840" cy="6033269"/>
          </a:xfrm>
          <a:prstGeom prst="rect">
            <a:avLst/>
          </a:prstGeom>
        </p:spPr>
      </p:pic>
    </p:spTree>
    <p:extLst>
      <p:ext uri="{BB962C8B-B14F-4D97-AF65-F5344CB8AC3E}">
        <p14:creationId xmlns:p14="http://schemas.microsoft.com/office/powerpoint/2010/main" val="2979429292"/>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8 Dikdörtgen"/>
          <p:cNvSpPr/>
          <p:nvPr/>
        </p:nvSpPr>
        <p:spPr>
          <a:xfrm>
            <a:off x="268660" y="1124744"/>
            <a:ext cx="8496944" cy="1843582"/>
          </a:xfrm>
          <a:prstGeom prst="rect">
            <a:avLst/>
          </a:prstGeom>
        </p:spPr>
        <p:txBody>
          <a:bodyPr wrap="square">
            <a:spAutoFit/>
          </a:bodyPr>
          <a:lstStyle/>
          <a:p>
            <a:pPr algn="ctr">
              <a:lnSpc>
                <a:spcPct val="150000"/>
              </a:lnSpc>
              <a:defRPr/>
            </a:pPr>
            <a:endParaRPr lang="tr-TR" sz="4000" b="1" dirty="0"/>
          </a:p>
          <a:p>
            <a:pPr algn="ctr">
              <a:lnSpc>
                <a:spcPct val="150000"/>
              </a:lnSpc>
              <a:defRPr/>
            </a:pPr>
            <a:r>
              <a:rPr lang="tr-TR" sz="4000" b="1" dirty="0">
                <a:solidFill>
                  <a:srgbClr val="FF0000"/>
                </a:solidFill>
              </a:rPr>
              <a:t>Teşekkürler</a:t>
            </a:r>
          </a:p>
        </p:txBody>
      </p:sp>
      <p:sp>
        <p:nvSpPr>
          <p:cNvPr id="7" name="Text Box 5"/>
          <p:cNvSpPr txBox="1">
            <a:spLocks noChangeArrowheads="1"/>
          </p:cNvSpPr>
          <p:nvPr/>
        </p:nvSpPr>
        <p:spPr bwMode="auto">
          <a:xfrm>
            <a:off x="4139952" y="1588"/>
            <a:ext cx="5651500" cy="400110"/>
          </a:xfrm>
          <a:prstGeom prst="rect">
            <a:avLst/>
          </a:prstGeom>
          <a:noFill/>
          <a:ln w="9525">
            <a:noFill/>
            <a:miter lim="800000"/>
            <a:headEnd/>
            <a:tailEnd/>
          </a:ln>
          <a:effectLst>
            <a:outerShdw blurRad="50800" dist="38100" dir="16200000" rotWithShape="0">
              <a:prstClr val="black">
                <a:alpha val="40000"/>
              </a:prstClr>
            </a:outerShdw>
          </a:effectLst>
        </p:spPr>
        <p:style>
          <a:lnRef idx="0">
            <a:scrgbClr r="0" g="0" b="0"/>
          </a:lnRef>
          <a:fillRef idx="1002">
            <a:schemeClr val="dk1"/>
          </a:fillRef>
          <a:effectRef idx="0">
            <a:scrgbClr r="0" g="0" b="0"/>
          </a:effectRef>
          <a:fontRef idx="major"/>
        </p:style>
        <p:txBody>
          <a:bodyPr>
            <a:spAutoFit/>
          </a:bodyPr>
          <a:lstStyle/>
          <a:p>
            <a:pPr fontAlgn="base">
              <a:spcBef>
                <a:spcPct val="0"/>
              </a:spcBef>
              <a:spcAft>
                <a:spcPct val="0"/>
              </a:spcAft>
              <a:defRPr/>
            </a:pPr>
            <a:r>
              <a:rPr lang="tr-TR" sz="2000" dirty="0">
                <a:solidFill>
                  <a:schemeClr val="tx2"/>
                </a:solidFill>
              </a:rPr>
              <a:t>Reel Sektör Ar-</a:t>
            </a:r>
            <a:r>
              <a:rPr lang="tr-TR" sz="2000" dirty="0" err="1">
                <a:solidFill>
                  <a:schemeClr val="tx2"/>
                </a:solidFill>
              </a:rPr>
              <a:t>Ge</a:t>
            </a:r>
            <a:r>
              <a:rPr lang="tr-TR" sz="2000" dirty="0">
                <a:solidFill>
                  <a:schemeClr val="tx2"/>
                </a:solidFill>
              </a:rPr>
              <a:t> ve Uygulama Dairesi</a:t>
            </a:r>
          </a:p>
        </p:txBody>
      </p:sp>
    </p:spTree>
    <p:extLst>
      <p:ext uri="{BB962C8B-B14F-4D97-AF65-F5344CB8AC3E}">
        <p14:creationId xmlns:p14="http://schemas.microsoft.com/office/powerpoint/2010/main" val="3307740789"/>
      </p:ext>
    </p:extLst>
  </p:cSld>
  <p:clrMapOvr>
    <a:masterClrMapping/>
  </p:clrMapOvr>
  <p:transition advClick="0"/>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899592" y="721460"/>
            <a:ext cx="7272808" cy="576064"/>
          </a:xfrm>
        </p:spPr>
        <p:txBody>
          <a:bodyPr>
            <a:normAutofit fontScale="90000"/>
          </a:bodyPr>
          <a:lstStyle/>
          <a:p>
            <a:pPr>
              <a:lnSpc>
                <a:spcPct val="115000"/>
              </a:lnSpc>
              <a:spcAft>
                <a:spcPts val="1000"/>
              </a:spcAft>
            </a:pPr>
            <a:r>
              <a:rPr lang="tr-TR" sz="2400" b="1" dirty="0">
                <a:latin typeface="Arial" panose="020B0604020202020204" pitchFamily="34" charset="0"/>
                <a:ea typeface="Calibri"/>
                <a:cs typeface="Arial" panose="020B0604020202020204" pitchFamily="34" charset="0"/>
              </a:rPr>
              <a:t/>
            </a:r>
            <a:br>
              <a:rPr lang="tr-TR" sz="2400" b="1" dirty="0">
                <a:latin typeface="Arial" panose="020B0604020202020204" pitchFamily="34" charset="0"/>
                <a:ea typeface="Calibri"/>
                <a:cs typeface="Arial" panose="020B0604020202020204" pitchFamily="34" charset="0"/>
              </a:rPr>
            </a:br>
            <a:r>
              <a:rPr lang="tr-TR" sz="3100" b="1" dirty="0">
                <a:latin typeface="Arial" panose="020B0604020202020204" pitchFamily="34" charset="0"/>
                <a:ea typeface="Calibri"/>
                <a:cs typeface="Arial" panose="020B0604020202020204" pitchFamily="34" charset="0"/>
              </a:rPr>
              <a:t>TOBB Tanım</a:t>
            </a:r>
            <a:r>
              <a:rPr lang="tr-TR" sz="2400" dirty="0">
                <a:latin typeface="Arial" panose="020B0604020202020204" pitchFamily="34" charset="0"/>
                <a:ea typeface="Calibri"/>
                <a:cs typeface="Arial" panose="020B0604020202020204" pitchFamily="34" charset="0"/>
              </a:rPr>
              <a:t/>
            </a:r>
            <a:br>
              <a:rPr lang="tr-TR" sz="2400" dirty="0">
                <a:latin typeface="Arial" panose="020B0604020202020204" pitchFamily="34" charset="0"/>
                <a:ea typeface="Calibri"/>
                <a:cs typeface="Arial" panose="020B0604020202020204" pitchFamily="34" charset="0"/>
              </a:rPr>
            </a:br>
            <a:endParaRPr lang="tr-TR" sz="2400" dirty="0">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a:xfrm>
            <a:off x="539552" y="1601416"/>
            <a:ext cx="7992888" cy="4754934"/>
          </a:xfrm>
        </p:spPr>
        <p:txBody>
          <a:bodyPr>
            <a:noAutofit/>
          </a:bodyPr>
          <a:lstStyle/>
          <a:p>
            <a:pPr marL="0" lvl="0" indent="0" algn="just">
              <a:spcBef>
                <a:spcPts val="0"/>
              </a:spcBef>
              <a:buNone/>
            </a:pPr>
            <a:r>
              <a:rPr lang="tr-TR" sz="2400" b="1" dirty="0">
                <a:latin typeface="Arial" panose="020B0604020202020204" pitchFamily="34" charset="0"/>
                <a:cs typeface="Arial" panose="020B0604020202020204" pitchFamily="34" charset="0"/>
              </a:rPr>
              <a:t>5174 sayılı Kanun Madde 54</a:t>
            </a:r>
          </a:p>
          <a:p>
            <a:pPr lvl="0" algn="just">
              <a:spcBef>
                <a:spcPts val="0"/>
              </a:spcBef>
            </a:pPr>
            <a:r>
              <a:rPr lang="tr-TR" sz="2400" b="1" dirty="0">
                <a:latin typeface="Arial" panose="020B0604020202020204" pitchFamily="34" charset="0"/>
                <a:cs typeface="Arial" panose="020B0604020202020204" pitchFamily="34" charset="0"/>
              </a:rPr>
              <a:t>Türkiye Odalar ve Borsalar Birliği</a:t>
            </a:r>
            <a:r>
              <a:rPr lang="tr-TR" sz="2400" dirty="0">
                <a:latin typeface="Arial" panose="020B0604020202020204" pitchFamily="34" charset="0"/>
                <a:cs typeface="Arial" panose="020B0604020202020204" pitchFamily="34" charset="0"/>
              </a:rPr>
              <a:t>, odalar ve borsalar arasındaki birlik ve dayanışmayı temin etmek, mesleğin genel menfaatlere uygun olarak gelişmesini sağlamak, oda ve borsa mensuplarının meslekî faaliyetlerini kolaylaştırmak, bunların birbirleriyle ve halk ile olan ilişkilerinde dürüstlüğü ve güveni hâkim kılmak üzere, meslek disiplinini ve ahlâkını korumak, ülkenin kalkınması, ekonominin gelişmesi için gerekli çalışmaları yapmak ve bu Kanunda belirtilen hizmetleri yerine getirmek amacıyla kurulan, tüzel kişiliğe sahip, kamu kurumu niteliğinde meslek üst kuruluşudur.</a:t>
            </a:r>
          </a:p>
        </p:txBody>
      </p:sp>
      <p:sp>
        <p:nvSpPr>
          <p:cNvPr id="6" name="Metin kutusu 5"/>
          <p:cNvSpPr txBox="1"/>
          <p:nvPr/>
        </p:nvSpPr>
        <p:spPr>
          <a:xfrm>
            <a:off x="4346029" y="0"/>
            <a:ext cx="4032448" cy="369332"/>
          </a:xfrm>
          <a:prstGeom prst="rect">
            <a:avLst/>
          </a:prstGeom>
          <a:noFill/>
          <a:effectLst>
            <a:outerShdw blurRad="50800" dist="38100" algn="l" rotWithShape="0">
              <a:prstClr val="black">
                <a:alpha val="40000"/>
              </a:prstClr>
            </a:outerShdw>
          </a:effectLst>
        </p:spPr>
        <p:txBody>
          <a:bodyPr wrap="square" rtlCol="0">
            <a:spAutoFit/>
          </a:bodyPr>
          <a:lstStyle/>
          <a:p>
            <a:pPr fontAlgn="base">
              <a:spcBef>
                <a:spcPct val="0"/>
              </a:spcBef>
              <a:spcAft>
                <a:spcPct val="0"/>
              </a:spcAft>
              <a:defRPr/>
            </a:pPr>
            <a:r>
              <a:rPr lang="tr-TR" dirty="0">
                <a:solidFill>
                  <a:schemeClr val="tx2"/>
                </a:solidFill>
              </a:rPr>
              <a:t>Reel Sektör Ar-Ge ve Uygulama Dairesi</a:t>
            </a:r>
          </a:p>
        </p:txBody>
      </p:sp>
      <p:sp>
        <p:nvSpPr>
          <p:cNvPr id="7" name="Metin kutusu 6"/>
          <p:cNvSpPr txBox="1"/>
          <p:nvPr/>
        </p:nvSpPr>
        <p:spPr>
          <a:xfrm>
            <a:off x="6084168" y="404664"/>
            <a:ext cx="2294309" cy="369332"/>
          </a:xfrm>
          <a:prstGeom prst="rect">
            <a:avLst/>
          </a:prstGeom>
          <a:noFill/>
          <a:effectLst>
            <a:outerShdw blurRad="50800" dist="38100" dir="2700000" algn="tl" rotWithShape="0">
              <a:prstClr val="black">
                <a:alpha val="40000"/>
              </a:prstClr>
            </a:outerShdw>
          </a:effectLst>
        </p:spPr>
        <p:txBody>
          <a:bodyPr wrap="square" rtlCol="0">
            <a:spAutoFit/>
          </a:bodyPr>
          <a:lstStyle/>
          <a:p>
            <a:r>
              <a:rPr lang="tr-TR" dirty="0">
                <a:solidFill>
                  <a:schemeClr val="tx2"/>
                </a:solidFill>
              </a:rPr>
              <a:t>Sanayi Müdürlüğü</a:t>
            </a:r>
          </a:p>
        </p:txBody>
      </p:sp>
    </p:spTree>
    <p:extLst>
      <p:ext uri="{BB962C8B-B14F-4D97-AF65-F5344CB8AC3E}">
        <p14:creationId xmlns:p14="http://schemas.microsoft.com/office/powerpoint/2010/main" val="22892954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899592" y="721460"/>
            <a:ext cx="7272808" cy="576064"/>
          </a:xfrm>
        </p:spPr>
        <p:txBody>
          <a:bodyPr>
            <a:normAutofit fontScale="90000"/>
          </a:bodyPr>
          <a:lstStyle/>
          <a:p>
            <a:pPr>
              <a:lnSpc>
                <a:spcPct val="115000"/>
              </a:lnSpc>
              <a:spcAft>
                <a:spcPts val="1000"/>
              </a:spcAft>
            </a:pPr>
            <a:r>
              <a:rPr lang="tr-TR" sz="2400" b="1" dirty="0">
                <a:latin typeface="Arial" panose="020B0604020202020204" pitchFamily="34" charset="0"/>
                <a:ea typeface="Calibri"/>
                <a:cs typeface="Arial" panose="020B0604020202020204" pitchFamily="34" charset="0"/>
              </a:rPr>
              <a:t/>
            </a:r>
            <a:br>
              <a:rPr lang="tr-TR" sz="2400" b="1" dirty="0">
                <a:latin typeface="Arial" panose="020B0604020202020204" pitchFamily="34" charset="0"/>
                <a:ea typeface="Calibri"/>
                <a:cs typeface="Arial" panose="020B0604020202020204" pitchFamily="34" charset="0"/>
              </a:rPr>
            </a:br>
            <a:r>
              <a:rPr lang="tr-TR" sz="3100" b="1" dirty="0">
                <a:latin typeface="Arial" panose="020B0604020202020204" pitchFamily="34" charset="0"/>
                <a:ea typeface="Calibri"/>
                <a:cs typeface="Arial" panose="020B0604020202020204" pitchFamily="34" charset="0"/>
              </a:rPr>
              <a:t>Birliğin Görevleri (Kapasite raporu </a:t>
            </a:r>
            <a:r>
              <a:rPr lang="tr-TR" sz="3100" b="1" dirty="0" err="1">
                <a:latin typeface="Arial" panose="020B0604020202020204" pitchFamily="34" charset="0"/>
                <a:ea typeface="Calibri"/>
                <a:cs typeface="Arial" panose="020B0604020202020204" pitchFamily="34" charset="0"/>
              </a:rPr>
              <a:t>hk</a:t>
            </a:r>
            <a:r>
              <a:rPr lang="tr-TR" sz="3100" b="1" dirty="0">
                <a:latin typeface="Arial" panose="020B0604020202020204" pitchFamily="34" charset="0"/>
                <a:ea typeface="Calibri"/>
                <a:cs typeface="Arial" panose="020B0604020202020204" pitchFamily="34" charset="0"/>
              </a:rPr>
              <a:t>.)</a:t>
            </a:r>
            <a:r>
              <a:rPr lang="tr-TR" sz="2400" dirty="0">
                <a:latin typeface="Arial" panose="020B0604020202020204" pitchFamily="34" charset="0"/>
                <a:ea typeface="Calibri"/>
                <a:cs typeface="Arial" panose="020B0604020202020204" pitchFamily="34" charset="0"/>
              </a:rPr>
              <a:t/>
            </a:r>
            <a:br>
              <a:rPr lang="tr-TR" sz="2400" dirty="0">
                <a:latin typeface="Arial" panose="020B0604020202020204" pitchFamily="34" charset="0"/>
                <a:ea typeface="Calibri"/>
                <a:cs typeface="Arial" panose="020B0604020202020204" pitchFamily="34" charset="0"/>
              </a:rPr>
            </a:br>
            <a:endParaRPr lang="tr-TR" sz="2400" dirty="0">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a:xfrm>
            <a:off x="539552" y="1297524"/>
            <a:ext cx="7992888" cy="5058826"/>
          </a:xfrm>
        </p:spPr>
        <p:txBody>
          <a:bodyPr>
            <a:noAutofit/>
          </a:bodyPr>
          <a:lstStyle/>
          <a:p>
            <a:pPr marL="0" lvl="0" indent="0" algn="just">
              <a:spcBef>
                <a:spcPts val="0"/>
              </a:spcBef>
              <a:buNone/>
            </a:pPr>
            <a:r>
              <a:rPr lang="tr-TR" sz="2200" b="1" dirty="0">
                <a:latin typeface="Arial" panose="020B0604020202020204" pitchFamily="34" charset="0"/>
                <a:cs typeface="Arial" panose="020B0604020202020204" pitchFamily="34" charset="0"/>
              </a:rPr>
              <a:t>Birliğin Görevleri 5174 sayılı Kanunun Madde 56sında sıralanmaktadır. Bu görevlerden sadece iki tane örnek seçilmiştir. Bunlar:</a:t>
            </a:r>
          </a:p>
          <a:p>
            <a:pPr lvl="0" algn="just">
              <a:spcBef>
                <a:spcPts val="0"/>
              </a:spcBef>
            </a:pPr>
            <a:r>
              <a:rPr lang="tr-TR" sz="2200" dirty="0">
                <a:latin typeface="Arial" panose="020B0604020202020204" pitchFamily="34" charset="0"/>
                <a:cs typeface="Arial" panose="020B0604020202020204" pitchFamily="34" charset="0"/>
              </a:rPr>
              <a:t> Odaları ve borsaları güçlendirecek ve aralarında işbirliği ile uyumlu çalışma, gelişme imkânları sağlayacak karar ve tedbirleri almak ve gerekli teşkilâtı </a:t>
            </a:r>
            <a:r>
              <a:rPr lang="tr-TR" sz="2200">
                <a:latin typeface="Arial" panose="020B0604020202020204" pitchFamily="34" charset="0"/>
                <a:cs typeface="Arial" panose="020B0604020202020204" pitchFamily="34" charset="0"/>
              </a:rPr>
              <a:t>kurmak; oda </a:t>
            </a:r>
            <a:r>
              <a:rPr lang="tr-TR" sz="2200" dirty="0">
                <a:latin typeface="Arial" panose="020B0604020202020204" pitchFamily="34" charset="0"/>
                <a:cs typeface="Arial" panose="020B0604020202020204" pitchFamily="34" charset="0"/>
              </a:rPr>
              <a:t>ve borsaların kanunî amaç ve görevlerini yerine getirmelerini sağlamak üzere, fikrî yardımda bulunmak; gerektiğinde oda ve borsaların çalışma ve işlemlerinin mevzuat esasları içinde yürütülmesini sağlamak amacıyla ilgili oda veya borsanın talebi üzerine gerekli incelemeleri yapmak ve önerilerde bulunmak.</a:t>
            </a:r>
          </a:p>
          <a:p>
            <a:pPr lvl="0" algn="just">
              <a:spcBef>
                <a:spcPts val="0"/>
              </a:spcBef>
            </a:pPr>
            <a:r>
              <a:rPr lang="tr-TR" sz="2200" dirty="0">
                <a:latin typeface="Arial" panose="020B0604020202020204" pitchFamily="34" charset="0"/>
                <a:cs typeface="Arial" panose="020B0604020202020204" pitchFamily="34" charset="0"/>
              </a:rPr>
              <a:t>Odalarca düzenlenecek kapasite raporları ve benzeri belgeleri incelemek ve onaylamak. Ticarî ve sınaî eşya numunelerinin vasıflarının onayı.</a:t>
            </a:r>
          </a:p>
        </p:txBody>
      </p:sp>
      <p:sp>
        <p:nvSpPr>
          <p:cNvPr id="6" name="Metin kutusu 5"/>
          <p:cNvSpPr txBox="1"/>
          <p:nvPr/>
        </p:nvSpPr>
        <p:spPr>
          <a:xfrm>
            <a:off x="4346029" y="0"/>
            <a:ext cx="4032448" cy="369332"/>
          </a:xfrm>
          <a:prstGeom prst="rect">
            <a:avLst/>
          </a:prstGeom>
          <a:noFill/>
          <a:effectLst>
            <a:outerShdw blurRad="50800" dist="38100" algn="l" rotWithShape="0">
              <a:prstClr val="black">
                <a:alpha val="40000"/>
              </a:prstClr>
            </a:outerShdw>
          </a:effectLst>
        </p:spPr>
        <p:txBody>
          <a:bodyPr wrap="square" rtlCol="0">
            <a:spAutoFit/>
          </a:bodyPr>
          <a:lstStyle/>
          <a:p>
            <a:pPr fontAlgn="base">
              <a:spcBef>
                <a:spcPct val="0"/>
              </a:spcBef>
              <a:spcAft>
                <a:spcPct val="0"/>
              </a:spcAft>
              <a:defRPr/>
            </a:pPr>
            <a:r>
              <a:rPr lang="tr-TR" dirty="0">
                <a:solidFill>
                  <a:schemeClr val="tx2"/>
                </a:solidFill>
              </a:rPr>
              <a:t>Reel Sektör Ar-Ge ve Uygulama Dairesi</a:t>
            </a:r>
          </a:p>
        </p:txBody>
      </p:sp>
      <p:sp>
        <p:nvSpPr>
          <p:cNvPr id="7" name="Metin kutusu 6"/>
          <p:cNvSpPr txBox="1"/>
          <p:nvPr/>
        </p:nvSpPr>
        <p:spPr>
          <a:xfrm>
            <a:off x="6084168" y="404664"/>
            <a:ext cx="2294309" cy="369332"/>
          </a:xfrm>
          <a:prstGeom prst="rect">
            <a:avLst/>
          </a:prstGeom>
          <a:noFill/>
          <a:effectLst>
            <a:outerShdw blurRad="50800" dist="38100" dir="2700000" algn="tl" rotWithShape="0">
              <a:prstClr val="black">
                <a:alpha val="40000"/>
              </a:prstClr>
            </a:outerShdw>
          </a:effectLst>
        </p:spPr>
        <p:txBody>
          <a:bodyPr wrap="square" rtlCol="0">
            <a:spAutoFit/>
          </a:bodyPr>
          <a:lstStyle/>
          <a:p>
            <a:r>
              <a:rPr lang="tr-TR" dirty="0">
                <a:solidFill>
                  <a:schemeClr val="tx2"/>
                </a:solidFill>
              </a:rPr>
              <a:t>Sanayi Müdürlüğü</a:t>
            </a:r>
          </a:p>
        </p:txBody>
      </p:sp>
    </p:spTree>
    <p:extLst>
      <p:ext uri="{BB962C8B-B14F-4D97-AF65-F5344CB8AC3E}">
        <p14:creationId xmlns:p14="http://schemas.microsoft.com/office/powerpoint/2010/main" val="20536618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899592" y="721460"/>
            <a:ext cx="7272808" cy="576064"/>
          </a:xfrm>
        </p:spPr>
        <p:txBody>
          <a:bodyPr>
            <a:normAutofit fontScale="90000"/>
          </a:bodyPr>
          <a:lstStyle/>
          <a:p>
            <a:pPr>
              <a:lnSpc>
                <a:spcPct val="115000"/>
              </a:lnSpc>
              <a:spcAft>
                <a:spcPts val="1000"/>
              </a:spcAft>
            </a:pPr>
            <a:r>
              <a:rPr lang="tr-TR" sz="2400" b="1" dirty="0">
                <a:latin typeface="Arial" panose="020B0604020202020204" pitchFamily="34" charset="0"/>
                <a:ea typeface="Calibri"/>
                <a:cs typeface="Arial" panose="020B0604020202020204" pitchFamily="34" charset="0"/>
              </a:rPr>
              <a:t/>
            </a:r>
            <a:br>
              <a:rPr lang="tr-TR" sz="2400" b="1" dirty="0">
                <a:latin typeface="Arial" panose="020B0604020202020204" pitchFamily="34" charset="0"/>
                <a:ea typeface="Calibri"/>
                <a:cs typeface="Arial" panose="020B0604020202020204" pitchFamily="34" charset="0"/>
              </a:rPr>
            </a:br>
            <a:r>
              <a:rPr lang="tr-TR" sz="3100" b="1" dirty="0">
                <a:latin typeface="Arial" panose="020B0604020202020204" pitchFamily="34" charset="0"/>
                <a:ea typeface="Calibri"/>
                <a:cs typeface="Arial" panose="020B0604020202020204" pitchFamily="34" charset="0"/>
              </a:rPr>
              <a:t>Birlik Organizasyon Şeması</a:t>
            </a:r>
            <a:r>
              <a:rPr lang="tr-TR" sz="2400" dirty="0">
                <a:latin typeface="Arial" panose="020B0604020202020204" pitchFamily="34" charset="0"/>
                <a:ea typeface="Calibri"/>
                <a:cs typeface="Arial" panose="020B0604020202020204" pitchFamily="34" charset="0"/>
              </a:rPr>
              <a:t/>
            </a:r>
            <a:br>
              <a:rPr lang="tr-TR" sz="2400" dirty="0">
                <a:latin typeface="Arial" panose="020B0604020202020204" pitchFamily="34" charset="0"/>
                <a:ea typeface="Calibri"/>
                <a:cs typeface="Arial" panose="020B0604020202020204" pitchFamily="34" charset="0"/>
              </a:rPr>
            </a:br>
            <a:endParaRPr lang="tr-TR" sz="2400" dirty="0">
              <a:latin typeface="Arial" panose="020B0604020202020204" pitchFamily="34" charset="0"/>
              <a:cs typeface="Arial" panose="020B0604020202020204" pitchFamily="34" charset="0"/>
            </a:endParaRPr>
          </a:p>
        </p:txBody>
      </p:sp>
      <p:pic>
        <p:nvPicPr>
          <p:cNvPr id="4" name="İçerik Yer Tutucusu 3"/>
          <p:cNvPicPr>
            <a:picLocks noGrp="1" noChangeAspect="1"/>
          </p:cNvPicPr>
          <p:nvPr>
            <p:ph idx="1"/>
          </p:nvPr>
        </p:nvPicPr>
        <p:blipFill>
          <a:blip r:embed="rId2"/>
          <a:stretch>
            <a:fillRect/>
          </a:stretch>
        </p:blipFill>
        <p:spPr>
          <a:xfrm>
            <a:off x="395536" y="1296988"/>
            <a:ext cx="8352928" cy="5059362"/>
          </a:xfrm>
          <a:prstGeom prst="rect">
            <a:avLst/>
          </a:prstGeom>
        </p:spPr>
      </p:pic>
      <p:sp>
        <p:nvSpPr>
          <p:cNvPr id="6" name="Metin kutusu 5"/>
          <p:cNvSpPr txBox="1"/>
          <p:nvPr/>
        </p:nvSpPr>
        <p:spPr>
          <a:xfrm>
            <a:off x="4346029" y="0"/>
            <a:ext cx="4032448" cy="369332"/>
          </a:xfrm>
          <a:prstGeom prst="rect">
            <a:avLst/>
          </a:prstGeom>
          <a:noFill/>
          <a:effectLst>
            <a:outerShdw blurRad="50800" dist="38100" algn="l" rotWithShape="0">
              <a:prstClr val="black">
                <a:alpha val="40000"/>
              </a:prstClr>
            </a:outerShdw>
          </a:effectLst>
        </p:spPr>
        <p:txBody>
          <a:bodyPr wrap="square" rtlCol="0">
            <a:spAutoFit/>
          </a:bodyPr>
          <a:lstStyle/>
          <a:p>
            <a:pPr fontAlgn="base">
              <a:spcBef>
                <a:spcPct val="0"/>
              </a:spcBef>
              <a:spcAft>
                <a:spcPct val="0"/>
              </a:spcAft>
              <a:defRPr/>
            </a:pPr>
            <a:r>
              <a:rPr lang="tr-TR" dirty="0">
                <a:solidFill>
                  <a:schemeClr val="tx2"/>
                </a:solidFill>
              </a:rPr>
              <a:t>Reel Sektör Ar-Ge ve Uygulama Dairesi</a:t>
            </a:r>
          </a:p>
        </p:txBody>
      </p:sp>
      <p:sp>
        <p:nvSpPr>
          <p:cNvPr id="7" name="Metin kutusu 6"/>
          <p:cNvSpPr txBox="1"/>
          <p:nvPr/>
        </p:nvSpPr>
        <p:spPr>
          <a:xfrm>
            <a:off x="6084168" y="404664"/>
            <a:ext cx="2294309" cy="369332"/>
          </a:xfrm>
          <a:prstGeom prst="rect">
            <a:avLst/>
          </a:prstGeom>
          <a:noFill/>
          <a:effectLst>
            <a:outerShdw blurRad="50800" dist="38100" dir="2700000" algn="tl" rotWithShape="0">
              <a:prstClr val="black">
                <a:alpha val="40000"/>
              </a:prstClr>
            </a:outerShdw>
          </a:effectLst>
        </p:spPr>
        <p:txBody>
          <a:bodyPr wrap="square" rtlCol="0">
            <a:spAutoFit/>
          </a:bodyPr>
          <a:lstStyle/>
          <a:p>
            <a:r>
              <a:rPr lang="tr-TR" dirty="0">
                <a:solidFill>
                  <a:schemeClr val="tx2"/>
                </a:solidFill>
              </a:rPr>
              <a:t>Sanayi Müdürlüğü</a:t>
            </a:r>
          </a:p>
        </p:txBody>
      </p:sp>
    </p:spTree>
    <p:extLst>
      <p:ext uri="{BB962C8B-B14F-4D97-AF65-F5344CB8AC3E}">
        <p14:creationId xmlns:p14="http://schemas.microsoft.com/office/powerpoint/2010/main" val="3850093597"/>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8074</TotalTime>
  <Words>3775</Words>
  <Application>Microsoft Office PowerPoint</Application>
  <PresentationFormat>Ekran Gösterisi (4:3)</PresentationFormat>
  <Paragraphs>606</Paragraphs>
  <Slides>61</Slides>
  <Notes>6</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61</vt:i4>
      </vt:variant>
    </vt:vector>
  </HeadingPairs>
  <TitlesOfParts>
    <vt:vector size="67" baseType="lpstr">
      <vt:lpstr>Arial</vt:lpstr>
      <vt:lpstr>Calibri</vt:lpstr>
      <vt:lpstr>Franklin Gothic Demi Cond</vt:lpstr>
      <vt:lpstr>Times New Roman</vt:lpstr>
      <vt:lpstr>Wingdings</vt:lpstr>
      <vt:lpstr>Ofis Teması</vt:lpstr>
      <vt:lpstr>TOBB Reel Sektör Araştırma Geliştirme ve Uygulama Daire  Başkanlığı  Sanayi Müdürlüğü web : https://www.tobb.org.tr/SanayiMudurlugu/Sayfalar/AnaSayfa.php e-posta: sanayi@tobb.org.tr</vt:lpstr>
      <vt:lpstr> </vt:lpstr>
      <vt:lpstr> Eğitimin Amacı </vt:lpstr>
      <vt:lpstr> Odalar Tanım </vt:lpstr>
      <vt:lpstr> Odaların Görevleri </vt:lpstr>
      <vt:lpstr> Oda Örnek Organizasyon Şeması </vt:lpstr>
      <vt:lpstr> TOBB Tanım </vt:lpstr>
      <vt:lpstr> Birliğin Görevleri (Kapasite raporu hk.) </vt:lpstr>
      <vt:lpstr> Birlik Organizasyon Şeması </vt:lpstr>
      <vt:lpstr>Yönetmelik Hükümleri-1</vt:lpstr>
      <vt:lpstr>Yönetmelik Hükümleri-2</vt:lpstr>
      <vt:lpstr>Yönetmelik Hükümleri-3</vt:lpstr>
      <vt:lpstr>Yönetmelik Hükümleri-4</vt:lpstr>
      <vt:lpstr>Eksper Heyeti Görevleri ve Sorumlulukları-1</vt:lpstr>
      <vt:lpstr>PowerPoint Sunusu</vt:lpstr>
      <vt:lpstr>Eksper Heyeti Görevleri ve Sorumlulukları-3</vt:lpstr>
      <vt:lpstr>  Odalarda Belge Bedelleri ve Ücretler  </vt:lpstr>
      <vt:lpstr> Kapasite Raporu Tarihçesi </vt:lpstr>
      <vt:lpstr> Kapasite Raporunun Kullanıldığı Alanlar </vt:lpstr>
      <vt:lpstr>Şartlar</vt:lpstr>
      <vt:lpstr>Kapasite Raporu Düzenlenmeyen Yerler</vt:lpstr>
      <vt:lpstr> Kullanılan Dokümanlar </vt:lpstr>
      <vt:lpstr>Kapasite Raporlarının Düzenlenmesi-1</vt:lpstr>
      <vt:lpstr>Kapasite Raporlarının Düzenlenmesi-2</vt:lpstr>
      <vt:lpstr>Kapasite Raporlarının Düzenlenmesi-2</vt:lpstr>
      <vt:lpstr> Firmalardan İstenilecek Belgeler </vt:lpstr>
      <vt:lpstr>PowerPoint Sunusu</vt:lpstr>
      <vt:lpstr>PowerPoint Sunusu</vt:lpstr>
      <vt:lpstr>PowerPoint Sunusu</vt:lpstr>
      <vt:lpstr>PowerPoint Sunusu</vt:lpstr>
      <vt:lpstr>PowerPoint Sunusu</vt:lpstr>
      <vt:lpstr>PowerPoint Sunusu</vt:lpstr>
      <vt:lpstr>PowerPoint Sunusu</vt:lpstr>
      <vt:lpstr>  Tanımlar </vt:lpstr>
      <vt:lpstr> Kapasite Raporunda Yer Alan Terimlerin Tanımı-1  </vt:lpstr>
      <vt:lpstr> Kapasite Raporunda Yer Alan Terimlerin Tanımı-2  </vt:lpstr>
      <vt:lpstr> Kapasite Raporunda Yer Alan Terimlerin Tanımı-3  </vt:lpstr>
      <vt:lpstr> Kapasite Raporunda Yer Alan Terimlerin Tanımı-4 </vt:lpstr>
      <vt:lpstr> Kapasite Kriterlerinin Uygulama Esasları </vt:lpstr>
      <vt:lpstr>Kapasite Tespit Yöntemleri-1</vt:lpstr>
      <vt:lpstr>Kapasite Tespit Yöntemleri-2</vt:lpstr>
      <vt:lpstr>Dikkat Edilecek Hususlar</vt:lpstr>
      <vt:lpstr> Kapasite Raporlarının Geçerlilik Süresi </vt:lpstr>
      <vt:lpstr> Değişiklik İşlemleri </vt:lpstr>
      <vt:lpstr>  İptal İşlemleri-1  </vt:lpstr>
      <vt:lpstr>İptal İşlemleri-2</vt:lpstr>
      <vt:lpstr>İptal İşlemleri-3</vt:lpstr>
      <vt:lpstr>  Birlikçe İptal Edilecek  Kapasite Raporları </vt:lpstr>
      <vt:lpstr> Kapasite Kriterlerinin Hazırlanması </vt:lpstr>
      <vt:lpstr>PowerPoint Sunusu</vt:lpstr>
      <vt:lpstr> Kalite Belgeleri </vt:lpstr>
      <vt:lpstr>  Otomasyonda Kapasite Raporu Nasıl Kodlanır  </vt:lpstr>
      <vt:lpstr> Otomasyonda kapasite raporu nasıl kodlanır </vt:lpstr>
      <vt:lpstr>  Kapasite Raporu Eksperleri;  </vt:lpstr>
      <vt:lpstr>  Kapasite Raporu Eksperleri;  </vt:lpstr>
      <vt:lpstr>  Kapasite Raporu Eksperleri;  </vt:lpstr>
      <vt:lpstr> Kapasite Raporu İstatistikleri - 1</vt:lpstr>
      <vt:lpstr> Kapasite Raporu İstatistikleri - 1</vt:lpstr>
      <vt:lpstr> Kapasite Raporu İstatistikleri - 2 </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TEPAV R5</dc:creator>
  <cp:lastModifiedBy>ALİ MÜJDAT BAYRAMOĞLU</cp:lastModifiedBy>
  <cp:revision>960</cp:revision>
  <cp:lastPrinted>2021-08-16T10:48:25Z</cp:lastPrinted>
  <dcterms:created xsi:type="dcterms:W3CDTF">2011-03-31T14:58:37Z</dcterms:created>
  <dcterms:modified xsi:type="dcterms:W3CDTF">2025-04-22T06:02:47Z</dcterms:modified>
</cp:coreProperties>
</file>