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  <p:sldMasterId id="2147483759" r:id="rId5"/>
    <p:sldMasterId id="2147483709" r:id="rId6"/>
    <p:sldMasterId id="2147483717" r:id="rId7"/>
    <p:sldMasterId id="2147483725" r:id="rId8"/>
    <p:sldMasterId id="2147483737" r:id="rId9"/>
    <p:sldMasterId id="2147483747" r:id="rId10"/>
    <p:sldMasterId id="2147483769" r:id="rId11"/>
    <p:sldMasterId id="2147483782" r:id="rId12"/>
    <p:sldMasterId id="2147483854" r:id="rId13"/>
    <p:sldMasterId id="2147483861" r:id="rId14"/>
    <p:sldMasterId id="2147483874" r:id="rId15"/>
    <p:sldMasterId id="2147483886" r:id="rId16"/>
    <p:sldMasterId id="2147483891" r:id="rId17"/>
    <p:sldMasterId id="2147483903" r:id="rId18"/>
    <p:sldMasterId id="2147483907" r:id="rId19"/>
    <p:sldMasterId id="2147483920" r:id="rId20"/>
    <p:sldMasterId id="2147483923" r:id="rId21"/>
    <p:sldMasterId id="2147483928" r:id="rId22"/>
  </p:sldMasterIdLst>
  <p:notesMasterIdLst>
    <p:notesMasterId r:id="rId49"/>
  </p:notesMasterIdLst>
  <p:sldIdLst>
    <p:sldId id="262" r:id="rId23"/>
    <p:sldId id="293" r:id="rId24"/>
    <p:sldId id="301" r:id="rId25"/>
    <p:sldId id="386" r:id="rId26"/>
    <p:sldId id="299" r:id="rId27"/>
    <p:sldId id="361" r:id="rId28"/>
    <p:sldId id="302" r:id="rId29"/>
    <p:sldId id="382" r:id="rId30"/>
    <p:sldId id="391" r:id="rId31"/>
    <p:sldId id="372" r:id="rId32"/>
    <p:sldId id="304" r:id="rId33"/>
    <p:sldId id="350" r:id="rId34"/>
    <p:sldId id="388" r:id="rId35"/>
    <p:sldId id="344" r:id="rId36"/>
    <p:sldId id="356" r:id="rId37"/>
    <p:sldId id="366" r:id="rId38"/>
    <p:sldId id="364" r:id="rId39"/>
    <p:sldId id="389" r:id="rId40"/>
    <p:sldId id="390" r:id="rId41"/>
    <p:sldId id="312" r:id="rId42"/>
    <p:sldId id="314" r:id="rId43"/>
    <p:sldId id="384" r:id="rId44"/>
    <p:sldId id="392" r:id="rId45"/>
    <p:sldId id="369" r:id="rId46"/>
    <p:sldId id="370" r:id="rId47"/>
    <p:sldId id="263" r:id="rId48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2">
          <p15:clr>
            <a:srgbClr val="A4A3A4"/>
          </p15:clr>
        </p15:guide>
        <p15:guide id="2" orient="horz" pos="2458">
          <p15:clr>
            <a:srgbClr val="A4A3A4"/>
          </p15:clr>
        </p15:guide>
        <p15:guide id="3" pos="4863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4"/>
    <a:srgbClr val="F37C20"/>
    <a:srgbClr val="CC892D"/>
    <a:srgbClr val="604151"/>
    <a:srgbClr val="7E0F6B"/>
    <a:srgbClr val="00B9E5"/>
    <a:srgbClr val="0074BD"/>
    <a:srgbClr val="F9E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434" autoAdjust="0"/>
  </p:normalViewPr>
  <p:slideViewPr>
    <p:cSldViewPr snapToGrid="0">
      <p:cViewPr varScale="1">
        <p:scale>
          <a:sx n="101" d="100"/>
          <a:sy n="101" d="100"/>
        </p:scale>
        <p:origin x="-816" y="-104"/>
      </p:cViewPr>
      <p:guideLst>
        <p:guide orient="horz" pos="2932"/>
        <p:guide orient="horz" pos="2458"/>
        <p:guide pos="4863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slide" Target="slides/slide25.xml"/><Relationship Id="rId48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13" tIns="45558" rIns="91113" bIns="45558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13" tIns="45558" rIns="91113" bIns="45558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1F7B4A38-2DF3-4766-86B0-C14EAECFBDB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3" tIns="45558" rIns="91113" bIns="45558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6465"/>
            <a:ext cx="5438775" cy="4467225"/>
          </a:xfrm>
          <a:prstGeom prst="rect">
            <a:avLst/>
          </a:prstGeom>
        </p:spPr>
        <p:txBody>
          <a:bodyPr vert="horz" lIns="91113" tIns="45558" rIns="91113" bIns="45558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13" tIns="45558" rIns="91113" bIns="45558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113" tIns="45558" rIns="91113" bIns="45558" rtlCol="0" anchor="b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7102BFA-10C4-423A-A5E2-D45C51BE1D2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2959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 txBox="1">
            <a:spLocks noGrp="1" noChangeArrowheads="1"/>
          </p:cNvSpPr>
          <p:nvPr/>
        </p:nvSpPr>
        <p:spPr bwMode="auto">
          <a:xfrm>
            <a:off x="3851276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7" tIns="44142" rIns="88287" bIns="44142" anchor="b"/>
          <a:lstStyle/>
          <a:p>
            <a:pPr algn="r" defTabSz="841375" eaLnBrk="0" hangingPunct="0">
              <a:buSzPct val="100000"/>
            </a:pPr>
            <a:fld id="{BBE85898-62C0-45C2-B8D6-A0D32541A4C4}" type="slidenum">
              <a:rPr lang="es-PE" alt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defTabSz="841375" eaLnBrk="0" hangingPunct="0">
                <a:buSzPct val="100000"/>
              </a:pPr>
              <a:t>3</a:t>
            </a:fld>
            <a:endParaRPr lang="es-PE" alt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54451" y="9429751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28" tIns="43666" rIns="87328" bIns="43666" anchor="b"/>
          <a:lstStyle/>
          <a:p>
            <a:pPr defTabSz="860425" eaLnBrk="0" hangingPunct="0">
              <a:buSzPct val="100000"/>
            </a:pPr>
            <a:fld id="{3760682D-C123-47B0-AA1E-F118552ACC84}" type="slidenum">
              <a:rPr lang="es-PE" altLang="en-US" sz="1300">
                <a:solidFill>
                  <a:srgbClr val="000000"/>
                </a:solidFill>
              </a:rPr>
              <a:pPr defTabSz="860425" eaLnBrk="0" hangingPunct="0">
                <a:buSzPct val="100000"/>
              </a:pPr>
              <a:t>3</a:t>
            </a:fld>
            <a:endParaRPr lang="es-PE" altLang="en-US" sz="130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5 Marcador de notas"/>
          <p:cNvSpPr>
            <a:spLocks noGrp="1"/>
          </p:cNvSpPr>
          <p:nvPr/>
        </p:nvSpPr>
        <p:spPr bwMode="auto">
          <a:xfrm>
            <a:off x="679451" y="471963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2165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8287" tIns="44142" rIns="88287" bIns="44142" numCol="1" anchor="t" anchorCtr="0" compatLnSpc="1">
            <a:prstTxWarp prst="textNoShape">
              <a:avLst/>
            </a:prstTxWarp>
          </a:bodyPr>
          <a:lstStyle/>
          <a:p>
            <a:pPr marL="346075" indent="-346075" algn="just" defTabSz="346075" eaLnBrk="1" hangingPunct="1">
              <a:spcBef>
                <a:spcPts val="1150"/>
              </a:spcBef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2235208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2BFA-10C4-423A-A5E2-D45C51BE1D2F}" type="slidenum">
              <a:rPr lang="es-PE" smtClean="0"/>
              <a:pPr>
                <a:defRPr/>
              </a:pPr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65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065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9183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5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 txBox="1">
            <a:spLocks noGrp="1" noChangeArrowheads="1"/>
          </p:cNvSpPr>
          <p:nvPr/>
        </p:nvSpPr>
        <p:spPr bwMode="auto">
          <a:xfrm>
            <a:off x="3851276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7" tIns="44142" rIns="88287" bIns="44142" anchor="b"/>
          <a:lstStyle/>
          <a:p>
            <a:pPr algn="r" defTabSz="841375" eaLnBrk="0" hangingPunct="0">
              <a:buSzPct val="100000"/>
            </a:pPr>
            <a:fld id="{23E68FA6-486F-42CF-9D3F-419A016D7E53}" type="slidenum">
              <a:rPr lang="es-PE" alt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defTabSz="841375" eaLnBrk="0" hangingPunct="0">
                <a:buSzPct val="100000"/>
              </a:pPr>
              <a:t>6</a:t>
            </a:fld>
            <a:endParaRPr lang="es-PE" alt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4451" y="9429751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28" tIns="43666" rIns="87328" bIns="43666" anchor="b"/>
          <a:lstStyle/>
          <a:p>
            <a:pPr defTabSz="860425" eaLnBrk="0" hangingPunct="0">
              <a:buSzPct val="100000"/>
            </a:pPr>
            <a:fld id="{0AE3A6A4-8986-4D52-8E7E-236265DDB595}" type="slidenum">
              <a:rPr lang="es-PE" altLang="en-US" sz="1300">
                <a:solidFill>
                  <a:srgbClr val="000000"/>
                </a:solidFill>
              </a:rPr>
              <a:pPr defTabSz="860425" eaLnBrk="0" hangingPunct="0">
                <a:buSzPct val="100000"/>
              </a:pPr>
              <a:t>6</a:t>
            </a:fld>
            <a:endParaRPr lang="es-PE" altLang="en-US" sz="1300">
              <a:solidFill>
                <a:srgbClr val="0000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5 Marcador de notas"/>
          <p:cNvSpPr>
            <a:spLocks noGrp="1"/>
          </p:cNvSpPr>
          <p:nvPr/>
        </p:nvSpPr>
        <p:spPr bwMode="auto">
          <a:xfrm>
            <a:off x="679451" y="471963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4213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8287" tIns="44142" rIns="88287" bIns="44142" numCol="1" anchor="t" anchorCtr="0" compatLnSpc="1">
            <a:prstTxWarp prst="textNoShape">
              <a:avLst/>
            </a:prstTxWarp>
          </a:bodyPr>
          <a:lstStyle/>
          <a:p>
            <a:pPr marL="346075" indent="-346075" algn="just" defTabSz="346075" eaLnBrk="1" hangingPunct="1">
              <a:spcBef>
                <a:spcPts val="1150"/>
              </a:spcBef>
            </a:pPr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90484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 txBox="1">
            <a:spLocks noGrp="1" noChangeArrowheads="1"/>
          </p:cNvSpPr>
          <p:nvPr/>
        </p:nvSpPr>
        <p:spPr bwMode="auto">
          <a:xfrm>
            <a:off x="3851276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7" tIns="44142" rIns="88287" bIns="44142" anchor="b"/>
          <a:lstStyle/>
          <a:p>
            <a:pPr algn="r" defTabSz="841375" eaLnBrk="0" hangingPunct="0">
              <a:buSzPct val="100000"/>
            </a:pPr>
            <a:fld id="{250D6981-C7F4-4EE2-AFD7-9FBE9179C281}" type="slidenum">
              <a:rPr lang="es-PE" alt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defTabSz="841375" eaLnBrk="0" hangingPunct="0">
                <a:buSzPct val="100000"/>
              </a:pPr>
              <a:t>7</a:t>
            </a:fld>
            <a:endParaRPr lang="es-PE" alt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54451" y="9429751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28" tIns="43666" rIns="87328" bIns="43666" anchor="b"/>
          <a:lstStyle/>
          <a:p>
            <a:pPr defTabSz="860425" eaLnBrk="0" hangingPunct="0">
              <a:buSzPct val="100000"/>
            </a:pPr>
            <a:fld id="{F2715218-D4F6-4335-95CD-B1CEC9128F99}" type="slidenum">
              <a:rPr lang="es-PE" altLang="en-US" sz="1300">
                <a:solidFill>
                  <a:srgbClr val="000000"/>
                </a:solidFill>
              </a:rPr>
              <a:pPr defTabSz="860425" eaLnBrk="0" hangingPunct="0">
                <a:buSzPct val="100000"/>
              </a:pPr>
              <a:t>7</a:t>
            </a:fld>
            <a:endParaRPr lang="es-PE" altLang="en-US" sz="130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5 Marcador de notas"/>
          <p:cNvSpPr>
            <a:spLocks noGrp="1"/>
          </p:cNvSpPr>
          <p:nvPr/>
        </p:nvSpPr>
        <p:spPr bwMode="auto">
          <a:xfrm>
            <a:off x="679451" y="471963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90117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8287" tIns="44142" rIns="88287" bIns="44142" numCol="1" anchor="t" anchorCtr="0" compatLnSpc="1">
            <a:prstTxWarp prst="textNoShape">
              <a:avLst/>
            </a:prstTxWarp>
          </a:bodyPr>
          <a:lstStyle/>
          <a:p>
            <a:pPr marL="346075" indent="-346075" algn="just" defTabSz="346075" eaLnBrk="1" hangingPunct="1">
              <a:spcBef>
                <a:spcPts val="1150"/>
              </a:spcBef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2921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162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851276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7" tIns="44142" rIns="88287" bIns="44142" anchor="b"/>
          <a:lstStyle/>
          <a:p>
            <a:pPr algn="r" defTabSz="841375" eaLnBrk="0" hangingPunct="0">
              <a:buSzPct val="100000"/>
            </a:pPr>
            <a:fld id="{D37F1F1D-DFEA-495D-A549-0107BD850DDE}" type="slidenum">
              <a:rPr lang="es-PE" altLang="en-US" sz="1300">
                <a:solidFill>
                  <a:srgbClr val="000000"/>
                </a:solidFill>
                <a:ea typeface="ＭＳ Ｐゴシック"/>
                <a:cs typeface="ＭＳ Ｐゴシック"/>
              </a:rPr>
              <a:pPr algn="r" defTabSz="841375" eaLnBrk="0" hangingPunct="0">
                <a:buSzPct val="100000"/>
              </a:pPr>
              <a:t>10</a:t>
            </a:fld>
            <a:endParaRPr lang="es-PE" altLang="en-US" sz="130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54451" y="9429751"/>
            <a:ext cx="29432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28" tIns="43666" rIns="87328" bIns="43666" anchor="b"/>
          <a:lstStyle/>
          <a:p>
            <a:pPr defTabSz="860425" eaLnBrk="0" hangingPunct="0">
              <a:buSzPct val="100000"/>
            </a:pPr>
            <a:fld id="{AE26A860-26C9-4C64-BAEA-A687A918BD22}" type="slidenum">
              <a:rPr lang="es-PE" altLang="en-US" sz="1300">
                <a:solidFill>
                  <a:srgbClr val="000000"/>
                </a:solidFill>
              </a:rPr>
              <a:pPr defTabSz="860425" eaLnBrk="0" hangingPunct="0">
                <a:buSzPct val="100000"/>
              </a:pPr>
              <a:t>10</a:t>
            </a:fld>
            <a:endParaRPr lang="es-PE" altLang="en-US" sz="13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2950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5 Marcador de notas"/>
          <p:cNvSpPr>
            <a:spLocks noGrp="1"/>
          </p:cNvSpPr>
          <p:nvPr/>
        </p:nvSpPr>
        <p:spPr bwMode="auto">
          <a:xfrm>
            <a:off x="679451" y="471963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82949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8287" tIns="44142" rIns="88287" bIns="44142" numCol="1" anchor="t" anchorCtr="0" compatLnSpc="1">
            <a:prstTxWarp prst="textNoShape">
              <a:avLst/>
            </a:prstTxWarp>
          </a:bodyPr>
          <a:lstStyle/>
          <a:p>
            <a:pPr marL="346075" indent="-346075" algn="just" defTabSz="346075" eaLnBrk="1" hangingPunct="1">
              <a:spcBef>
                <a:spcPts val="1150"/>
              </a:spcBef>
            </a:pPr>
            <a:endParaRPr lang="es-PE" altLang="en-US" b="1" dirty="0" smtClean="0">
              <a:solidFill>
                <a:srgbClr val="000000"/>
              </a:solidFill>
            </a:endParaRPr>
          </a:p>
          <a:p>
            <a:pPr marL="346075" indent="-346075" algn="just" defTabSz="346075" eaLnBrk="1" hangingPunct="1">
              <a:spcBef>
                <a:spcPts val="1150"/>
              </a:spcBef>
            </a:pPr>
            <a:r>
              <a:rPr lang="es-PE" altLang="en-US" b="1" dirty="0" smtClean="0">
                <a:solidFill>
                  <a:srgbClr val="000000"/>
                </a:solidFill>
              </a:rPr>
              <a:t>Line 3 </a:t>
            </a:r>
          </a:p>
          <a:p>
            <a:pPr marL="346075" indent="-346075" algn="just" defTabSz="346075" eaLnBrk="1" hangingPunct="1">
              <a:spcBef>
                <a:spcPts val="1150"/>
              </a:spcBef>
            </a:pPr>
            <a:r>
              <a:rPr lang="es-PE" altLang="en-US" dirty="0" err="1" smtClean="0">
                <a:solidFill>
                  <a:srgbClr val="000000"/>
                </a:solidFill>
              </a:rPr>
              <a:t>Next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week</a:t>
            </a:r>
            <a:r>
              <a:rPr lang="es-PE" altLang="en-US" dirty="0" smtClean="0">
                <a:solidFill>
                  <a:srgbClr val="000000"/>
                </a:solidFill>
              </a:rPr>
              <a:t>, </a:t>
            </a:r>
            <a:r>
              <a:rPr lang="es-PE" altLang="en-US" dirty="0" err="1" smtClean="0">
                <a:solidFill>
                  <a:srgbClr val="000000"/>
                </a:solidFill>
              </a:rPr>
              <a:t>the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Committee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will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approve</a:t>
            </a:r>
            <a:r>
              <a:rPr lang="es-PE" altLang="en-US" dirty="0" smtClean="0">
                <a:solidFill>
                  <a:srgbClr val="000000"/>
                </a:solidFill>
              </a:rPr>
              <a:t> Reference </a:t>
            </a:r>
            <a:r>
              <a:rPr lang="es-PE" altLang="en-US" dirty="0" err="1" smtClean="0">
                <a:solidFill>
                  <a:srgbClr val="000000"/>
                </a:solidFill>
              </a:rPr>
              <a:t>Terms</a:t>
            </a:r>
            <a:r>
              <a:rPr lang="es-PE" altLang="en-US" dirty="0" smtClean="0">
                <a:solidFill>
                  <a:srgbClr val="000000"/>
                </a:solidFill>
              </a:rPr>
              <a:t> to </a:t>
            </a:r>
            <a:r>
              <a:rPr lang="es-PE" altLang="en-US" dirty="0" err="1" smtClean="0">
                <a:solidFill>
                  <a:srgbClr val="000000"/>
                </a:solidFill>
              </a:rPr>
              <a:t>engage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the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services</a:t>
            </a:r>
            <a:r>
              <a:rPr lang="es-PE" altLang="en-US" dirty="0" smtClean="0">
                <a:solidFill>
                  <a:srgbClr val="000000"/>
                </a:solidFill>
              </a:rPr>
              <a:t> of a </a:t>
            </a:r>
            <a:r>
              <a:rPr lang="es-PE" altLang="en-US" dirty="0" err="1" smtClean="0">
                <a:solidFill>
                  <a:srgbClr val="000000"/>
                </a:solidFill>
              </a:rPr>
              <a:t>transaction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advisor</a:t>
            </a:r>
            <a:r>
              <a:rPr lang="es-PE" altLang="en-US" dirty="0" smtClean="0">
                <a:solidFill>
                  <a:srgbClr val="000000"/>
                </a:solidFill>
              </a:rPr>
              <a:t>. </a:t>
            </a:r>
            <a:r>
              <a:rPr lang="es-PE" altLang="en-US" dirty="0" err="1" smtClean="0">
                <a:solidFill>
                  <a:srgbClr val="000000"/>
                </a:solidFill>
              </a:rPr>
              <a:t>Studies</a:t>
            </a:r>
            <a:r>
              <a:rPr lang="es-PE" altLang="en-US" dirty="0" smtClean="0">
                <a:solidFill>
                  <a:srgbClr val="000000"/>
                </a:solidFill>
              </a:rPr>
              <a:t> are </a:t>
            </a:r>
            <a:r>
              <a:rPr lang="es-PE" altLang="en-US" dirty="0" err="1" smtClean="0">
                <a:solidFill>
                  <a:srgbClr val="000000"/>
                </a:solidFill>
              </a:rPr>
              <a:t>expected</a:t>
            </a:r>
            <a:r>
              <a:rPr lang="es-PE" altLang="en-US" dirty="0" smtClean="0">
                <a:solidFill>
                  <a:srgbClr val="000000"/>
                </a:solidFill>
              </a:rPr>
              <a:t> to </a:t>
            </a:r>
            <a:r>
              <a:rPr lang="es-PE" altLang="en-US" dirty="0" err="1" smtClean="0">
                <a:solidFill>
                  <a:srgbClr val="000000"/>
                </a:solidFill>
              </a:rPr>
              <a:t>take</a:t>
            </a:r>
            <a:r>
              <a:rPr lang="es-PE" altLang="en-US" dirty="0" smtClean="0">
                <a:solidFill>
                  <a:srgbClr val="000000"/>
                </a:solidFill>
              </a:rPr>
              <a:t> 2 </a:t>
            </a:r>
            <a:r>
              <a:rPr lang="es-PE" altLang="en-US" dirty="0" err="1" smtClean="0">
                <a:solidFill>
                  <a:srgbClr val="000000"/>
                </a:solidFill>
              </a:rPr>
              <a:t>years</a:t>
            </a:r>
            <a:r>
              <a:rPr lang="es-PE" altLang="en-US" dirty="0" smtClean="0">
                <a:solidFill>
                  <a:srgbClr val="000000"/>
                </a:solidFill>
              </a:rPr>
              <a:t>. </a:t>
            </a:r>
          </a:p>
          <a:p>
            <a:pPr marL="346075" indent="-346075" algn="just" defTabSz="346075" eaLnBrk="1" hangingPunct="1">
              <a:spcBef>
                <a:spcPts val="1150"/>
              </a:spcBef>
            </a:pPr>
            <a:endParaRPr lang="es-PE" altLang="en-US" dirty="0" smtClean="0">
              <a:solidFill>
                <a:srgbClr val="000000"/>
              </a:solidFill>
            </a:endParaRPr>
          </a:p>
          <a:p>
            <a:pPr marL="346075" indent="-346075" algn="just" defTabSz="346075" eaLnBrk="1" hangingPunct="1">
              <a:spcBef>
                <a:spcPts val="1150"/>
              </a:spcBef>
            </a:pPr>
            <a:r>
              <a:rPr lang="es-PE" altLang="en-US" b="1" dirty="0" smtClean="0">
                <a:solidFill>
                  <a:srgbClr val="000000"/>
                </a:solidFill>
              </a:rPr>
              <a:t>Line 4</a:t>
            </a:r>
          </a:p>
          <a:p>
            <a:pPr marL="346075" indent="-346075" algn="just" defTabSz="346075" eaLnBrk="1" hangingPunct="1">
              <a:spcBef>
                <a:spcPts val="1150"/>
              </a:spcBef>
            </a:pPr>
            <a:r>
              <a:rPr lang="es-PE" altLang="en-US" dirty="0" smtClean="0">
                <a:solidFill>
                  <a:srgbClr val="000000"/>
                </a:solidFill>
              </a:rPr>
              <a:t>Reference </a:t>
            </a:r>
            <a:r>
              <a:rPr lang="es-PE" altLang="en-US" dirty="0" err="1" smtClean="0">
                <a:solidFill>
                  <a:srgbClr val="000000"/>
                </a:solidFill>
              </a:rPr>
              <a:t>Terms</a:t>
            </a:r>
            <a:r>
              <a:rPr lang="es-PE" altLang="en-US" dirty="0" smtClean="0">
                <a:solidFill>
                  <a:srgbClr val="000000"/>
                </a:solidFill>
              </a:rPr>
              <a:t> to </a:t>
            </a:r>
            <a:r>
              <a:rPr lang="es-PE" altLang="en-US" dirty="0" err="1" smtClean="0">
                <a:solidFill>
                  <a:srgbClr val="000000"/>
                </a:solidFill>
              </a:rPr>
              <a:t>engage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the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services</a:t>
            </a:r>
            <a:r>
              <a:rPr lang="es-PE" altLang="en-US" dirty="0" smtClean="0">
                <a:solidFill>
                  <a:srgbClr val="000000"/>
                </a:solidFill>
              </a:rPr>
              <a:t> of a </a:t>
            </a:r>
            <a:r>
              <a:rPr lang="es-PE" altLang="en-US" dirty="0" err="1" smtClean="0">
                <a:solidFill>
                  <a:srgbClr val="000000"/>
                </a:solidFill>
              </a:rPr>
              <a:t>transaction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advisor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have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not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been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prepared</a:t>
            </a:r>
            <a:r>
              <a:rPr lang="es-PE" altLang="en-US" dirty="0" smtClean="0">
                <a:solidFill>
                  <a:srgbClr val="000000"/>
                </a:solidFill>
              </a:rPr>
              <a:t> </a:t>
            </a:r>
            <a:r>
              <a:rPr lang="es-PE" altLang="en-US" dirty="0" err="1" smtClean="0">
                <a:solidFill>
                  <a:srgbClr val="000000"/>
                </a:solidFill>
              </a:rPr>
              <a:t>yet</a:t>
            </a:r>
            <a:r>
              <a:rPr lang="es-PE" altLang="en-US" dirty="0" smtClean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503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Eléctrico</a:t>
            </a:r>
            <a:r>
              <a:rPr lang="en-US" dirty="0" smtClean="0"/>
              <a:t> </a:t>
            </a:r>
            <a:r>
              <a:rPr lang="en-US" dirty="0" err="1" smtClean="0"/>
              <a:t>Interconectado</a:t>
            </a:r>
            <a:r>
              <a:rPr lang="en-US" dirty="0" smtClean="0"/>
              <a:t> (SEIN)</a:t>
            </a:r>
          </a:p>
          <a:p>
            <a:r>
              <a:rPr lang="en-US" dirty="0" smtClean="0"/>
              <a:t>National Electric Power Grid (SEIN)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2BFA-10C4-423A-A5E2-D45C51BE1D2F}" type="slidenum">
              <a:rPr lang="es-PE" smtClean="0"/>
              <a:pPr>
                <a:defRPr/>
              </a:pPr>
              <a:t>12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2066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102BFA-10C4-423A-A5E2-D45C51BE1D2F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875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2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C1A6-385C-4537-8105-A7E70B18B866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1BA2-6580-4130-9395-4F26CD60D3E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2E27E-063E-4032-A3C6-BD243033CA7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F065-5FD2-4A17-9193-C391B3F9122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C988237-F6B1-46AE-B888-B93534924DAF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BC7CAB-3DF7-4087-9A2D-D856905AB6D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68194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EBE604B-BCEF-4C20-BB8B-6B773017B90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4D971FB-FAC6-4304-9837-69988DE7633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44222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A9EDC27-E379-4B54-B7D9-CDAC3D91286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60954E-4708-4BDE-B720-16B1DABC1A4C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8066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6346A22-DE12-4BF2-A5FE-48C5CF551711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BC97E9C-0BDC-44AA-86F6-9DF7BE06D3EA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52794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98450A0-5CA2-4CED-B96D-A1C73008E35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596A9B7-05AF-4281-9874-6B52E342F16E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97466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885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577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1440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2066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09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22A2-4F5C-4C6E-92CA-61D6ADA46D59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71AC-5170-448F-B298-23CEC40FFB56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5548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6793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626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800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6534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3708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7057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122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40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40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1298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5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09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5688-4061-44C5-90FE-95CEF1879CBF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17DF-A28E-4DC2-ADEA-3DF1139270EA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03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15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67A4-9229-4758-99C7-6723691C3303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130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490E-22D4-4714-9B57-5857282490B3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982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2F120CC-B4B6-4076-B1C2-B069D30C4835}" type="datetime1">
              <a:rPr lang="es-PE" smtClean="0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16059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1BEC09-E813-45AC-9895-4A0F48F9F15B}" type="datetime1">
              <a:rPr lang="es-PE" smtClean="0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347D0-C7BB-4CAD-81A6-1D687F9F82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494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67A4-9229-4758-99C7-6723691C3303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703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490E-22D4-4714-9B57-5857282490B3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55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2F120CC-B4B6-4076-B1C2-B069D30C4835}" type="datetime1">
              <a:rPr lang="es-PE" smtClean="0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654585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1BEC09-E813-45AC-9895-4A0F48F9F15B}" type="datetime1">
              <a:rPr lang="es-PE" smtClean="0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347D0-C7BB-4CAD-81A6-1D687F9F828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77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4DE2-97C7-4623-AF8F-2609541459E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FB3C-1F05-4E97-8DCC-90C3CC2A533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B326-31AB-4BF5-8C5A-ECAB5F5E840D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3A179-01D2-44F8-A5D0-01685C52259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84D6-6CC5-47FA-99AC-241450A698E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2514-CCD9-47B9-8A58-B343A9EA3AB7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3C23-994B-4C86-A774-6C59E868D0C6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FBDA-159F-4F28-A6B8-965624BDE03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B976-5A82-410C-B109-4A64A5BCE70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21B4-0C68-4CD1-87B3-1831559962AC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B43B-5A11-4FD4-8036-835E57BBAD5C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3FD6-F54C-4DF4-9FAE-A2848DBFC819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0383-BE65-486B-BBAA-CF4AAC7FF0A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FEA4-E7A5-4E56-B411-979429CC532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129F-6AF3-4AD5-95E7-5E41BCFB300A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C706-2FD6-412B-8AAF-DAB3BC255261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B765-EEB0-463E-A737-B59540D0FA1F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91CF-52CA-49F6-B971-DC38FB26028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D844-7454-4EAA-9C47-95E59E164E96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5CB5-8078-43FD-8A09-3385FAC556C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44C8-3881-4E2A-9C66-83D162AB416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AD00-DE8F-4334-A5AF-3472198F01D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39D6-7000-4AD9-A25C-290F1927860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F9E3-2D80-40C0-A6E8-8D35CB4E1C9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56A5F-BCDD-4F28-9A4A-5219B1D8D7DF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1366-BF1A-4039-AEBE-D6A860E5F9C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5C9D-1469-437D-8292-EE81EDD2707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A12E1-744D-4038-95E2-555667608EA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404C-201B-4D0D-8AF2-81045EC1B94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1BF5-0160-4345-8535-73A411F8B319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B87F8-21F4-4649-AE22-513BD4F15F8D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985-40A0-4E00-A7CF-D1DEC7975767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B6140-742A-444E-860D-95476A1C63E1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15D7-B36C-436D-B0E8-63C0CD3BF31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73B0-6B77-41A6-9A10-97276F59F191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C878-986D-40FE-9498-DE9EB784EB6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CBD5-8980-404E-916D-98D2DB3717D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4AF7-5D1E-4454-A7F7-0534D3EE9579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15FD-A52A-4DBD-B201-82FC1E7CF4C9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F1A7-F796-44CA-A3AE-14D5F160F91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0324-0934-484E-9FE6-F0B1B7D7131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07AC-7433-484A-8F18-9B0F0B649A00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2F73-C7CA-4777-A42F-72A5A0DF4B9D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EB6E-41BC-4DA0-8C98-157167E67FE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4FA8-73C5-4A13-A274-FCA1E475454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56E5-AADD-4BBC-B6EC-755D73A93BA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EB84D-E103-45F1-A6E4-69C0BC8609EE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AD80-4C39-4527-B36E-50440082246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3CE4-6D89-4267-9D15-C96E6AE3566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CE7D-B347-4815-B855-937EE6B963EE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77B8-00C8-4BE9-9CCC-676559DD40DE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A225-8A81-47F1-A489-A07E62D3F6E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A43F-FDF7-4C4C-B882-1B04A58AB8FF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6EC2-509F-40AA-B10F-615F0AAB1D2A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BB79-5CFB-4A74-8B6D-779E9431C97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4C26-6BEF-4BE6-A39B-214EFFC70B3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BABAC-1CAB-4B08-A556-7D8B35F27C79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B133-F05E-43B5-AB37-5CB05009D1C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3DCC-C249-415B-AC2E-2E5D2532F9A1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DD84-AFBD-4521-BFAB-E5E197C43621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862B-432A-473F-9F11-75CCE47137C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9290-B58B-473B-AF0F-8D801B59181B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EF1C-8999-447F-AD06-8CBCE553CEC1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FC3-2145-4DD0-87DE-0EA99F130B86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3EE1-1AB8-40BD-894F-15CF10ED60A6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423A-2F51-49BF-A815-6D360E1C7261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2C1E-A1B0-47A7-9C49-1577C7E4E27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AF1F-09A4-4B05-A8B2-8A1BA5CA503C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6DCF-B20F-4BF2-970E-C30572B67A3B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485F-757E-43E7-8231-384568828597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5EDF-00D3-4C54-90BC-DF6DB4DD4B6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3957-72B1-4A2C-9A59-83F5CFE371FE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7CF1-FE23-4194-BDCB-EDACA7FCB628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2AA5-8628-4014-95FC-665B66BBDAD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00A8-67BE-4802-8B7F-DBD5C1F3AB8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4D8A-3AF1-4488-B7F5-1DD59D514BCE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E604-4771-453E-9124-C1DE9D80C3E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883E-A324-4744-8EC3-B047C674FAD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EADBF-043C-43E8-8EF8-7C2A4538596E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73DB-B7A9-48F6-A06C-3A938A7728BC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9E706-D6B7-497C-933F-BCA3775A25B6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8F99-053C-42AC-BF27-9F26B9C5F87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7AFB-F66F-4E25-88BF-CC7A303A869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A32F-B258-4AAB-AE0C-979DAB08D580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60A7-1E20-4F1C-899E-EC8B1ADC950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E2505-E18D-45B7-9B45-FFD73D08B4E0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0520-3835-4C1F-9873-8642C65EDED8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A5F2-E9B9-406F-9606-87D36C9A0086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9295-6837-4566-8B33-C519A4D0FDFC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5C65-0B4F-4E9F-AF2D-9092CFD39AA7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16A3-DDF5-4C88-9977-09C50623FB3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21923-04E4-4084-8720-BC432BB34F4B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16EA91E-A234-4DB5-8776-09227EEC505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733514-C933-47E2-A1B3-1E2C77FBC70A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7D9573-6566-4565-9FC9-A7BE631FBC2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44D860-D4A8-45C8-B7AC-E5B687E970B9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05B248-E8A8-44FE-95A0-870CAF477C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42A00-D11B-42BB-BA6C-9168A509E290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AF99E7-FD97-4FA8-8ACF-2B155DFF890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45A25B-C6EA-43C4-9E63-7DDF3927088C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F71FF6-FB4C-423E-9008-15CA72A1324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AE9D-D3E8-4E20-A783-FA3A8665A8A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9108-11F0-4303-A0E9-D7B72F95C1D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327C0B-7648-4EF8-B106-4A327E366B27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F3CBEA-B80E-4E65-AC78-BE4A23501CE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B0FE15-563E-4BF8-96E5-ABEC3423C262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7B4CE0-9F3A-415E-9FAA-01F04217AA0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0293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55751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60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52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60634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39888"/>
            <a:ext cx="8229600" cy="488473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5936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6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7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293F-9CF8-4B25-A5D3-E7BB8EE39888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1D85B-D502-4A09-BA35-7EDBAF13BBE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7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5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2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587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6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67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9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17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808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E4D4-7C43-4AF1-A5D9-847F416B47D5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453C-A781-4FB5-93F2-170661C8469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7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76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0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64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61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57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0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7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43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83B2235-1AC0-40AD-B532-9144E1978D4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6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390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92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209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01DA1EA-D8B9-4DC4-96A8-B0E90D76DDC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BAB7D07-3460-4D1E-9258-B2EA7D051B5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159547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8059D32-5DD7-479B-820F-139B4927C8F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5B45308-787D-4A4B-8B56-32281E6D7D2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76243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1FF03D7-BE96-4270-AA04-BED9035B4A1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5F7B4A8-607A-4E51-AF06-B317065D79D1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32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CD1CA00-4ACC-4346-A37B-FD19B64C7DD7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3546BDE-20D7-48E3-8631-A06CFA2D7D66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5330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454476E-9358-492C-A753-D9BB57E3D30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4A8A878-97DE-4C1D-BEEE-E474CAB269E4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81491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E9178BE7-2DE0-4336-88DB-4318D1A90FBB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DB7E823-1960-4658-9F47-569BD2F7FA3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483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10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theme" Target="../theme/theme11.xml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theme" Target="../theme/theme12.xml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theme" Target="../theme/theme13.xml"/><Relationship Id="rId8" Type="http://schemas.openxmlformats.org/officeDocument/2006/relationships/image" Target="../media/image2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14.xml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15.xml"/><Relationship Id="rId13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theme" Target="../theme/theme16.xml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17.xml"/><Relationship Id="rId13" Type="http://schemas.openxmlformats.org/officeDocument/2006/relationships/image" Target="../media/image2.jpeg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7.xml"/><Relationship Id="rId4" Type="http://schemas.openxmlformats.org/officeDocument/2006/relationships/theme" Target="../theme/theme18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theme" Target="../theme/theme19.xml"/><Relationship Id="rId14" Type="http://schemas.openxmlformats.org/officeDocument/2006/relationships/image" Target="../media/image19.jpeg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theme" Target="../theme/theme2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theme" Target="../theme/theme22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theme" Target="../theme/theme6.xml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9.xml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5BDE60-5367-48FD-B68E-ED7B79AE539D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0CBB58-08F9-45F6-9FED-5B0DFE0CFFBC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4301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177C81C-DF5A-4CFA-AED1-8976BF0A428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F5EE13C5-5CDD-4168-9C38-824489386CEF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43015" name="Picture 2" descr="C:\Users\tremy\AppData\Local\Microsoft\Windows\Temporary Internet Files\Content.Outlook\K62COVBU\SEPARADORES penitenciari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A10A04-822E-4FBC-9D60-E8A44213089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D4629-C72D-44AE-9189-E851EA99611D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FC3A7CD-0DE9-49E9-8C47-D58EF92DC864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518F9F-79B6-4293-A239-77B2025BD17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68613" name="Imagen 9" descr="pi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endParaRPr lang="es-ES" altLang="es-PE" smtClean="0"/>
          </a:p>
        </p:txBody>
      </p:sp>
      <p:pic>
        <p:nvPicPr>
          <p:cNvPr id="22532" name="Imagen 9" descr="pi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5493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1035-F6BA-4DD2-BFDC-9B203AC7BDB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C868-7E0A-4E46-840E-67409AB2479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5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F3377-4066-41D7-9C18-E492EE964B14}" type="datetimeFigureOut">
              <a:rPr lang="en-US" smtClean="0"/>
              <a:t>12/16/16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BE5D-9659-4AA7-8BBD-7702F54078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0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ABC557B-6099-4CC8-A0F2-64F14779AF8C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17A907C-58D8-4388-B52C-11EAD08AD54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29975" cy="846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12/16/16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6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94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323">
          <a:solidFill>
            <a:schemeClr val="tx2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2215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221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5124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4311374-1114-4781-A661-5683A4CF7F6A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FB8187F-6D6C-4845-A4A8-9FE06E72CA7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45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87A-6AC1-474D-8472-ABBEB9DD1447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A87A-6AC1-474D-8472-ABBEB9DD1447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12/16/16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12292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E848C2B-F642-4EFB-912C-A506091483CE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ACF0A269-782E-454B-9BE5-35B73C696998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78D5E51-AAD6-4B08-876D-5F1BE004B15B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42C1481-98EA-4AD3-A7C8-0931A6C2830B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" y="-1"/>
            <a:ext cx="914217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remy\AppData\Local\Microsoft\Windows\Temporary Internet Files\Content.Outlook\K62COVBU\SEPARADORES Hidrocarburos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2150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C76DC36-164A-4D74-829D-7B6602AD04B2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35D4CB2-70CF-468E-9621-F0DCE8A2DF39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276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F529863-6C0B-4614-939C-25EFC726BEF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05296C1-25E6-4363-9487-1A50A45D765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27655" name="Picture 2" descr="C:\Users\tremy\AppData\Local\Microsoft\Windows\Temporary Internet Files\Content.Outlook\K62COVBU\SEPARADORES saneamiento y salud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2413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317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23EE770-6CF2-4B75-A0F4-8D163FAF74B4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05B95B8C-4A16-4749-B541-92E389CAB1B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31751" name="Picture 2" descr="C:\Users\tremy\AppData\Local\Microsoft\Windows\Temporary Internet Files\Content.Outlook\K62COVBU\SEPARADORES turism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remy\AppData\Local\Microsoft\Windows\Temporary Internet Files\Content.Outlook\K62COVBU\SEPARADORES transporte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34820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3F56A51-1B74-4EE9-9B8B-3052A3829423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475FC3C-A538-425D-A3D4-9EBBD49061B2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PE" altLang="en-US" smtClean="0"/>
          </a:p>
        </p:txBody>
      </p:sp>
      <p:sp>
        <p:nvSpPr>
          <p:cNvPr id="3789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PE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BDF5D50-AD28-40B2-81DB-0B00EC439CE0}" type="datetimeFigureOut">
              <a:rPr lang="es-PE"/>
              <a:pPr>
                <a:defRPr/>
              </a:pPr>
              <a:t>12/16/16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12F7EFA9-0BEC-4F31-ADC8-28B0EB4B9403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  <p:pic>
        <p:nvPicPr>
          <p:cNvPr id="37895" name="Picture 2" descr="C:\Users\tremy\AppData\Local\Microsoft\Windows\Temporary Internet Files\Content.Outlook\K62COVBU\SEPARADORES MINERIA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52120" y="2239216"/>
            <a:ext cx="6977156" cy="212365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buSzPct val="100000"/>
              <a:defRPr/>
            </a:pPr>
            <a:r>
              <a:rPr lang="es-PE" alt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Investment </a:t>
            </a:r>
            <a:r>
              <a:rPr lang="es-PE" altLang="en-US" sz="2800" dirty="0" err="1">
                <a:solidFill>
                  <a:srgbClr val="FFFFFF"/>
                </a:solidFill>
                <a:latin typeface="Candara" panose="020E0502030303020204" pitchFamily="34" charset="0"/>
              </a:rPr>
              <a:t>Opportunities</a:t>
            </a:r>
            <a:r>
              <a:rPr lang="es-PE" alt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 in Public </a:t>
            </a:r>
            <a:r>
              <a:rPr lang="es-PE" altLang="en-US" sz="2800" dirty="0" err="1">
                <a:solidFill>
                  <a:srgbClr val="FFFFFF"/>
                </a:solidFill>
                <a:latin typeface="Candara" panose="020E0502030303020204" pitchFamily="34" charset="0"/>
              </a:rPr>
              <a:t>infrastructure</a:t>
            </a:r>
            <a:r>
              <a:rPr lang="es-PE" alt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 and Public </a:t>
            </a:r>
            <a:r>
              <a:rPr lang="es-PE" altLang="en-US" sz="2800" dirty="0" err="1">
                <a:solidFill>
                  <a:srgbClr val="FFFFFF"/>
                </a:solidFill>
                <a:latin typeface="Candara" panose="020E0502030303020204" pitchFamily="34" charset="0"/>
              </a:rPr>
              <a:t>Service</a:t>
            </a:r>
            <a:r>
              <a:rPr lang="es-PE" alt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es-PE" altLang="en-US" sz="2800" dirty="0" err="1">
                <a:solidFill>
                  <a:srgbClr val="FFFFFF"/>
                </a:solidFill>
                <a:latin typeface="Candara" panose="020E0502030303020204" pitchFamily="34" charset="0"/>
              </a:rPr>
              <a:t>Infrastructure</a:t>
            </a:r>
            <a:r>
              <a:rPr lang="es-PE" altLang="en-US" sz="2800" dirty="0">
                <a:solidFill>
                  <a:srgbClr val="FFFFFF"/>
                </a:solidFill>
                <a:latin typeface="Candara" panose="020E0502030303020204" pitchFamily="34" charset="0"/>
              </a:rPr>
              <a:t> – </a:t>
            </a:r>
            <a:r>
              <a:rPr lang="es-PE" altLang="en-US" sz="2800" dirty="0" err="1" smtClean="0">
                <a:solidFill>
                  <a:srgbClr val="FFFFFF"/>
                </a:solidFill>
                <a:latin typeface="Candara" panose="020E0502030303020204" pitchFamily="34" charset="0"/>
              </a:rPr>
              <a:t>ProInversion</a:t>
            </a:r>
            <a:endParaRPr lang="es-PE" altLang="en-US" sz="2800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algn="r" eaLnBrk="0" hangingPunct="0">
              <a:buSzPct val="100000"/>
              <a:defRPr/>
            </a:pPr>
            <a:r>
              <a:rPr lang="es-PE" alt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(</a:t>
            </a:r>
            <a:r>
              <a:rPr lang="es-PE" altLang="en-US" sz="2000" dirty="0" err="1" smtClean="0">
                <a:solidFill>
                  <a:srgbClr val="FFFFFF"/>
                </a:solidFill>
                <a:latin typeface="Candara" panose="020E0502030303020204" pitchFamily="34" charset="0"/>
              </a:rPr>
              <a:t>State</a:t>
            </a:r>
            <a:r>
              <a:rPr lang="es-PE" alt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es-PE" altLang="en-US" sz="2000" dirty="0" err="1" smtClean="0">
                <a:solidFill>
                  <a:srgbClr val="FFFFFF"/>
                </a:solidFill>
                <a:latin typeface="Candara" panose="020E0502030303020204" pitchFamily="34" charset="0"/>
              </a:rPr>
              <a:t>Initiatives</a:t>
            </a:r>
            <a:r>
              <a:rPr lang="es-PE" alt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and Unsolicited </a:t>
            </a:r>
            <a:r>
              <a:rPr lang="es-PE" altLang="en-US" sz="2000" dirty="0" err="1" smtClean="0">
                <a:solidFill>
                  <a:srgbClr val="FFFFFF"/>
                </a:solidFill>
                <a:latin typeface="Candara" panose="020E0502030303020204" pitchFamily="34" charset="0"/>
              </a:rPr>
              <a:t>proposals</a:t>
            </a:r>
            <a:r>
              <a:rPr lang="es-PE" alt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</a:t>
            </a:r>
            <a:r>
              <a:rPr lang="es-PE" altLang="en-US" sz="2000" dirty="0" err="1" smtClean="0">
                <a:solidFill>
                  <a:srgbClr val="FFFFFF"/>
                </a:solidFill>
                <a:latin typeface="Candara" panose="020E0502030303020204" pitchFamily="34" charset="0"/>
              </a:rPr>
              <a:t>projects</a:t>
            </a:r>
            <a:r>
              <a:rPr lang="es-PE" alt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) </a:t>
            </a:r>
            <a:endParaRPr lang="es-PE" altLang="en-US" sz="2000" dirty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pPr algn="r" eaLnBrk="0" hangingPunct="0">
              <a:buSzPct val="100000"/>
              <a:defRPr/>
            </a:pPr>
            <a:r>
              <a:rPr lang="es-PE" altLang="en-US" sz="28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2016- 2018</a:t>
            </a:r>
            <a:endParaRPr lang="es-PE" altLang="en-US" sz="28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7826" name="2 CuadroTexto"/>
          <p:cNvSpPr txBox="1">
            <a:spLocks noChangeArrowheads="1"/>
          </p:cNvSpPr>
          <p:nvPr/>
        </p:nvSpPr>
        <p:spPr bwMode="auto">
          <a:xfrm>
            <a:off x="4430332" y="5198705"/>
            <a:ext cx="417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buSzPct val="100000"/>
            </a:pPr>
            <a:r>
              <a:rPr lang="en-US" altLang="en-US" i="1" dirty="0" smtClean="0">
                <a:solidFill>
                  <a:srgbClr val="FFFFFF"/>
                </a:solidFill>
                <a:latin typeface="Century Gothic" pitchFamily="34" charset="0"/>
              </a:rPr>
              <a:t>Updated on </a:t>
            </a:r>
            <a:r>
              <a:rPr lang="en-US" altLang="en-US" i="1" smtClean="0">
                <a:solidFill>
                  <a:srgbClr val="FFFFFF"/>
                </a:solidFill>
                <a:latin typeface="Century Gothic" pitchFamily="34" charset="0"/>
              </a:rPr>
              <a:t>November 28, </a:t>
            </a:r>
            <a:r>
              <a:rPr lang="en-US" altLang="en-US" i="1" dirty="0" smtClean="0">
                <a:solidFill>
                  <a:srgbClr val="FFFFFF"/>
                </a:solidFill>
                <a:latin typeface="Century Gothic" pitchFamily="34" charset="0"/>
              </a:rPr>
              <a:t>2016</a:t>
            </a:r>
            <a:endParaRPr lang="en-US" altLang="en-US" i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5 CuadroTexto"/>
          <p:cNvSpPr txBox="1">
            <a:spLocks noChangeArrowheads="1"/>
          </p:cNvSpPr>
          <p:nvPr/>
        </p:nvSpPr>
        <p:spPr bwMode="auto">
          <a:xfrm>
            <a:off x="142875" y="182563"/>
            <a:ext cx="37196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lvl="1" indent="0">
              <a:buFont typeface="Calibri" pitchFamily="34" charset="0"/>
              <a:buNone/>
            </a:pPr>
            <a:r>
              <a:rPr lang="es-PE" altLang="en-US" sz="2000" b="1" dirty="0">
                <a:solidFill>
                  <a:srgbClr val="000000"/>
                </a:solidFill>
              </a:rPr>
              <a:t>LINES 3 AND 4 OF </a:t>
            </a:r>
            <a:r>
              <a:rPr lang="es-PE" altLang="en-US" sz="2000" b="1" dirty="0" smtClean="0">
                <a:solidFill>
                  <a:srgbClr val="000000"/>
                </a:solidFill>
              </a:rPr>
              <a:t>THE </a:t>
            </a:r>
            <a:r>
              <a:rPr lang="es-PE" altLang="en-US" sz="2000" b="1" dirty="0">
                <a:solidFill>
                  <a:srgbClr val="000000"/>
                </a:solidFill>
              </a:rPr>
              <a:t>METRO OF LIMA AND CALLAO</a:t>
            </a:r>
          </a:p>
        </p:txBody>
      </p:sp>
      <p:sp>
        <p:nvSpPr>
          <p:cNvPr id="81922" name="Rectangle 8"/>
          <p:cNvSpPr>
            <a:spLocks noChangeArrowheads="1"/>
          </p:cNvSpPr>
          <p:nvPr/>
        </p:nvSpPr>
        <p:spPr bwMode="auto">
          <a:xfrm>
            <a:off x="4432300" y="2171688"/>
            <a:ext cx="45148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dirty="0" smtClean="0"/>
              <a:t>Comprehensive Project Bid (DFBOT)  </a:t>
            </a:r>
            <a:r>
              <a:rPr lang="en-US" sz="1600" dirty="0"/>
              <a:t>through two independent bids, </a:t>
            </a:r>
            <a:r>
              <a:rPr lang="en-US" sz="1600" dirty="0" smtClean="0"/>
              <a:t>for Line 3 and 4 of </a:t>
            </a:r>
            <a:r>
              <a:rPr lang="en-US" sz="1600" dirty="0"/>
              <a:t>the network of the metro of Lima and Callao for the design, financing, construction, equipment, operation and </a:t>
            </a:r>
            <a:r>
              <a:rPr lang="en-US" sz="1600" dirty="0" smtClean="0"/>
              <a:t>maintenance, </a:t>
            </a:r>
            <a:r>
              <a:rPr lang="en-US" sz="1600" dirty="0"/>
              <a:t>which </a:t>
            </a:r>
            <a:r>
              <a:rPr lang="en-US" sz="1600" dirty="0" smtClean="0"/>
              <a:t>will serve a 3.5 million of a total of 10 millions of  </a:t>
            </a:r>
            <a:r>
              <a:rPr lang="en-US" sz="1600" dirty="0"/>
              <a:t>inhabitants. </a:t>
            </a:r>
            <a:endParaRPr lang="en-US" sz="1600" dirty="0" smtClean="0"/>
          </a:p>
          <a:p>
            <a:pPr algn="just"/>
            <a:endParaRPr lang="en-US" sz="1600" dirty="0"/>
          </a:p>
          <a:p>
            <a:pPr marL="177800" lvl="2" indent="-177800" algn="just" defTabSz="36195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	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Under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evaluation</a:t>
            </a: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177800" lvl="2" indent="-177800" algn="just" defTabSz="36195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</a:t>
            </a:r>
            <a:r>
              <a:rPr lang="es-PE" altLang="en-US" sz="1600" b="1" dirty="0" err="1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: 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Co-</a:t>
            </a:r>
            <a:r>
              <a:rPr lang="es-PE" altLang="en-US" sz="1600" dirty="0" err="1" smtClean="0">
                <a:solidFill>
                  <a:srgbClr val="000000"/>
                </a:solidFill>
                <a:cs typeface="Tahoma" pitchFamily="34" charset="0"/>
              </a:rPr>
              <a:t>financed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 PPP </a:t>
            </a: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algn="just" defTabSz="361950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algn="just" defTabSz="361950" eaLnBrk="0" hangingPunct="0">
              <a:buSzPct val="100000"/>
            </a:pPr>
            <a:r>
              <a:rPr lang="es-PE" altLang="en-US" sz="1600" b="1" dirty="0">
                <a:solidFill>
                  <a:srgbClr val="CC3300"/>
                </a:solidFill>
              </a:rPr>
              <a:t>	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71059"/>
              </p:ext>
            </p:extLst>
          </p:nvPr>
        </p:nvGraphicFramePr>
        <p:xfrm>
          <a:off x="6332538" y="5035550"/>
          <a:ext cx="2519362" cy="1379539"/>
        </p:xfrm>
        <a:graphic>
          <a:graphicData uri="http://schemas.openxmlformats.org/drawingml/2006/table">
            <a:tbl>
              <a:tblPr/>
              <a:tblGrid>
                <a:gridCol w="1201737"/>
                <a:gridCol w="131762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Line 3</a:t>
                      </a: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2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Line 4 </a:t>
                      </a: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C2E8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 Km</a:t>
                      </a: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 Km </a:t>
                      </a: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095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 BE DEFINED</a:t>
                      </a: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62" marR="91462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1934" name="2 Rectángulo"/>
          <p:cNvSpPr>
            <a:spLocks noChangeArrowheads="1"/>
          </p:cNvSpPr>
          <p:nvPr/>
        </p:nvSpPr>
        <p:spPr bwMode="auto">
          <a:xfrm>
            <a:off x="4450846" y="5916263"/>
            <a:ext cx="168349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600"/>
              </a:lnSpc>
              <a:buSzPct val="100000"/>
            </a:pPr>
            <a:r>
              <a:rPr lang="es-PE" altLang="en-US" sz="1500" b="1" dirty="0">
                <a:solidFill>
                  <a:srgbClr val="000000"/>
                </a:solidFill>
                <a:cs typeface="Tahoma" pitchFamily="34" charset="0"/>
              </a:rPr>
              <a:t>Estimated </a:t>
            </a:r>
            <a:r>
              <a:rPr lang="es-PE" altLang="en-US" sz="1500" b="1" dirty="0" err="1" smtClean="0">
                <a:solidFill>
                  <a:srgbClr val="000000"/>
                </a:solidFill>
                <a:cs typeface="Tahoma" pitchFamily="34" charset="0"/>
              </a:rPr>
              <a:t>award</a:t>
            </a:r>
            <a:r>
              <a:rPr lang="es-PE" altLang="en-US" sz="1500" b="1" dirty="0" smtClean="0">
                <a:solidFill>
                  <a:srgbClr val="000000"/>
                </a:solidFill>
                <a:cs typeface="Tahoma" pitchFamily="34" charset="0"/>
              </a:rPr>
              <a:t> date </a:t>
            </a:r>
          </a:p>
        </p:txBody>
      </p:sp>
      <p:sp>
        <p:nvSpPr>
          <p:cNvPr id="81935" name="3 Rectángulo"/>
          <p:cNvSpPr>
            <a:spLocks noChangeArrowheads="1"/>
          </p:cNvSpPr>
          <p:nvPr/>
        </p:nvSpPr>
        <p:spPr bwMode="auto">
          <a:xfrm>
            <a:off x="4432299" y="5359524"/>
            <a:ext cx="18843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s-PE" altLang="en-US" sz="1500" b="1" dirty="0" err="1" smtClean="0">
                <a:solidFill>
                  <a:srgbClr val="000000"/>
                </a:solidFill>
              </a:rPr>
              <a:t>Approximated</a:t>
            </a:r>
            <a:r>
              <a:rPr lang="es-PE" altLang="en-US" sz="1500" b="1" dirty="0" smtClean="0">
                <a:solidFill>
                  <a:srgbClr val="000000"/>
                </a:solidFill>
              </a:rPr>
              <a:t> </a:t>
            </a:r>
            <a:r>
              <a:rPr lang="es-PE" altLang="en-US" sz="1500" b="1" dirty="0" err="1">
                <a:solidFill>
                  <a:srgbClr val="000000"/>
                </a:solidFill>
              </a:rPr>
              <a:t>length</a:t>
            </a:r>
            <a:r>
              <a:rPr lang="es-PE" altLang="en-US" sz="15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23187" y="5773812"/>
            <a:ext cx="242887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s-PE" altLang="en-US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Lima and Callao 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3" y="2633377"/>
            <a:ext cx="45894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Flecha abajo"/>
          <p:cNvSpPr/>
          <p:nvPr/>
        </p:nvSpPr>
        <p:spPr>
          <a:xfrm>
            <a:off x="389275" y="2307175"/>
            <a:ext cx="5762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12" name="11 Flecha abajo"/>
          <p:cNvSpPr/>
          <p:nvPr/>
        </p:nvSpPr>
        <p:spPr>
          <a:xfrm rot="2454019">
            <a:off x="2908638" y="3256500"/>
            <a:ext cx="5762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89275" y="6419500"/>
            <a:ext cx="57626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89274" y="6592875"/>
            <a:ext cx="576263" cy="0"/>
          </a:xfrm>
          <a:prstGeom prst="line">
            <a:avLst/>
          </a:prstGeom>
          <a:ln w="38100">
            <a:solidFill>
              <a:srgbClr val="FFC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132762" y="6211303"/>
            <a:ext cx="329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Line 1: </a:t>
            </a:r>
            <a:r>
              <a:rPr lang="es-PE" sz="1400" dirty="0" err="1" smtClean="0"/>
              <a:t>Under</a:t>
            </a:r>
            <a:r>
              <a:rPr lang="es-PE" sz="1400" dirty="0" smtClean="0"/>
              <a:t> </a:t>
            </a:r>
            <a:r>
              <a:rPr lang="es-PE" sz="1400" dirty="0" err="1" smtClean="0"/>
              <a:t>Operation</a:t>
            </a:r>
            <a:endParaRPr lang="es-PE" sz="1400" dirty="0" smtClean="0"/>
          </a:p>
          <a:p>
            <a:r>
              <a:rPr lang="es-PE" sz="1400" dirty="0" smtClean="0"/>
              <a:t>Line 2: </a:t>
            </a:r>
            <a:r>
              <a:rPr lang="es-PE" sz="1400" dirty="0" err="1" smtClean="0"/>
              <a:t>Under</a:t>
            </a:r>
            <a:r>
              <a:rPr lang="es-PE" sz="1400" dirty="0" smtClean="0"/>
              <a:t> </a:t>
            </a:r>
            <a:r>
              <a:rPr lang="es-PE" sz="1400" dirty="0" err="1" smtClean="0"/>
              <a:t>Construction</a:t>
            </a:r>
            <a:endParaRPr lang="es-PE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329544" y="2902105"/>
            <a:ext cx="9553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Line 4</a:t>
            </a:r>
            <a:endParaRPr lang="es-PE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66718" y="1900944"/>
            <a:ext cx="10615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Line 3</a:t>
            </a:r>
            <a:endParaRPr lang="es-PE" dirty="0"/>
          </a:p>
        </p:txBody>
      </p:sp>
      <p:sp>
        <p:nvSpPr>
          <p:cNvPr id="20" name="42 Rectángulo"/>
          <p:cNvSpPr>
            <a:spLocks noChangeArrowheads="1"/>
          </p:cNvSpPr>
          <p:nvPr/>
        </p:nvSpPr>
        <p:spPr bwMode="auto">
          <a:xfrm>
            <a:off x="175700" y="1407913"/>
            <a:ext cx="2035175" cy="500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s-PE" altLang="en-US" b="1" dirty="0" smtClean="0">
                <a:solidFill>
                  <a:srgbClr val="FFFFFF"/>
                </a:solidFill>
              </a:rPr>
              <a:t>TO BE 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D:\TREMY\Road Show Canada _Set 2014\JPG 26 ago\JPG 26 ago\PERU-Quillabam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1" y="1389812"/>
            <a:ext cx="43180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2873" y="285750"/>
            <a:ext cx="5566811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/>
            <a:r>
              <a:rPr lang="en-US" sz="2000" b="1" dirty="0" smtClean="0">
                <a:latin typeface="+mn-lt"/>
              </a:rPr>
              <a:t>QUILLABAMBA THERMAL POWER PLANT </a:t>
            </a:r>
            <a:endParaRPr lang="en-US" sz="2000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00575" y="2380528"/>
            <a:ext cx="42432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Concession </a:t>
            </a:r>
            <a:r>
              <a:rPr lang="en-US" sz="1600" dirty="0" smtClean="0"/>
              <a:t>for </a:t>
            </a:r>
            <a:r>
              <a:rPr lang="en-US" sz="1600" dirty="0"/>
              <a:t>the design, financing, </a:t>
            </a:r>
            <a:r>
              <a:rPr lang="en-US" sz="1600" dirty="0" smtClean="0"/>
              <a:t>construction and </a:t>
            </a:r>
            <a:r>
              <a:rPr lang="en-US" sz="1600" dirty="0"/>
              <a:t>operation </a:t>
            </a:r>
            <a:r>
              <a:rPr lang="en-US" sz="1600" dirty="0" smtClean="0"/>
              <a:t>of </a:t>
            </a:r>
            <a:r>
              <a:rPr lang="en-US" sz="1600" dirty="0"/>
              <a:t>a 200 Mw thermal power </a:t>
            </a:r>
            <a:r>
              <a:rPr lang="en-US" sz="1600" dirty="0" smtClean="0"/>
              <a:t>plant (simple cycle) to </a:t>
            </a:r>
            <a:r>
              <a:rPr lang="en-US" sz="1600" dirty="0"/>
              <a:t>be located in </a:t>
            </a:r>
            <a:r>
              <a:rPr lang="en-US" sz="1600" dirty="0" err="1"/>
              <a:t>Quillabamba</a:t>
            </a:r>
            <a:r>
              <a:rPr lang="en-US" sz="1600" dirty="0"/>
              <a:t> (department of Cusco</a:t>
            </a:r>
            <a:r>
              <a:rPr lang="en-US" sz="1600" dirty="0" smtClean="0"/>
              <a:t>) which shall begin operations in 2017 and be connected to </a:t>
            </a:r>
            <a:r>
              <a:rPr lang="en-US" altLang="en-US" sz="1600" dirty="0" smtClean="0"/>
              <a:t>The </a:t>
            </a:r>
            <a:r>
              <a:rPr lang="en-US" sz="1600" dirty="0"/>
              <a:t>National Electric Power Grid </a:t>
            </a:r>
            <a:r>
              <a:rPr lang="en-US" altLang="en-US" sz="1600" dirty="0" smtClean="0"/>
              <a:t>(SEIN)</a:t>
            </a:r>
            <a:endParaRPr lang="en-US" sz="1600" dirty="0"/>
          </a:p>
          <a:p>
            <a:pPr algn="just"/>
            <a:endParaRPr lang="en-US" sz="1600" dirty="0"/>
          </a:p>
        </p:txBody>
      </p:sp>
      <p:sp>
        <p:nvSpPr>
          <p:cNvPr id="10" name="9 Rectángulo"/>
          <p:cNvSpPr/>
          <p:nvPr/>
        </p:nvSpPr>
        <p:spPr>
          <a:xfrm>
            <a:off x="4572000" y="4263347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1" indent="-177800" defTabSz="361950" fontAlgn="b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sz="1600" dirty="0" smtClean="0"/>
              <a:t>(</a:t>
            </a:r>
            <a:r>
              <a:rPr lang="es-PE" altLang="es-PE" sz="1600" b="1" dirty="0" smtClean="0"/>
              <a:t>w/o </a:t>
            </a:r>
            <a:r>
              <a:rPr lang="es-PE" altLang="es-PE" sz="1600" b="1" dirty="0"/>
              <a:t>VAT )</a:t>
            </a:r>
            <a:r>
              <a:rPr lang="es-ES" sz="1600" b="1" dirty="0" smtClean="0">
                <a:ea typeface="ＭＳ Ｐゴシック"/>
                <a:cs typeface="ＭＳ Ｐゴシック"/>
              </a:rPr>
              <a:t>: </a:t>
            </a:r>
            <a:r>
              <a:rPr lang="es-ES" sz="1600" dirty="0" smtClean="0">
                <a:ea typeface="ＭＳ Ｐゴシック"/>
                <a:cs typeface="ＭＳ Ｐゴシック"/>
              </a:rPr>
              <a:t>US$ 180 </a:t>
            </a:r>
            <a:r>
              <a:rPr lang="es-ES" sz="1600" dirty="0" err="1" smtClean="0">
                <a:ea typeface="ＭＳ Ｐゴシック"/>
                <a:cs typeface="ＭＳ Ｐゴシック"/>
              </a:rPr>
              <a:t>million</a:t>
            </a:r>
            <a:endParaRPr lang="es-ES" sz="1600" dirty="0">
              <a:ea typeface="ＭＳ Ｐゴシック"/>
              <a:cs typeface="ＭＳ Ｐゴシック"/>
            </a:endParaRPr>
          </a:p>
          <a:p>
            <a:pPr marL="177800" lvl="2" indent="-177800" algn="just" defTabSz="361950" fontAlgn="b">
              <a:spcBef>
                <a:spcPts val="30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s-ES" sz="1600" b="1" dirty="0" err="1" smtClean="0">
                <a:cs typeface="Tahoma" pitchFamily="34" charset="0"/>
              </a:rPr>
              <a:t>Type</a:t>
            </a:r>
            <a:r>
              <a:rPr lang="es-ES" sz="1600" b="1" dirty="0" smtClean="0">
                <a:cs typeface="Tahoma" pitchFamily="34" charset="0"/>
              </a:rPr>
              <a:t> of </a:t>
            </a:r>
            <a:r>
              <a:rPr lang="es-ES" sz="1600" b="1" dirty="0" err="1" smtClean="0">
                <a:cs typeface="Tahoma" pitchFamily="34" charset="0"/>
              </a:rPr>
              <a:t>concession</a:t>
            </a:r>
            <a:r>
              <a:rPr lang="es-ES" sz="1600" b="1" dirty="0">
                <a:cs typeface="Tahoma" pitchFamily="34" charset="0"/>
              </a:rPr>
              <a:t>:</a:t>
            </a:r>
            <a:r>
              <a:rPr lang="es-ES" sz="1600" dirty="0" smtClean="0">
                <a:cs typeface="Tahoma" pitchFamily="34" charset="0"/>
              </a:rPr>
              <a:t> </a:t>
            </a:r>
            <a:r>
              <a:rPr lang="es-ES" sz="1600" dirty="0" err="1">
                <a:cs typeface="Tahoma" pitchFamily="34" charset="0"/>
              </a:rPr>
              <a:t>Self-financed</a:t>
            </a:r>
            <a:r>
              <a:rPr lang="es-ES" sz="1600" dirty="0">
                <a:cs typeface="Tahoma" pitchFamily="34" charset="0"/>
              </a:rPr>
              <a:t> PPP</a:t>
            </a:r>
            <a:endParaRPr lang="es-ES" sz="1600" dirty="0" smtClean="0">
              <a:cs typeface="Tahoma" pitchFamily="34" charset="0"/>
            </a:endParaRPr>
          </a:p>
          <a:p>
            <a:pPr marL="177800" lvl="2" indent="-177800" algn="just" defTabSz="361950" fontAlgn="b">
              <a:spcBef>
                <a:spcPts val="30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s-PE" altLang="en-US" sz="1600" b="1" dirty="0" err="1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</a:t>
            </a:r>
            <a:r>
              <a:rPr lang="es-PE" altLang="en-US" sz="1600" b="1" dirty="0" err="1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period</a:t>
            </a:r>
            <a:r>
              <a:rPr lang="es-PE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: </a:t>
            </a:r>
            <a:r>
              <a:rPr lang="es-PE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20 </a:t>
            </a:r>
            <a:r>
              <a:rPr lang="es-PE" altLang="en-US" sz="1600" dirty="0" err="1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years</a:t>
            </a:r>
            <a:endParaRPr lang="es-ES" altLang="en-US" sz="1600" dirty="0">
              <a:cs typeface="Tahoma" pitchFamily="34" charset="0"/>
            </a:endParaRPr>
          </a:p>
          <a:p>
            <a:pPr marL="0" lvl="2" indent="0" algn="just" defTabSz="361950" fontAlgn="b">
              <a:spcBef>
                <a:spcPts val="300"/>
              </a:spcBef>
              <a:tabLst>
                <a:tab pos="361950" algn="l"/>
              </a:tabLst>
              <a:defRPr/>
            </a:pPr>
            <a:endParaRPr lang="es-ES" sz="1600" dirty="0">
              <a:ea typeface="ＭＳ Ｐゴシック"/>
              <a:cs typeface="ＭＳ Ｐゴシック"/>
            </a:endParaRPr>
          </a:p>
          <a:p>
            <a:pPr algn="just" defTabSz="361950" fontAlgn="b">
              <a:spcBef>
                <a:spcPts val="600"/>
              </a:spcBef>
              <a:tabLst>
                <a:tab pos="361950" algn="l"/>
                <a:tab pos="1166813" algn="l"/>
              </a:tabLst>
              <a:defRPr/>
            </a:pPr>
            <a:r>
              <a:rPr lang="es-ES" sz="1600" b="1" dirty="0" err="1" smtClean="0">
                <a:ea typeface="ＭＳ Ｐゴシック" pitchFamily="34" charset="-128"/>
              </a:rPr>
              <a:t>Estimated</a:t>
            </a:r>
            <a:r>
              <a:rPr lang="es-ES" sz="1600" b="1" dirty="0" smtClean="0">
                <a:ea typeface="ＭＳ Ｐゴシック" pitchFamily="34" charset="-128"/>
              </a:rPr>
              <a:t> </a:t>
            </a:r>
            <a:r>
              <a:rPr lang="es-ES" sz="1600" b="1" dirty="0" err="1" smtClean="0">
                <a:ea typeface="ＭＳ Ｐゴシック" pitchFamily="34" charset="-128"/>
              </a:rPr>
              <a:t>award</a:t>
            </a:r>
            <a:r>
              <a:rPr lang="es-ES" sz="1600" b="1" dirty="0" smtClean="0">
                <a:ea typeface="ＭＳ Ｐゴシック" pitchFamily="34" charset="-128"/>
              </a:rPr>
              <a:t> date</a:t>
            </a:r>
            <a:r>
              <a:rPr lang="es-ES" sz="1600" dirty="0" smtClean="0">
                <a:ea typeface="ＭＳ Ｐゴシック"/>
                <a:cs typeface="ＭＳ Ｐゴシック"/>
              </a:rPr>
              <a:t>: To be </a:t>
            </a:r>
            <a:r>
              <a:rPr lang="es-ES" sz="1600" dirty="0" err="1" smtClean="0">
                <a:ea typeface="ＭＳ Ｐゴシック"/>
                <a:cs typeface="ＭＳ Ｐゴシック"/>
              </a:rPr>
              <a:t>defined</a:t>
            </a:r>
            <a:endParaRPr lang="es-ES" sz="1600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" name="42 Rectángulo"/>
          <p:cNvSpPr>
            <a:spLocks noChangeArrowheads="1"/>
          </p:cNvSpPr>
          <p:nvPr/>
        </p:nvSpPr>
        <p:spPr bwMode="auto">
          <a:xfrm>
            <a:off x="156521" y="1389812"/>
            <a:ext cx="2289795" cy="3746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sz="2000" b="1" dirty="0" smtClean="0">
                <a:solidFill>
                  <a:srgbClr val="FFFFFF"/>
                </a:solidFill>
              </a:rPr>
              <a:t>CALLED</a:t>
            </a:r>
            <a:endParaRPr lang="es-PE" altLang="en-US" sz="2000" b="1" dirty="0">
              <a:solidFill>
                <a:srgbClr val="FFFFFF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2446316" y="4885899"/>
            <a:ext cx="788203" cy="69603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2555875" y="4941888"/>
            <a:ext cx="647700" cy="6477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82390" y="285750"/>
            <a:ext cx="54191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Tahoma" pitchFamily="34" charset="0"/>
              </a:rPr>
              <a:t>AGUAYTÍA – PUCALLPA 138 KV ELECTRIC TRANSMISSION LINE</a:t>
            </a:r>
            <a:endParaRPr lang="es-PE" sz="2000" b="1" dirty="0">
              <a:solidFill>
                <a:srgbClr val="000000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89938" y="1549511"/>
            <a:ext cx="4345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 eaLnBrk="0" hangingPunct="0">
              <a:spcBef>
                <a:spcPct val="30000"/>
              </a:spcBef>
              <a:defRPr/>
            </a:pP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Concession to design, finance, build, operate and provide maintenance to an electricity transmission line measuring </a:t>
            </a:r>
            <a:r>
              <a:rPr lang="en-US" sz="1600" dirty="0">
                <a:solidFill>
                  <a:srgbClr val="000000"/>
                </a:solidFill>
              </a:rPr>
              <a:t>132 km long, approximately and with a </a:t>
            </a:r>
            <a:r>
              <a:rPr lang="en-US" sz="1600" dirty="0" smtClean="0">
                <a:solidFill>
                  <a:srgbClr val="000000"/>
                </a:solidFill>
              </a:rPr>
              <a:t>80</a:t>
            </a:r>
            <a:r>
              <a:rPr lang="en-US" sz="1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MVA capacity. The aim is to strengthen supply  to the Pucallpa Sub-station</a:t>
            </a:r>
            <a:r>
              <a:rPr lang="en-US" sz="1600" dirty="0">
                <a:solidFill>
                  <a:srgbClr val="000000"/>
                </a:solidFill>
              </a:rPr>
              <a:t>, which presently has trouble meeting the rising demand focused on this sub-station.</a:t>
            </a:r>
            <a:r>
              <a:rPr lang="en-US" sz="1600" dirty="0"/>
              <a:t> Once this new circuit starts operating in parallel with the current one with the same capacity </a:t>
            </a:r>
            <a:r>
              <a:rPr lang="en-US" sz="1600" dirty="0">
                <a:solidFill>
                  <a:srgbClr val="000000"/>
                </a:solidFill>
              </a:rPr>
              <a:t>will provide a greater power transmission capacity and reliability in the power supply from Sub-station Pucallpa.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380933" y="4549950"/>
            <a:ext cx="4554061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1" indent="-185738" defTabSz="361950" fontAlgn="b"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dirty="0" smtClean="0"/>
              <a:t>(w/o </a:t>
            </a:r>
            <a:r>
              <a:rPr lang="es-PE" altLang="es-PE" dirty="0"/>
              <a:t>VAT )</a:t>
            </a:r>
            <a:r>
              <a:rPr lang="es-PE" altLang="en-US" b="1" dirty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ES" dirty="0" smtClean="0">
                <a:ea typeface="ＭＳ Ｐゴシック"/>
                <a:cs typeface="ＭＳ Ｐゴシック"/>
              </a:rPr>
              <a:t>US$ 20.3 </a:t>
            </a:r>
            <a:r>
              <a:rPr lang="es-ES" dirty="0" err="1" smtClean="0">
                <a:ea typeface="ＭＳ Ｐゴシック"/>
                <a:cs typeface="ＭＳ Ｐゴシック"/>
              </a:rPr>
              <a:t>million</a:t>
            </a:r>
            <a:endParaRPr lang="es-ES" dirty="0" smtClean="0">
              <a:ea typeface="ＭＳ Ｐゴシック"/>
              <a:cs typeface="ＭＳ Ｐゴシック"/>
            </a:endParaRPr>
          </a:p>
          <a:p>
            <a:pPr marL="0" lvl="2" indent="0" algn="just" defTabSz="361950" fontAlgn="b">
              <a:spcBef>
                <a:spcPts val="300"/>
              </a:spcBef>
              <a:tabLst>
                <a:tab pos="361950" algn="l"/>
              </a:tabLst>
              <a:defRPr/>
            </a:pPr>
            <a:r>
              <a:rPr lang="es-ES" b="1" dirty="0" err="1" smtClean="0">
                <a:cs typeface="Tahoma" pitchFamily="34" charset="0"/>
              </a:rPr>
              <a:t>Type</a:t>
            </a:r>
            <a:r>
              <a:rPr lang="es-ES" b="1" dirty="0" smtClean="0">
                <a:cs typeface="Tahoma" pitchFamily="34" charset="0"/>
              </a:rPr>
              <a:t> of </a:t>
            </a:r>
            <a:r>
              <a:rPr lang="es-ES" b="1" dirty="0" err="1" smtClean="0">
                <a:cs typeface="Tahoma" pitchFamily="34" charset="0"/>
              </a:rPr>
              <a:t>concession</a:t>
            </a:r>
            <a:r>
              <a:rPr lang="es-ES" b="1" dirty="0" smtClean="0">
                <a:cs typeface="Tahoma" pitchFamily="34" charset="0"/>
              </a:rPr>
              <a:t>: </a:t>
            </a:r>
            <a:r>
              <a:rPr lang="es-ES" dirty="0" err="1">
                <a:cs typeface="Tahoma" pitchFamily="34" charset="0"/>
              </a:rPr>
              <a:t>Self-financed</a:t>
            </a:r>
            <a:r>
              <a:rPr lang="es-ES" dirty="0">
                <a:cs typeface="Tahoma" pitchFamily="34" charset="0"/>
              </a:rPr>
              <a:t> </a:t>
            </a:r>
            <a:r>
              <a:rPr lang="es-ES" dirty="0" smtClean="0">
                <a:cs typeface="Tahoma" pitchFamily="34" charset="0"/>
              </a:rPr>
              <a:t>PPP</a:t>
            </a:r>
          </a:p>
          <a:p>
            <a:pPr marL="0" lvl="2" indent="0" algn="just" defTabSz="361950" fontAlgn="b">
              <a:spcBef>
                <a:spcPts val="300"/>
              </a:spcBef>
              <a:tabLst>
                <a:tab pos="361950" algn="l"/>
              </a:tabLst>
              <a:defRPr/>
            </a:pPr>
            <a:r>
              <a:rPr lang="es-ES" b="1" dirty="0" err="1" smtClean="0">
                <a:cs typeface="Tahoma" pitchFamily="34" charset="0"/>
              </a:rPr>
              <a:t>Concession</a:t>
            </a:r>
            <a:r>
              <a:rPr lang="es-ES" b="1" dirty="0" smtClean="0">
                <a:cs typeface="Tahoma" pitchFamily="34" charset="0"/>
              </a:rPr>
              <a:t> </a:t>
            </a:r>
            <a:r>
              <a:rPr lang="es-ES" b="1" dirty="0" err="1" smtClean="0">
                <a:cs typeface="Tahoma" pitchFamily="34" charset="0"/>
              </a:rPr>
              <a:t>period</a:t>
            </a:r>
            <a:r>
              <a:rPr lang="es-ES" b="1" dirty="0" smtClean="0">
                <a:cs typeface="Tahoma" pitchFamily="34" charset="0"/>
              </a:rPr>
              <a:t>: </a:t>
            </a:r>
            <a:r>
              <a:rPr lang="es-ES" dirty="0" smtClean="0">
                <a:solidFill>
                  <a:srgbClr val="000000"/>
                </a:solidFill>
                <a:cs typeface="Tahoma" pitchFamily="34" charset="0"/>
              </a:rPr>
              <a:t>30 </a:t>
            </a:r>
            <a:r>
              <a:rPr lang="es-ES" dirty="0" err="1" smtClean="0">
                <a:solidFill>
                  <a:srgbClr val="000000"/>
                </a:solidFill>
                <a:cs typeface="Tahoma" pitchFamily="34" charset="0"/>
              </a:rPr>
              <a:t>years</a:t>
            </a:r>
            <a:r>
              <a:rPr lang="es-ES" dirty="0" smtClean="0">
                <a:solidFill>
                  <a:srgbClr val="000000"/>
                </a:solidFill>
                <a:cs typeface="Tahoma" pitchFamily="34" charset="0"/>
              </a:rPr>
              <a:t> plus </a:t>
            </a:r>
            <a:r>
              <a:rPr lang="es-ES" dirty="0" err="1" smtClean="0">
                <a:solidFill>
                  <a:srgbClr val="000000"/>
                </a:solidFill>
                <a:cs typeface="Tahoma" pitchFamily="34" charset="0"/>
              </a:rPr>
              <a:t>the</a:t>
            </a:r>
            <a:r>
              <a:rPr lang="es-ES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cs typeface="Tahoma" pitchFamily="34" charset="0"/>
              </a:rPr>
              <a:t>construction</a:t>
            </a:r>
            <a:r>
              <a:rPr lang="es-ES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cs typeface="Tahoma" pitchFamily="34" charset="0"/>
              </a:rPr>
              <a:t>period</a:t>
            </a:r>
            <a:r>
              <a:rPr lang="es-ES" dirty="0" smtClean="0">
                <a:solidFill>
                  <a:srgbClr val="000000"/>
                </a:solidFill>
                <a:cs typeface="Tahoma" pitchFamily="34" charset="0"/>
              </a:rPr>
              <a:t>  </a:t>
            </a:r>
            <a:r>
              <a:rPr lang="es-ES" dirty="0">
                <a:solidFill>
                  <a:srgbClr val="000000"/>
                </a:solidFill>
                <a:cs typeface="Tahoma" pitchFamily="34" charset="0"/>
              </a:rPr>
              <a:t>(33 </a:t>
            </a:r>
            <a:r>
              <a:rPr lang="es-ES" dirty="0" err="1" smtClean="0">
                <a:solidFill>
                  <a:srgbClr val="000000"/>
                </a:solidFill>
                <a:cs typeface="Tahoma" pitchFamily="34" charset="0"/>
              </a:rPr>
              <a:t>months</a:t>
            </a:r>
            <a:r>
              <a:rPr lang="es-ES" dirty="0">
                <a:solidFill>
                  <a:srgbClr val="000000"/>
                </a:solidFill>
                <a:cs typeface="Tahoma" pitchFamily="34" charset="0"/>
              </a:rPr>
              <a:t>) </a:t>
            </a:r>
            <a:endParaRPr lang="es-ES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1" algn="just" eaLnBrk="0" hangingPunct="0">
              <a:spcBef>
                <a:spcPts val="900"/>
              </a:spcBef>
              <a:spcAft>
                <a:spcPts val="600"/>
              </a:spcAft>
              <a:defRPr/>
            </a:pPr>
            <a:r>
              <a:rPr lang="es-ES" b="1" dirty="0" err="1" smtClean="0">
                <a:ea typeface="ＭＳ Ｐゴシック" pitchFamily="34" charset="-128"/>
              </a:rPr>
              <a:t>Estimated</a:t>
            </a:r>
            <a:r>
              <a:rPr lang="es-ES" b="1" dirty="0" smtClean="0">
                <a:ea typeface="ＭＳ Ｐゴシック" pitchFamily="34" charset="-128"/>
              </a:rPr>
              <a:t> </a:t>
            </a:r>
            <a:r>
              <a:rPr lang="es-ES" b="1" dirty="0" err="1" smtClean="0">
                <a:ea typeface="ＭＳ Ｐゴシック" pitchFamily="34" charset="-128"/>
              </a:rPr>
              <a:t>award</a:t>
            </a:r>
            <a:r>
              <a:rPr lang="es-ES" b="1" dirty="0" smtClean="0">
                <a:ea typeface="ＭＳ Ｐゴシック" pitchFamily="34" charset="-128"/>
              </a:rPr>
              <a:t> date:</a:t>
            </a:r>
            <a:r>
              <a:rPr lang="es-ES" dirty="0" smtClean="0">
                <a:ea typeface="ＭＳ Ｐゴシック"/>
                <a:cs typeface="ＭＳ Ｐゴシック"/>
              </a:rPr>
              <a:t> Q I </a:t>
            </a:r>
            <a:r>
              <a:rPr lang="es-ES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2017</a:t>
            </a:r>
            <a:endParaRPr lang="es-ES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42 Rectángulo"/>
          <p:cNvSpPr>
            <a:spLocks noChangeArrowheads="1"/>
          </p:cNvSpPr>
          <p:nvPr/>
        </p:nvSpPr>
        <p:spPr bwMode="auto">
          <a:xfrm>
            <a:off x="117090" y="1536214"/>
            <a:ext cx="2348593" cy="374204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MX" sz="2000" b="1" dirty="0" smtClean="0">
                <a:solidFill>
                  <a:srgbClr val="FFFFFF"/>
                </a:solidFill>
                <a:latin typeface="Calibri" pitchFamily="34" charset="0"/>
              </a:rPr>
              <a:t>CALLED</a:t>
            </a:r>
            <a:endParaRPr lang="es-E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96590"/>
            <a:ext cx="4088761" cy="446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1"/>
          <p:cNvSpPr txBox="1">
            <a:spLocks noChangeArrowheads="1"/>
          </p:cNvSpPr>
          <p:nvPr/>
        </p:nvSpPr>
        <p:spPr bwMode="auto">
          <a:xfrm>
            <a:off x="3711575" y="2952750"/>
            <a:ext cx="4940300" cy="646113"/>
          </a:xfrm>
          <a:prstGeom prst="rect">
            <a:avLst/>
          </a:prstGeom>
          <a:solidFill>
            <a:srgbClr val="F37C2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HYDROCARBONS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2875" y="285750"/>
            <a:ext cx="4138839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MASS USE OF NATURAL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GAS FOR THE CENTER AND SOUTH OF PERU</a:t>
            </a:r>
            <a:endParaRPr lang="es-E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63 CuadroTexto"/>
          <p:cNvSpPr txBox="1"/>
          <p:nvPr/>
        </p:nvSpPr>
        <p:spPr>
          <a:xfrm>
            <a:off x="4027720" y="1860265"/>
            <a:ext cx="4321623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sz="1600" dirty="0">
                <a:solidFill>
                  <a:prstClr val="black"/>
                </a:solidFill>
              </a:rPr>
              <a:t>Concession </a:t>
            </a:r>
            <a:r>
              <a:rPr lang="en-US" sz="1600" dirty="0" smtClean="0">
                <a:solidFill>
                  <a:prstClr val="black"/>
                </a:solidFill>
              </a:rPr>
              <a:t>for the design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financing, </a:t>
            </a:r>
            <a:r>
              <a:rPr lang="en-US" sz="1600" dirty="0">
                <a:solidFill>
                  <a:prstClr val="black"/>
                </a:solidFill>
              </a:rPr>
              <a:t>construction, operation and maintenance of the Gas Natural Distribution System by pipelines network in </a:t>
            </a:r>
            <a:r>
              <a:rPr lang="en-US" sz="1600" dirty="0" smtClean="0">
                <a:solidFill>
                  <a:prstClr val="black"/>
                </a:solidFill>
              </a:rPr>
              <a:t>07 regions </a:t>
            </a:r>
            <a:r>
              <a:rPr lang="en-US" sz="1600" dirty="0">
                <a:solidFill>
                  <a:prstClr val="black"/>
                </a:solidFill>
              </a:rPr>
              <a:t>of </a:t>
            </a:r>
            <a:r>
              <a:rPr lang="en-US" sz="1600" dirty="0" smtClean="0">
                <a:solidFill>
                  <a:prstClr val="black"/>
                </a:solidFill>
              </a:rPr>
              <a:t>Peru:</a:t>
            </a:r>
          </a:p>
          <a:p>
            <a:pPr algn="just"/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Junín			5. Apurimac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Ucayali		6. Cusco 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Huancavelica 		7. Puno </a:t>
            </a:r>
          </a:p>
          <a:p>
            <a:pPr marL="342900" indent="-342900" algn="just"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Ayacucho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27720" y="4368888"/>
            <a:ext cx="4572000" cy="17620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1" indent="-177800" algn="just" defTabSz="361950" fontAlgn="b">
              <a:spcBef>
                <a:spcPts val="300"/>
              </a:spcBef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sz="1600" dirty="0" smtClean="0"/>
              <a:t>(w/o </a:t>
            </a:r>
            <a:r>
              <a:rPr lang="es-PE" altLang="es-PE" sz="1600" dirty="0"/>
              <a:t>VAT </a:t>
            </a:r>
            <a:r>
              <a:rPr lang="es-PE" altLang="es-PE" sz="1600" dirty="0" smtClean="0"/>
              <a:t>)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: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US</a:t>
            </a:r>
            <a:r>
              <a:rPr lang="en-US" sz="1600" dirty="0">
                <a:solidFill>
                  <a:prstClr val="black"/>
                </a:solidFill>
                <a:ea typeface="ＭＳ Ｐゴシック"/>
                <a:cs typeface="ＭＳ Ｐゴシック"/>
              </a:rPr>
              <a:t>$ 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350 </a:t>
            </a:r>
            <a:r>
              <a:rPr lang="en-US" sz="1600" dirty="0">
                <a:solidFill>
                  <a:prstClr val="black"/>
                </a:solidFill>
                <a:ea typeface="ＭＳ Ｐゴシック"/>
                <a:cs typeface="ＭＳ Ｐゴシック"/>
              </a:rPr>
              <a:t>million</a:t>
            </a:r>
          </a:p>
          <a:p>
            <a:pPr marL="177800" lvl="1" indent="-177800" algn="just" defTabSz="361950" fontAlgn="b">
              <a:spcBef>
                <a:spcPts val="300"/>
              </a:spcBef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s-PE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 Type </a:t>
            </a: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of </a:t>
            </a:r>
            <a:r>
              <a:rPr lang="es-PE" altLang="en-US" sz="1600" b="1" dirty="0" err="1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Self-financed PPP </a:t>
            </a:r>
          </a:p>
          <a:p>
            <a:pPr marL="285750" lvl="1" indent="-285750" defTabSz="361950" fontAlgn="b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Concession period: 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32 years</a:t>
            </a:r>
          </a:p>
          <a:p>
            <a:pPr marL="285750" lvl="1" indent="-285750" algn="just" defTabSz="361950" fontAlgn="b">
              <a:spcBef>
                <a:spcPts val="300"/>
              </a:spcBef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pPr marL="0" lvl="1" algn="just" defTabSz="361950" fontAlgn="b">
              <a:spcBef>
                <a:spcPts val="300"/>
              </a:spcBef>
              <a:buClr>
                <a:prstClr val="black"/>
              </a:buClr>
              <a:defRPr/>
            </a:pPr>
            <a:r>
              <a:rPr lang="en-US" sz="16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Estimated </a:t>
            </a: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award date: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To be defined</a:t>
            </a:r>
            <a:endParaRPr lang="en-US" sz="1600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pPr marL="361950" lvl="2" algn="just" defTabSz="361950" fontAlgn="b">
              <a:spcBef>
                <a:spcPts val="300"/>
              </a:spcBef>
              <a:tabLst>
                <a:tab pos="361950" algn="l"/>
              </a:tabLst>
              <a:defRPr/>
            </a:pPr>
            <a:endParaRPr lang="es-ES" sz="1600" dirty="0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17" name="Picture 14" descr="W:\Promoción\Fototeca\mapa PERU\MAPA DEPARTAMENTO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0" y="1411288"/>
            <a:ext cx="3144838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42 Rectángulo"/>
          <p:cNvSpPr>
            <a:spLocks noChangeArrowheads="1"/>
          </p:cNvSpPr>
          <p:nvPr/>
        </p:nvSpPr>
        <p:spPr bwMode="auto">
          <a:xfrm>
            <a:off x="285008" y="1598613"/>
            <a:ext cx="2649487" cy="3746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sz="2000" b="1" dirty="0" smtClean="0">
                <a:solidFill>
                  <a:srgbClr val="FFFFFF"/>
                </a:solidFill>
              </a:rPr>
              <a:t>CALLED</a:t>
            </a:r>
            <a:endParaRPr lang="es-PE" alt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8 Elipse"/>
          <p:cNvSpPr/>
          <p:nvPr/>
        </p:nvSpPr>
        <p:spPr>
          <a:xfrm>
            <a:off x="1753506" y="4491195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" name="9 Elipse"/>
          <p:cNvSpPr/>
          <p:nvPr/>
        </p:nvSpPr>
        <p:spPr>
          <a:xfrm>
            <a:off x="2236445" y="4170815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2</a:t>
            </a:r>
            <a:endParaRPr lang="es-PE" sz="1600" b="1" dirty="0">
              <a:solidFill>
                <a:prstClr val="white"/>
              </a:solidFill>
            </a:endParaRPr>
          </a:p>
        </p:txBody>
      </p:sp>
      <p:sp>
        <p:nvSpPr>
          <p:cNvPr id="20" name="10 Elipse"/>
          <p:cNvSpPr/>
          <p:nvPr/>
        </p:nvSpPr>
        <p:spPr>
          <a:xfrm>
            <a:off x="1815473" y="4976872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3</a:t>
            </a:r>
            <a:endParaRPr lang="es-PE" sz="1600" b="1" dirty="0">
              <a:solidFill>
                <a:prstClr val="white"/>
              </a:solidFill>
            </a:endParaRPr>
          </a:p>
        </p:txBody>
      </p:sp>
      <p:sp>
        <p:nvSpPr>
          <p:cNvPr id="21" name="11 Elipse"/>
          <p:cNvSpPr/>
          <p:nvPr/>
        </p:nvSpPr>
        <p:spPr>
          <a:xfrm>
            <a:off x="2381702" y="4681261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6</a:t>
            </a:r>
            <a:endParaRPr lang="es-PE" sz="1600" b="1" dirty="0">
              <a:solidFill>
                <a:prstClr val="white"/>
              </a:solidFill>
            </a:endParaRPr>
          </a:p>
        </p:txBody>
      </p:sp>
      <p:sp>
        <p:nvSpPr>
          <p:cNvPr id="22" name="12 Elipse"/>
          <p:cNvSpPr/>
          <p:nvPr/>
        </p:nvSpPr>
        <p:spPr>
          <a:xfrm>
            <a:off x="2044019" y="5235702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13 Elipse"/>
          <p:cNvSpPr/>
          <p:nvPr/>
        </p:nvSpPr>
        <p:spPr>
          <a:xfrm>
            <a:off x="2336097" y="5130281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4" name="14 Elipse"/>
          <p:cNvSpPr/>
          <p:nvPr/>
        </p:nvSpPr>
        <p:spPr>
          <a:xfrm>
            <a:off x="2934495" y="5423527"/>
            <a:ext cx="290513" cy="2905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solidFill>
                  <a:prstClr val="white"/>
                </a:solidFill>
              </a:rPr>
              <a:t>7</a:t>
            </a:r>
            <a:endParaRPr lang="es-PE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1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8137" y="285008"/>
            <a:ext cx="4227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AUCTION OF AGRICULTURAL LANDS - </a:t>
            </a:r>
          </a:p>
          <a:p>
            <a:r>
              <a:rPr lang="es-PE" b="1" dirty="0" smtClean="0"/>
              <a:t>CHAVIMOCHIC PROJECT</a:t>
            </a:r>
            <a:endParaRPr lang="es-PE" b="1" dirty="0"/>
          </a:p>
        </p:txBody>
      </p:sp>
      <p:sp>
        <p:nvSpPr>
          <p:cNvPr id="3" name="2 Rectángulo"/>
          <p:cNvSpPr/>
          <p:nvPr/>
        </p:nvSpPr>
        <p:spPr>
          <a:xfrm>
            <a:off x="4456010" y="2201097"/>
            <a:ext cx="4237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Initial auction of 17,000 hectares of agricultural land of the </a:t>
            </a:r>
            <a:r>
              <a:rPr lang="en-US" dirty="0" err="1" smtClean="0"/>
              <a:t>Chavimochic</a:t>
            </a:r>
            <a:r>
              <a:rPr lang="en-US" dirty="0" smtClean="0"/>
              <a:t> project, located in the department of La Libertad with an irrigation water to be provided by the project’ concessionaire.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74586" y="3903271"/>
            <a:ext cx="4319038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 algn="just" defTabSz="361950" fontAlgn="b">
              <a:spcBef>
                <a:spcPts val="300"/>
              </a:spcBef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Base price </a:t>
            </a:r>
            <a:r>
              <a:rPr lang="en-US" sz="1600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: US$ 5000 /ha</a:t>
            </a:r>
          </a:p>
          <a:p>
            <a:pPr marL="177800" lvl="1" indent="-177800" algn="just" defTabSz="361950" fontAlgn="b">
              <a:spcBef>
                <a:spcPts val="300"/>
              </a:spcBef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prstClr val="black"/>
                </a:solidFill>
                <a:cs typeface="Tahoma" pitchFamily="34" charset="0"/>
              </a:rPr>
              <a:t>Modality:</a:t>
            </a: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cs typeface="Tahoma" pitchFamily="34" charset="0"/>
              </a:rPr>
              <a:t>Public auction*</a:t>
            </a:r>
            <a:endParaRPr lang="en-US" sz="1600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algn="just" defTabSz="361950" fontAlgn="b">
              <a:spcBef>
                <a:spcPts val="600"/>
              </a:spcBef>
              <a:tabLst>
                <a:tab pos="361950" algn="l"/>
                <a:tab pos="1166813" algn="l"/>
              </a:tabLst>
              <a:defRPr/>
            </a:pPr>
            <a:r>
              <a:rPr lang="en-US" sz="1600" b="1" dirty="0" smtClean="0">
                <a:solidFill>
                  <a:prstClr val="black"/>
                </a:solidFill>
                <a:ea typeface="ＭＳ Ｐゴシック" pitchFamily="34" charset="-128"/>
              </a:rPr>
              <a:t>Foreseen  auction: II </a:t>
            </a:r>
            <a:r>
              <a:rPr lang="en-US" sz="1600" dirty="0" smtClean="0">
                <a:solidFill>
                  <a:prstClr val="black"/>
                </a:solidFill>
                <a:ea typeface="ＭＳ Ｐゴシック" pitchFamily="34" charset="-128"/>
              </a:rPr>
              <a:t>Semester 2017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6" y="2191038"/>
            <a:ext cx="4066450" cy="358196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6292" y="5947422"/>
            <a:ext cx="7660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cs typeface="Tahoma" pitchFamily="34" charset="0"/>
              </a:rPr>
              <a:t>*Commitment of subscription of water supply contracts with the concessionaire</a:t>
            </a:r>
          </a:p>
        </p:txBody>
      </p:sp>
      <p:sp>
        <p:nvSpPr>
          <p:cNvPr id="8" name="42 Rectángulo"/>
          <p:cNvSpPr>
            <a:spLocks noChangeArrowheads="1"/>
          </p:cNvSpPr>
          <p:nvPr/>
        </p:nvSpPr>
        <p:spPr bwMode="auto">
          <a:xfrm>
            <a:off x="467520" y="1439909"/>
            <a:ext cx="2035175" cy="58916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TO BE CALLED</a:t>
            </a:r>
          </a:p>
        </p:txBody>
      </p:sp>
    </p:spTree>
    <p:extLst>
      <p:ext uri="{BB962C8B-B14F-4D97-AF65-F5344CB8AC3E}">
        <p14:creationId xmlns:p14="http://schemas.microsoft.com/office/powerpoint/2010/main" val="41758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7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82390" y="285750"/>
            <a:ext cx="5194669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PE" sz="2000" b="1" dirty="0">
                <a:latin typeface="+mn-lt"/>
              </a:rPr>
              <a:t>ANCÓN INDUSTRIAL </a:t>
            </a:r>
            <a:r>
              <a:rPr lang="es-PE" sz="2000" b="1" dirty="0" smtClean="0">
                <a:latin typeface="+mn-lt"/>
              </a:rPr>
              <a:t>PARK (AIP) </a:t>
            </a:r>
            <a:endParaRPr lang="es-PE" sz="2000" b="1" dirty="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04003" y="2461450"/>
            <a:ext cx="4554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The AIP 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project </a:t>
            </a:r>
            <a:r>
              <a:rPr lang="en-US" sz="1600" dirty="0">
                <a:solidFill>
                  <a:srgbClr val="000000"/>
                </a:solidFill>
                <a:cs typeface="Tahoma" pitchFamily="34" charset="0"/>
              </a:rPr>
              <a:t>consists of developing a modern area for industrial businesses of different sizes in Metropolitan Lima, operating under international standards, promoting efficient and collaborative interaction 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between different agents related to production but a reference for innovation, </a:t>
            </a:r>
            <a:r>
              <a:rPr lang="en-US" sz="1600" dirty="0" smtClean="0"/>
              <a:t>trendiness, </a:t>
            </a:r>
            <a:r>
              <a:rPr lang="en-US" sz="1600" dirty="0"/>
              <a:t>technology, sustainability, entrepreneurship and </a:t>
            </a:r>
            <a:r>
              <a:rPr lang="en-US" sz="1600" dirty="0" smtClean="0"/>
              <a:t>development</a:t>
            </a:r>
            <a:r>
              <a:rPr lang="en-US" sz="1600" dirty="0" smtClean="0">
                <a:solidFill>
                  <a:srgbClr val="000000"/>
                </a:solidFill>
                <a:cs typeface="Tahoma" pitchFamily="34" charset="0"/>
              </a:rPr>
              <a:t>. </a:t>
            </a:r>
            <a:endParaRPr lang="es-PE" sz="1600" dirty="0"/>
          </a:p>
        </p:txBody>
      </p:sp>
      <p:sp>
        <p:nvSpPr>
          <p:cNvPr id="10" name="9 Rectángulo"/>
          <p:cNvSpPr/>
          <p:nvPr/>
        </p:nvSpPr>
        <p:spPr>
          <a:xfrm>
            <a:off x="4404003" y="4611864"/>
            <a:ext cx="455406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2" indent="-185738" algn="just" defTabSz="361950" fontAlgn="b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n-US" sz="1600" dirty="0" smtClean="0"/>
              <a:t>: USD </a:t>
            </a:r>
            <a:r>
              <a:rPr lang="en-US" sz="1600" dirty="0" smtClean="0">
                <a:latin typeface="Calibri"/>
              </a:rPr>
              <a:t>500 million </a:t>
            </a:r>
            <a:r>
              <a:rPr lang="en-US" sz="1600" dirty="0" err="1" smtClean="0">
                <a:latin typeface="Calibri"/>
              </a:rPr>
              <a:t>aprox</a:t>
            </a:r>
            <a:endParaRPr lang="en-US" sz="1600" dirty="0" smtClean="0">
              <a:latin typeface="Calibri"/>
            </a:endParaRPr>
          </a:p>
          <a:p>
            <a:pPr marL="185738" lvl="2" indent="-185738" algn="just" defTabSz="361950" fontAlgn="b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concession</a:t>
            </a:r>
            <a:r>
              <a:rPr lang="en-US" sz="1600" b="1" dirty="0" smtClean="0">
                <a:cs typeface="Tahoma" pitchFamily="34" charset="0"/>
              </a:rPr>
              <a:t>: </a:t>
            </a:r>
            <a:r>
              <a:rPr lang="en-US" sz="1600" dirty="0" smtClean="0">
                <a:cs typeface="Tahoma" pitchFamily="34" charset="0"/>
              </a:rPr>
              <a:t>Asset Transfer with investment commitment.</a:t>
            </a:r>
          </a:p>
          <a:p>
            <a:pPr marL="185738" lvl="2" indent="-185738" algn="just" defTabSz="361950" fontAlgn="b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sz="1600" b="1" dirty="0" smtClean="0">
                <a:cs typeface="Tahoma" pitchFamily="34" charset="0"/>
              </a:rPr>
              <a:t>Concession period</a:t>
            </a:r>
            <a:r>
              <a:rPr lang="en-US" sz="1600" dirty="0" smtClean="0">
                <a:cs typeface="Tahoma" pitchFamily="34" charset="0"/>
              </a:rPr>
              <a:t>: 15 years</a:t>
            </a:r>
          </a:p>
          <a:p>
            <a:pPr marL="0" lvl="2" algn="just" defTabSz="361950" fontAlgn="b">
              <a:spcBef>
                <a:spcPts val="300"/>
              </a:spcBef>
              <a:tabLst>
                <a:tab pos="36195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Estimated award date</a:t>
            </a:r>
            <a:r>
              <a:rPr lang="en-US" sz="1600" b="1" dirty="0" smtClean="0">
                <a:ea typeface="ＭＳ Ｐゴシック" pitchFamily="34" charset="-128"/>
              </a:rPr>
              <a:t>:</a:t>
            </a:r>
            <a:r>
              <a:rPr lang="en-US" sz="1600" dirty="0" smtClean="0">
                <a:ea typeface="ＭＳ Ｐゴシック"/>
                <a:cs typeface="ＭＳ Ｐゴシック"/>
              </a:rPr>
              <a:t>  Q IV </a:t>
            </a:r>
            <a:r>
              <a:rPr lang="en-US" sz="16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2017</a:t>
            </a:r>
            <a:endParaRPr lang="en-US" sz="16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42 Rectángulo"/>
          <p:cNvSpPr>
            <a:spLocks noChangeArrowheads="1"/>
          </p:cNvSpPr>
          <p:nvPr/>
        </p:nvSpPr>
        <p:spPr bwMode="auto">
          <a:xfrm>
            <a:off x="358470" y="1716104"/>
            <a:ext cx="2032305" cy="3834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TO BE CALLED</a:t>
            </a:r>
            <a:endParaRPr lang="es-ES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Imagen 7" descr="C:\Users\illaque\AppData\Local\Microsoft\Windows\INetCache\Content.Outlook\307K3DP0\P-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" y="2099539"/>
            <a:ext cx="4052547" cy="443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92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4048125" y="2854325"/>
            <a:ext cx="4941888" cy="1200150"/>
          </a:xfrm>
          <a:prstGeom prst="rect">
            <a:avLst/>
          </a:prstGeom>
          <a:solidFill>
            <a:srgbClr val="00B9E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SANITATION</a:t>
            </a:r>
          </a:p>
          <a:p>
            <a:pPr eaLnBrk="0" hangingPunct="0"/>
            <a:r>
              <a:rPr lang="en-US" sz="3600">
                <a:solidFill>
                  <a:schemeClr val="bg1"/>
                </a:solidFill>
                <a:latin typeface="Arial Black" pitchFamily="34" charset="0"/>
              </a:rPr>
              <a:t>AND HEALTH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8" t="27641" r="7938"/>
          <a:stretch/>
        </p:blipFill>
        <p:spPr bwMode="auto">
          <a:xfrm>
            <a:off x="0" y="2205038"/>
            <a:ext cx="4000500" cy="427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7" name="Rectangle 18"/>
          <p:cNvSpPr>
            <a:spLocks noChangeArrowheads="1"/>
          </p:cNvSpPr>
          <p:nvPr/>
        </p:nvSpPr>
        <p:spPr bwMode="auto">
          <a:xfrm>
            <a:off x="107950" y="142875"/>
            <a:ext cx="5543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  <a:spcBef>
                <a:spcPts val="100"/>
              </a:spcBef>
              <a:buSzPct val="100000"/>
            </a:pPr>
            <a:r>
              <a:rPr lang="es-PE" altLang="en-US" sz="2000" b="1" dirty="0">
                <a:solidFill>
                  <a:srgbClr val="000000"/>
                </a:solidFill>
              </a:rPr>
              <a:t>MAIN WORKS AND CONDUCTION OF DRINKING WATER SUPPLY FOR LIMA</a:t>
            </a:r>
          </a:p>
        </p:txBody>
      </p:sp>
      <p:sp>
        <p:nvSpPr>
          <p:cNvPr id="106498" name="Rectangle 13"/>
          <p:cNvSpPr>
            <a:spLocks noChangeArrowheads="1"/>
          </p:cNvSpPr>
          <p:nvPr/>
        </p:nvSpPr>
        <p:spPr bwMode="auto">
          <a:xfrm>
            <a:off x="482600" y="1836738"/>
            <a:ext cx="1568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100000"/>
            </a:pPr>
            <a:r>
              <a:rPr lang="es-PE" altLang="en-US" b="1">
                <a:solidFill>
                  <a:srgbClr val="FFFFFF"/>
                </a:solidFill>
              </a:rPr>
              <a:t>TO BE ANNOUNCED</a:t>
            </a:r>
          </a:p>
        </p:txBody>
      </p:sp>
      <p:sp>
        <p:nvSpPr>
          <p:cNvPr id="106499" name="AutoShape 2" descr="data:image/jpeg;base64,/9j/4AAQSkZJRgABAQAAAQABAAD/2wCEAAkGBhQSERUTEhQVFRUWGRcXGBgYGBcaFxoaFxUVGBUUGhgYGyceFxwjGhcUHy8gJCgpLCwsFx4xNTAqNSYrLCkBCQoKDgwOFw8PGikcHBwpKSkpLCksKSwsKSkpKSkpKSkpKSkpLCksKSkpKSksKSkpKSksKSwpKSksKSwsLCkpKf/AABEIALcBEwMBIgACEQEDEQH/xAAcAAACAwEBAQEAAAAAAAAAAAADBAIFBgABBwj/xABEEAACAQIEBAMGBAUCAwYHAAABAhEAAwQSITEFQVFhEyJxBjKBkaHwQrHB0RQjUmLhFZIzovEHQ1NygsIWJDSDo7LS/8QAGQEAAwEBAQAAAAAAAAAAAAAAAAECAwQF/8QAJBEAAgICAgMBAAIDAAAAAAAAAAECERIhAzETQVFhBEIUMnH/2gAMAwEAAhEDEQA/APs1dUc9Ra5QK0ErqD4td4op0yXINNdNBF4V74ooplWEzV2ahl6i1yimJyDzUTcoDXKG10CqURZBWu61C5fApO7jOlKtf71qoEuQ2+NA/wA0u2Kk60uaDcu1qopdEWNPf3FLnEUBr0ilzcqkIbOIqBxFJG/UDiKoBxr9Ce/3pQ36gblMQ141Re5SvjiCI16ydPhUGu07AYe9Qzd70sblDa6aLAaa7UfGpVrhPOvM9OwG/GqBu0r4veoO9ADT4ivBe60kbleG+aBFj44iK9uNHOq8X5rmv96ljH89ES7SC3jRA/egB/x66kxdrqAPpzPUGuwJNBLDuPlS725O4NcdItsb/iAdAQa9F0VX+GRvG41n96myEHsTOm0U6FbGWvg+v3zqD4uKGQYkiPgaXW8GEg6a01QbGjjKGMZ5qStdSY7/AOBUsPeUkgDXqTv+lW0vRKv2O3b+lJXMST6V5cu79qRW8WJgwBQkMb8Wa6NZpZ35DagNij8qoY3dva0A3pPalGxMmgHFfc0wHiwoDtFD8Xv9+tBxGJiBTAIzjntQWcRuflQmc6aTNAYnmI9adgMK32Qa8LUDPzioLcM6g07EHL0Nmr3MD171DEOAYWY6nQ7a6VOQUzwmhtXB561LLvrt0p2FEPEqOeozXjkCnYmSZ+m9C1J7UJ3M6D51MMefxoyHRO5pseVDd66NCZntQPGpBQUXKnbbrQc/WBRMOZ0/6UWFB0Fem7XgtHtUnTTvRY6Jh66oi8PsV1FhTN23Ehyk/Kl7nEW5A/MVW3mAIC7VOH5NpWCUUSxp+JzoQJ7616vFiOQ7EcvhOtBW15YJ+J39O9CPD1/elcbFbHV4xoBmk89B9ilxeAMgneY2H0NV2dYIFtyTzhpHpXqYV4lQ7dQRBq9eitlu14HYFT2M/TelbgMjUxz5ClbXDbxM5SDVj/DuN83+2fyqbropJvsHbXmWkdJ3+E15iFIVcpAB12Pzj56V2ItNlJysTyEb0PDXHG6HeSNF+RNGQ8QLk5ygc5Z3CNrr8h/imL+FyMVVs3TrHUxTB4pbMqbTzzlif8/SlDxOyNlI1iAZO3epzY0l7FsTgrkiIPXQxQ/9OdTMT6DvHPfrVxg7ltiRmGg/qJI+lGt2LVyR4igjSC0EcpijyFYIorWbYgg7gRqRImKYtcNe4TAEAyQxCyNok6V13AqGP8xpkiZYg6/lXjWyCPMSvYkfQ96b5BYA0Uq0EQJIPXTkDEaaetVfFcb5iPMADoCI+ZIH5VeLdYjb45oPxk1EFzuQfXKf1ozobgZu3jSx9JH7GnbF8kAZA2u+sD41d5s3vKp6RP57UG9gk3l07ESPy/Wn5LBQaKPiPESjsqwOmx/Sg2ca0ecj5f4irbE8ARlzLLONipEHQwCsT0ql4hh/DOj6a6GQR2IiRRaM5XEfuhSNSASO36UnccKIAE9aTw9q8dRr/t+WtEs4W45AOUEmPeAAgT5o0H+aroLsI+J25ihpigZ3+/WgveCwCGWOR/zpQ1upM7jcifpTyQFgMWpA36cqF4wP4hNLnFqZ5dv0mgq410ii0McbQaMIrwRz+BpMaye+1EAXrH30p5FaC3Y5a94ryxcI3oF1d8rdK8tgzDGOlHYaLAXe9SsYgjfXrQXsmBBrrVojWaTYxzMp1mK6kzcA0zEdq6psZ9BTD5joJNNW+Eg+/wDIU7YjKcsRJBjYkb+te5oNcuwSQG1gLamQuvfWi+APuP2oueuLjnTsdL4BYEfcVA3es0Z3EaUPMO9PIKRAXPua8NwV4R2FDa30J/MU7GEz96iWP3rQHaNyPnr9aguIB2osAty0hmVGvMaGq2/wNYlQ8DlMn9zTlzHIvvN8ACfooJntUcNxa27QHC6yJ8p7EAwaWQq9lVhOEr4hdZYnSIM8uW/KnV4G+YsqkMd9QDr6nWjXMJce/wCLaASIgkgagQTEE61O5iv4dct0+IX5KVAWBuQz7EmNBUqdugAf6QwHmZQdfebkPWKXt25MABjyIPlr1rlx9VQgkMJMArmIPl0TMNN4PrR7K3gxPiZZEZR5h3MEAA9yD6029BYK3grjbIRIBkkCJ20JBrwW0BILC4QQrQwWCROhYebpy2HWm0DjUXWnfUIR20IoN13jLFljpBKw0CeoaQeYikFnY/EWLV4WjdRGyhv5iv7pnUsTlBMQN6OuFw2QG9ibasSfduW8uuw939qquJWPFVQ9tly+UZUV1jTLGW4CsQOQpbGcEwtxYJS3cOuZvFUdNEuMI9KtNBSNF/pGDJXJiVVjEEXLZmZ7idqLf9l2Ihilxf7gVPzH+Ky49hcNpFySIjUEHkPqTzNdhvZW5auB7V29lUiFRiqtHUh9Rz19KNfR3XQ7jvYd1lrZK6Hcgj13BrNYzDXUHmDN/csHQGdxt61rsRhbkQLq5mIAUsczMfwAMRqRO07VBcFadgslGEEhWJBXUFZ2Mx8INFicEZG42kupBn3SBAHWSDP5UhisMCDkVRrv1+HL4Vv24bZYwtxVDa5SAEB5nKdF+EVQ4/h1lNmEgx5DAOu+Rzr8GpZi8doyY4YdZ06f5qAwLDYmrfFKVYiGgAGcjD1n0pT+IDRH10qs2RjQn/DXBzNQay/SrAE9DXmc9D8qXlYUivVG9KOuHc66EdjrTKXSDNPm4AhZiuXqeVHkGoJidssNVAJO4Jg/M6GlRiWJJA3MHUDsRyq1bDAjRRHYmKgMLAiIHwI+tOPIn2aYsoMRclj611XZwY/o+U17WmaJxZ9QFy4rHQECYgwZnXRzBHoa580zlImo3raNBdhI2yLp8zQytwMCjNlHJgD8jpArCxpUetffzQDpy5/Lelk4pB1Meuhp63imAJdfSBOnTrRfEtXVGbKZ0htD6QYNTJsZXDiE6SJ7Qahc4nHPWfuKffhaIwK5x/aCp+hBjfrQbnDLSBmkREmbkLynNqBHrStgJrxLMQA2/wCXWiXcA24hxqQxJYfIax8RVVj+N22AFoNaAYEOsQY3EqQY2OhO+2oma8eljluDMNm90mI/EI+Rp7oItMmbdxZPlYb+XMMo5/1A/Sl7GJJ8vnU8lZDqf/MhYKD3AqxscVzyLiK0fiAIP+5P1p63xEMsW7pToDH/AO6Df1E96VtdlYp9FQ5dRBDQDJPvAA9tdAfShG8raEIZJBBEQR3AI170XF8GS65bxFN1SRpcYsNJ3WT+VLOPBA8RmuTGUFMxmfezKuYR1JpOaBJoDcw5Bm1ca3OuglYH+78hU7S4hTmItMORMBiJ38k6d4FCuq4lUZSdTktRcumT1ukBdqVvYq+MhKi1B1a7dC3Cenh20bntvNTd9Do0uHxVxlJ8MiDzKges6D50Z22J58xJHz2rI38C91gTcvECDmvAi2NRJBJWOklY1q14RxW6XyLcsXgDrkYZgPVYBPwiquhOvRbBh2oFqzmcsttiY9/TL8y0DnqaZfidtWlz5hsMgZt48pAM66aUovHRduqi22GYlTcuwAsRMqSWG+xAp2yaJXcYgMeIpPNbYN1h8RCj/dUL+dxCJHe68/8A47YCx2Jo+MxFmyARcmXyeUeQkgnTKDroedE4bdTECbLB43KwY3gmdR8qKYqEl4YSAGuMRoQqxbTQ7wgBPrNM2cIViLj6SACcx15eYGdPU03awiPeFsPLKDIALGREhrmiIe1Ax1tfGuW2AKp4cZtSCyZiZ+lNdDoVGID3Y8dCQ2qsRpr/AEzoddwtWf8ABW0EqskENOxJUdRvzqpxHBrTgiNPgR66z9IpVODsgItXXWSCYZlOgIgEEgDtlNIC9/hhvLMCdrnmgTHLKdO5qaYMzBFt06r5G3H4RuY2061TX8fi1VcqoxE5iQrFp66pHyqSe1DDKLlkDeWzMgkAkDzqF10/FzoAlimt21HjK9kMQslWKSxIAOUaCBMkQKoMfg8G+VhfsecAqQykkMcoYBfMddNRvWoxfGLFsSjqzke4Cbgk6wwTMo33pR8Lg8QdPCzgbIxtPuTARomSZ2obQ2zHDhzalLqvy1BH38Yqd7h9xRMjadDr30gTWixfscAP5bMp6MuvpmH7CmbXAbQBD3HAMZp0210YA6fGkt9oEkzCSbagGQJOrD9/Wh3MT5SPKQa2t72bEfyr0CJGYhlOhPvLt8RS13g19TraR1bQkC2wMDc5hPXlTHikZY8TcDeNY5H4UN+J3Ng9P3rVkmCPDMkkaqP9pEAUK5wgH3Xieo+kimlFB416EP4u7/WfnXU2eCPydfr+1dV5IrFn1C7xRE00J6Af4oA42SYjKP6jsP1qiHEntn+Ys9116axvGtNjGpcHlIPpH1ESKyblZWCL0cRtxEs5+QP/ALqUxHE3/wC7CoOwg/PU/WqMu66+UDtJ+p/avbDKxEkt2YmPgF0+lKmJpIYXjN9XXPctsoOzb/CCTPwq0Ti6XSReswhA8zIdTOxO8c9qrHsWxzy+hH7V2EvWmaAWuHopAA9WOgqrSJq+i1PDrF9gUcOF2TNKTHQQflP1pbiXs1aLH+Wyaf8Ad+adN8r+7rpoDU7GFtW2LqwRiIIsrnuEcwbrD8o9aY/1Rl0TDnKTJz3CznvqTB+lRmg8bMfisA9hkWzezsxACKGOp5FTqAOsAemxj/qt23HjWyN/Ns2gmYJkaEfWtTw/2gR7jI4e23IXMw008qsY+Sk86Jcw6XLwKuWNqDkbzqsz5tg07wZMaxFO0yMWjK8F4if4lMoKrMlYbKxysZIIykzl07mtDe9pLCYg2blrKwBbMkRliTmSqnF+z997rXLtzRjp4csqCNAc5znrtroAF1NUmOtOrDw2N1IIzzoJBJBDHyyJPUCJ3EtWvVit2bTDWLNwH+Ge0wJMgDI0yYkR5j2pRuF3reYhv5hmfH1QemVRt0J+NZOxxNGtsF8ocLDAk5SSCI6TB9YNWPC/aS/aKKLniIAqkN5pgAMwViGHw2pVF/8AS7aHsVhVLIXtNffTzAllA5yhfKfQAntzpe8ltptrcF5wM3hhhaUdFcWhrHIEadafT2jtG81t8O9tkAOeyJUSAT5YkbbAGjYO6LqE2DbuFjmKzlcaCQywDt1ili0NMrC+Jt5GN9MOFEhLateYjrmzFnXoRAFFV2a6lzwHKhsxd3FtCSNWa2DGv9xU9zR1wMOSbj22/CrO3h6bDKAVA7rrQr3Dnbz4sWrwBzeTNlAERlBMlvl+05tLZWKfTLFva3DtcRLZtsyuG1DEEhWHkeAisJI3NaXAcXtHNChXkBgFVSTGh31jaTWEtJ4i+c38OijVCvhqR6zJMdLlLYXCOG/+QtWVQgHOHV2HVghhDp3Y96UGrtMHH6fQPBuly7XGCmfJC5NfxQFGZu5mp3xbRS9woF5s5AGgjc77VhcPxJ8GStzGPfcjS2qKJJ/vJCD0JFBwTu184jEhkKKwzXbyugDhgZJgLEnbmB61ot9ipGkbi2FuNlsnMddRmCeUEncSRpGlEKMOUgdIP5a/SqT2YxmCa6AMRncbATJ0g5VOpHop3rWYq/YIhdD/AFcz2yzmB9QN6p0RRUi6skaAn4H5Heu+NN3nCnzsoQwMrlYzHY6j6VjvaD29sWsy21BfzAgBlKsuhV0zAqO8UlYUaW2ANh8qFesq+jAEf3CR/ikvZ3iYvYa1cclGedJz/jYAZtxoKs72HfcFN9ZMc4Hvba96TATSwbf/AAbty32DZk/2PpHpRMPxZw5GJSUjS5ZUgk7jyKTl9Yip+C51AHxZAPoSY+FHs4BRrcbPP4RItj1O7n10pV8EdgcWtxM6KYJKHyFNR9YI2OtExmD8VYS5kYTAIkEkaaxtIojoCuYkIgHvEwAO3T4Vlb/HEWVwgNxp1vXJIB6qtFh2VeMsXmuPadpKGCoHPqOVL4bCIjw4YHUyd/jOlVntDnWXdixYyTrqeulF4TiHFshnYg6iCZHUGRtTpmkUy0/j3Gikxy0H6iupMYteimupmmymxWMvNiBcMgSNSx002rU4O9axGY2yQwgbwZ5mqkW520++tLrhPD81slW3kdetS5GcVJdGn/j71ow6lxO4EEfoaPZx9q8IVsjegDgz0I83wqkte1bgZbqB+4kfEiNac/kYlRHlYagaaTvrpNQ39KUy/wAJwe0SMzM7dHJH+KtrWGRRAUADttXz7GcTvYNc0+ImaAra7zs2/wAyaa4V7XWMTC3QFI2W7Jtk84bTlyNGOrNFNdI1rcbtCVTzkckGY/8ALt8YoN27fuiAotL3Pm/2r+pFTw3ELewAUcojL9NqfS6CJERSE5SE73DVbKWe40KAdlBIJM+XXnzPIVNOG2x7i5T1Xyn5jWl8Zx2zbJBYSDrqN+lKr7T3rkLYtgj+oqI+bLP0qbRCjJlr4eIU5y6Na5m5/Lgfi8wBz/IHrNNtg7GJ8qJ4wnzOUXINP79x6TVDb4ezBzdD3rzRDXGK2kIOgVF1gCdYqeOwjOAt7EFF3y2xkHxYyT8apya6KUL7G+KcPaxbYWWUKdxlS4q8pI9+NxE/QVmbnse1u07kXbrGMqp+GBq5J3k8gAo609c4C9sZsHeZSTMOc6NofiDtqK8t+1V7D6YoKvQo3l7aMZ13q/IvaJfHXspeB4W+zAZUadSC4kBdM0HaT5QGgnkI1ry7hyt8NdtXLZCwxYGFhpBzz0gADrWiwfthYuufEQ24jJcZSJ01OeAVPKZE1c3LS3Ui3cCoQcwQIxYHfVwT8aHJPrRliYfCe1WIQEG4t5STCt59IUgaw3M6TVjZ41YcC5ctPZO2ZPMo1AOZWGh15g771aYz2MwzDQMh6hjJ9ZkfQVT4z2PvKIS4HXSVfT9xTtpbVhZZ4bBriLWWycPiEOykKWGX8WVgZg8oFRxZUMMyNbYAqkiEQgx5QWyfrWM4lw90Cq9t7WUmGEx75bQg/rVtY9p76I03VukAyjS2YAsdCRmGkdeVGmhqTLTBJdtAsHa/ucht2lZjOyHMqRPalrWDN98+Ls3UZeYulgg1K5mgWufIH4b1DA+1GFuQbtt8M7CZQkgeZl1A834eYberqxgvFAOHxFq91VgAeYI0B77rSwpaKyKe1ebEEjD3bKWog+GQr6aGcQTnPPYKD00oL4hMHcyYdLt0sJgm41oGSMxEliO4X41cY9FWS9lrLLoHQK+UwJKtlaB1lQKDhMOgSbTm605iztnck8s+sDsAo7VMW32NlXbweLvyuKNo2iJyrm0kbQ+b56NXvC/+z/D3LxZ2ldWW0mklMgZXzNrmzDcgaGrc2CgD3ZYE6KoJE/0iJJp/gxuKpILW0aSJAV1k6ABlYAR11FauS6RBbPhMPatIi2xZBgraQA3NdYyrIIkk9O9AKZ4zrCL+BjnYwZGY7JBAMKeW9RtOiTkGrbsSWdhtJJ1++VeM5O3zMx8+fpU0/YglqSY39aS437RWcKSkG5eH4fwjQamrENy1G32e1VvFOArfueJccFQD5SsEacriZW3jedKcm2OrMjjeJXMQc15sw0hBoiyJ250o2mqg6dCR+W1WXDvY6/cDG9dtrEBMgYyOrBoI5bTzqGJ9jMSklMlwf2sR/wArfvSUaNYujN47i7E5dco6+YTzouExRIkEDlHL51HiHC7oE3rDqqnmrKs9yZBHxo2E4fcEFYA01BEfT41VkruxtcMY0B+VdR04VfYZsu+vMfTLXtFliWYGvFkc5qmbixglVJ++VV13jNxtJgfX61mokWaW9iUA1IHxqqu8TTNILfCqRnJ3M1GrUSWrLrFe0DXLboxZgxG590DkB97mhezuJtq8XWAXUgFc2pEEnoNKqorj3E1QsWv03WFvXEAew+a2RO+aQezHT6VY4Lj4KnxFa2sgFtSkkaAiawvCeLPa8qtCzOUjYzrrWhwfHrN4Zb4CXNSGAhSpIgesH6VlJfTSPL6Zq+HYbDKS2RXnXMGzfQmtFZxCwPDgjbTSPUV8f4Raurfum25GxkDQhvd06ETV1/8AGq2nCXDLD3mUQAY934frWeFdbN4zT70fRrmIgEttzOkfGqXF+0tmcttTebogkfFthVP/AB1rEwXJuAACM7LvzKgwfjVrhGtKAtvKv9ugP7GixST7Bs2Lve8y2E/pXV46Zth8Knb4RbGUlQSoiTqTuSxJOpJ5014teG7WbZn2elRBEafMfI0geFMGmw7W2P4QAyH/AO2Rv3EHvU8ZxK3bGa4wUdz+m9I2va26/wD9LYVeQvXAwjuqzqfUU4psT/TZcFz2EJ4hcTkEABVj6rJM9BVhhsA13NCMi7oWjzA84mU25186wqFLnjPce7e5MTop7TtTfEuJXcQIvXGYf0glV9SFIzH1mtYORMsfRrOI2PDWXK5dPxAjUwNP3FUWO9lrFycyZD1SFM9xGU/IVQW7L2hFhzbG+XUpvyBPlPpVjY9sL6GLlqU0DFWVz30yqY58zVNmdCHEfYm8NUdbqjk2hiSdySJ16iqTFYN7VtlZDbMHK2fKZAuHRgY6Qu5rdYb2hs3VYqQGXdfdMmcqw0GSeVTxNzUqYjmN5+R1pr8CjBYb21xuHFsJc8XyIWDHMSxFwsSfeH4BWn4fxdMUJv4XIw8xZTlkkakQwJ9TQMTg7ZuZLaq13UhUgHTeWA/l/GfSjnCW7KlrpFxlgi0hIUSNM5n+br1gdq0oViPFldTmwN24dMrBtUG0ZToHafWO+tSTjT2hbTEGGYEmIt6aAEhRlk7+7MRQOA+1ZxGKbDXIQXLbi2RoFcEsFEgjQDSBVpcw9w3kvMi+MEHiJoxYroLtsnR5A20I6GaToa2wtpbVtlc21R3kBmBDkAT7wzZl9QtE4xxFl2VGWJAckA76i4sqZ280UHiOBNweNiR4REZFDSxzHUup0X5g0bCYYg6XliIEmDrvIP6Vnb9HRgh+zjIw/itI00Ctn5CICTGp33qC8eCtkfQjcEhtInlqNDPaq3E8Qy30Uj8JzMZVmOkQVOu3eq/iuCt38xcA7HY51IEZg6EP21B0pZfRPifaNfiMfbFsuT5RzB+kHf4Uvd9orNsgXG8OfdLe63YP7s9prO8TR2sizYgCRmLTdXlI0h16xHLencDxJZazBaFUNKgpJHNWJBmTAO1aKSZDbXo0H8erDQhlPeQe0DQ+lU3EUwtsG6yIpUnUA7jZQi/8Rtfdggc6C2Gs4dgwtXM7FVUW0HnZhooVVkaayBICnrS/EOFePi1FwNbVQqKDbJAygkkBpiTzIU6a0uxN6K+57TX2M27FspyLqruQNJZvGEntAjblXtX+Iu8PtsUe8MywDB5x2r2niiNny0L3odzDht9D1FFZCN68rLK+hpldewpXbUdRQZq3BoVzBKdtD2/aqzotMrS9dmqd6yV94adRtQZrROyqJMKitwrttv8Af+IqaoSYGvpR7WALTrMchr9dh86TaRLSJYHH3UJNosIy5oGwBAE9Rr0qu4izC6c3Mk/Mk/rVyvDcvyidD/gfKq3H8O1nfnSUlZkCw/FLmZQpIjaKv8P7UuqgNDaRMfetZrGXUDDIoHWJmaXe/PWaqUcilOUej6jw/wBqwwADDl5WM+sTtVhf4m1xYtMtsmZLAtEf08h/6q+NrdOkda2nD8TdChh0GjHqKylCjeMlPTNNa4KqkPcJuP8A1Pr8uXyp4GqPh/HANCSjRGVhKnp2Py+NXQuKRPu911XXfTceuvpUZUS+F/1dkprhr9ai1o/h83ddabwPDGcwBm6gbDlq36CaLMsWL78vXt3JOgouD4a98fycrbwxMWx6kasPSB3rTYX2ctqP5pDf2D3fl+L41aqwVcqAKsRoIFNW+yqozp4PawdrxsQ3iMoWFUeUNOyKdWYk6SaXwyWboDXr/gi4WORINzQjMLjtIQGR7uh615xdRev2w1zMqk5VUCSSDmeeZMADoCayuCxTYrFeKt1bdu3KqomY0ML+Ec+e51mK1UaiTtyo1xwCWQBYwwiSRcLs7agiYQhSQCd5rN3nKsVF12bNLeDatZUO0scvneI0EnqY0qXG+OXLVy2iO1smSRpLaES0iLnxkU3Z48Co8W0rD+u35WH/AKfdb4RWfkkv01/x202isw+DGabeITMDMPZtZwRzCZAxb0k1aDjN9kyG2twQdbk2nYn8QW2D4YEdZPOiLw+xif8AhOrER5bgyus7a7zPQmlL9u+koisEBGt4FswHJFOqCZ8zEtWimmYOM4qmNY7i1u6mXEC5bAEy0uoOkEXLXmX1ZTUsNwgiCLj3LRiGXI4P/qWNZ01WetINxHL/AMW24HW15xHTqD9xXWLjs2bDuijWLaAMhn/xFjNdYgasYI5RVCjOS7L0eGEPgw0jrpoSToNCeppa9w9GAKhVMicrgaHc8xSd7jiIhuuPLmCuDJNpjOWHGrW21yk6giDSmJvO6h8KouiSCpeGgAeYE7iZFJxNY8rsLx+xccoLZtJbSTObUltJhVMmJqwxi27KA3HuuGUZMPIJcqB5oPnyg6mTp0PKuvXUwjCVFzEkaW8wISfxnMQD1CzJ9KBhMO9642ZvEuNq+YZYA5+Fc8qrtohjvSq9ehyluxjDYy9cvC6TmuA+RV8yW/8Ayq4DDuTNF9q/bl1UWC5vYhp0X3UMEALAnMelVPtB7QCyBhsJL4hwfOsnqsJJJXUNPpOnKPBuCrg1F28c99hHWOoX9X58qq8UTGDkI4X2FulFL3crEaqFLQemadT1711aBfFYZpieWv711ZeVm/hRmGHKlbtnmKnZxQYd+le+NFcayizjdxYvlNe3WyieveOnM17ccn3R86r8YLikEMSANp9dpEDeumDvseSLMsCJUZhGu0D1n77UpcwKyT7p5CdAe4/Sq21j1LDLmzQZ2y7bxvpHxpe5jWJ8zeXt1/WtlBl5M0VvCroSA3pETzMDQ/GmAw0jltyis9hMSVIMmOYJ+VW1u9PP41jKNE7GWX9j99aDdtz/AJ2/xRZ7/t/ipHXfT8qzslMp8XwwN61V3eFMD9/WtV4Xp8f3qD2hz+v596uPJRRlLeHKMCRMGdpBrUYLjCLvqSYA0APYg0veZeg9f8UpisOpgwSY1I2E65YO8bSK0vLspWugmJ9oRcugBQlqQIOpidyTV9at3LcNbeU1j8S1hb1ohpgxWh9luKFFZCwAJnKYg9d6qcVWjSM2ns02F9o4Pn8p6jVfnuPjWr4P7SsF0h1M7RI7hl/WsVdwUrnUadu/fYUraz2yGVih2kfkf+lY1s6FO9S2fVMNxq3EG4xI1PiCW12Ayg5h8zVbxP25tZ2s2/EzHQXSikA9rLQSO5JI3y6Vj7HGzteWZ3Zf2qwItXlBkPy194djzH1pXK9ilwqSuLPOEWj/AKraZ7ylizsVi55iEjMCwgmQWI10Ip/iHsWbd+69hgtq4cxWDmQz5sgHvKekiKH7PImHZjuumTMASjazlO8HY7Vp8NxZSdWAgadPnW6eSowqXG7ZguN41bUW1ANvOJ8SGDaEkmfdGnKOXOmeCvYuQczKJAIVsynQH8Wsd9a0/tB7IYbGj+YCrDXMhAOx12IPyrN4D/s8awXS3iFKs27KQwgHoSrfT0orRa5t/Bz2l4jlW2llAbanMcvmg7S43XsWHxovC/aFsupMf3eYfEHYaciKDxLB3LSMMPaZid3UqbjERzB6chSmGsYhh/MsOTtJQo431MCG3qHG0a5rpl/ntOCbihRBJdDKgAElmU6gehPpVfd4dnj+GZYPv3BpdYHdR/4a8ju3KkuL4a/ct+FZsFF5SwEzuzEmSaJh/ZopYY37hRwZzWm80CCEzMsAT0pRi10zHkUPQziuBm6t63bKXGKFCuvvZkKDQ/hcAxyAbrSVnFpgkbC4JvEvTF68uVhaYKBFu2x8x0idhHM0XPdu2AuFFtEYRd8zi445qLh90Hmdye1AwHA2byOpRUALG6oJUf2XVIJ05aitEn/bZjaX+pHhWAzkhSIktcaTAJMlnt3dQSRyOtI8Y9qTBwWBBYspD3AdXYwCEM+VRqSdI26mgcY9pDiVfB4NWy+VQ0nM/ml3LTosKRJ5GnuH8Mt4G3pFy841PXoB0QfWKcpKJcIWS4XwxMEgLnPeKhZ/9i9F6nnVnwrhbXD4tzfkPyA7d67hHCGc+Le1P38hVxdxBBhRp2+9B1rnlKzpSpUiTYoDQTppos+ute1UDFdYmSdzzNdStCMJZwOsn1plbQE9edDu4pRuduWvL4cqEcfJCpBZoAB8s/4rJ5yPLlOUnsZn0iksXiVGmpnkKPa4e7T4jBeywR8Z2+FO28IigZVHruam1F2ZZJGZbh7zmyZR33Oh5ct6RuWtQrSPh+dbRxPT40C7gkO416/tWkf5VdouPN9MdbDE9R3/ADq/wannUcVwsoZUZl7DUdooQvsAcnmjluV9elbeRTVo3jNMtkEelc10KN9Kr7eKYgZhlMTG5ivSvPT1/SeXpU4GqgrsY/itRM5ee0nrFBd5Omg76nfTX/pXW5+Hrt6z+oIqeXr9/fb6VVI2pECvx++/P1j41wWZ+/WiKv8AiPv76V7l6ffx0pjFmwwmh3MCDyg9afdRPlMjlIA/I1AD7/SnYqAjFXLSkKzEGN99O+3zFW2F4/bcxdXbykxlbbeRoflVcVI+/sj0qF63m3+/npSYU0zRtZQxkcGRsQZ1MToKhiMGBrkKttmXQ/t8orM5mtsPDuHTYExHUTy/KncB7Tsp84OvUmD1M6ie5BpUwU/pd28VdQZiPFXqPeHrz/Md6aw3F0bQGD/SdD+xoOHxlm8uYhk6Ebf/AMkeh+FRxHBywLDLdETIPm7mYnbr86g3jP7suLfESp8rFY5aEdzHL4VYWuLTlJ6mcvcc+YrAjHXLUjVgPwsPoOYqFj2oJb3YHOCZrSMpL9M5x45fh9CHE5AYD1O+3LfWjjHltzpudNY9OtY9eLKYk77GQCfjzqxTiCjcnsOfzAgntWma9mL4mui8OJIWRyGsehiqP2hxzeA0tE6ZRvqNppTGe1FvKV/mIdBGTX/m0qh4rx43NFUx1bX08o0+ppqSRn12Dx/tJcw9/wAkPbWFAY+b3RInerXjeJxN+8mGst5coe5B8oBMjMekRpzNZ7A8Gu4y8NFABBd40Go36sdgB9N63ONxaWFyWlgn4liNAzEdByqZ8iS0acfG5bAYfDWsFbyWxmuNqzHdj36LPKnuEcIZj4l2Sx11+9KX4Vw0k+JdBJOuu59K0iNCiYH3tXNKWR09KkQuXsoP9O3Se0VT4niB1AIWBOY8gKLxDiaFsgOuunIAbz0rP2rN3iGIXCYYwN3eNFXm7R9BVxhbJbxWyvb228M5FGZV0BOpPc11fb+E+wmEsWUtLYtsEEZnUF2O5YnqSTXV0YIx8p+aGxBIlW0HIiT10NAvYwhidJOs89eU11dTikc62Tw/F7gYeYmOp0rhxu6GnOd9uVdXVXji/QYos+H+0bOwVl1JgEaetXXibk7V5XV5/wDIgoySRzciSkK3+L/hQdyTtuBtz3qu8Qt5iZJ58/h0r2urSEUlo7OGCSJq+hHKZPrEfZo9sTG+2nWPyI7Gurq0NwigATPYb7/p+VcyQNdt/wDJ5fKva6gZyHfn+vz0P0NelZ1Hp/if3mva6pAgV615P3+tdXUADGgodx4BPr99K6uq0BR+ITz60xhMSqkEoG38p2OhH6z8K6urSjlLDhsjQMcn5zoZ6DTlTr8XNoMEuXFIkAj16kyPWurqyfZtdRIYn2oD2GzQ91YC3MsEiBJbqZnWqLDWjcJY8q6urSqRD3VkbWOYMOYHI1dWuMtz2HT/ADXV1KSLhJosreKFxcrCR31j05j4V6nCVdwA5SSAdM2m2nf1kV1dWTOrCMlbL/E4pbCLatLH9IOvYsx/Ef8ApoNpcM4br4tw5mJrq6sZDXwt/wCMABg9hp3ikuJcSKkW13Ok9Jrq6nEn2ZXH32e4mFs63LrBSdpJMbnlX272I9jbfD7Atr5rjw11+bGPoo2Arq6u3jWjm5WaF7onaurq6tD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06517" name="Rectangle 8"/>
          <p:cNvSpPr>
            <a:spLocks noChangeArrowheads="1"/>
          </p:cNvSpPr>
          <p:nvPr/>
        </p:nvSpPr>
        <p:spPr bwMode="auto">
          <a:xfrm>
            <a:off x="3911077" y="1510196"/>
            <a:ext cx="5114261" cy="49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400" dirty="0"/>
              <a:t>Concession for the design, financing, construction, operation and maintenance of the following </a:t>
            </a:r>
            <a:r>
              <a:rPr lang="en-US" sz="1400" dirty="0" smtClean="0"/>
              <a:t>infrastructure:</a:t>
            </a:r>
          </a:p>
          <a:p>
            <a:pPr algn="just"/>
            <a:endParaRPr lang="en-US" sz="14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/>
              <a:t>Re-enlargement of </a:t>
            </a:r>
            <a:r>
              <a:rPr lang="en-US" sz="1400" dirty="0" smtClean="0"/>
              <a:t>two dams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 smtClean="0"/>
              <a:t>Trans-Andean </a:t>
            </a:r>
            <a:r>
              <a:rPr lang="en-US" sz="1400" dirty="0"/>
              <a:t>tunnel (about 10 Km)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/>
              <a:t>New drinking water </a:t>
            </a:r>
            <a:r>
              <a:rPr lang="en-US" sz="1400" dirty="0" smtClean="0"/>
              <a:t>plant </a:t>
            </a:r>
            <a:r>
              <a:rPr lang="en-US" sz="1400" dirty="0" err="1" smtClean="0"/>
              <a:t>Huachipa</a:t>
            </a:r>
            <a:r>
              <a:rPr lang="en-US" sz="1400" dirty="0" smtClean="0"/>
              <a:t> II </a:t>
            </a:r>
            <a:r>
              <a:rPr lang="en-US" sz="1400" dirty="0"/>
              <a:t>(5 m</a:t>
            </a:r>
            <a:r>
              <a:rPr lang="en-US" sz="1400" baseline="30000" dirty="0"/>
              <a:t>3</a:t>
            </a:r>
            <a:r>
              <a:rPr lang="en-US" sz="1400" dirty="0"/>
              <a:t>/s) 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/>
              <a:t>South branch pipeline (about </a:t>
            </a:r>
            <a:r>
              <a:rPr lang="en-US" sz="1400" dirty="0" smtClean="0"/>
              <a:t>40 </a:t>
            </a:r>
            <a:r>
              <a:rPr lang="en-US" sz="1400" dirty="0"/>
              <a:t>Km), including </a:t>
            </a:r>
            <a:r>
              <a:rPr lang="en-US" sz="1400" dirty="0" smtClean="0"/>
              <a:t>seven reservoirs </a:t>
            </a:r>
            <a:r>
              <a:rPr lang="en-US" sz="1400" dirty="0"/>
              <a:t>(total storage volume: </a:t>
            </a:r>
            <a:r>
              <a:rPr lang="en-US" sz="1400" dirty="0" smtClean="0"/>
              <a:t>49,000 </a:t>
            </a:r>
            <a:r>
              <a:rPr lang="en-US" sz="1400" dirty="0"/>
              <a:t>m</a:t>
            </a:r>
            <a:r>
              <a:rPr lang="en-US" sz="1400" baseline="30000" dirty="0"/>
              <a:t>3</a:t>
            </a:r>
            <a:r>
              <a:rPr lang="en-US" sz="1400" dirty="0" smtClean="0"/>
              <a:t>)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/>
              <a:t>Interconnection lines (90 Km </a:t>
            </a:r>
            <a:r>
              <a:rPr lang="en-US" sz="1400" dirty="0" err="1" smtClean="0"/>
              <a:t>approx</a:t>
            </a:r>
            <a:r>
              <a:rPr lang="en-US" sz="1400" dirty="0" smtClean="0"/>
              <a:t>) </a:t>
            </a:r>
            <a:r>
              <a:rPr lang="en-US" sz="1400" dirty="0"/>
              <a:t>with the current drinking water supply system.</a:t>
            </a:r>
          </a:p>
          <a:p>
            <a:pPr algn="just"/>
            <a:r>
              <a:rPr lang="en-US" sz="1400" dirty="0"/>
              <a:t>The concession also includes the operation and maintenance of the following facilities:</a:t>
            </a: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 err="1" smtClean="0"/>
              <a:t>Huachipa</a:t>
            </a:r>
            <a:r>
              <a:rPr lang="en-US" sz="1400" dirty="0" smtClean="0"/>
              <a:t> Intake (12 </a:t>
            </a:r>
            <a:r>
              <a:rPr lang="en-US" sz="1400" dirty="0"/>
              <a:t>m</a:t>
            </a:r>
            <a:r>
              <a:rPr lang="en-US" sz="1400" baseline="30000" dirty="0"/>
              <a:t>3</a:t>
            </a:r>
            <a:r>
              <a:rPr lang="en-US" sz="1400" dirty="0"/>
              <a:t>/s</a:t>
            </a:r>
            <a:r>
              <a:rPr lang="en-US" sz="1400" dirty="0" smtClean="0"/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400" dirty="0" err="1" smtClean="0"/>
              <a:t>Huachipa</a:t>
            </a:r>
            <a:r>
              <a:rPr lang="en-US" sz="1400" dirty="0" smtClean="0"/>
              <a:t> I drinking </a:t>
            </a:r>
            <a:r>
              <a:rPr lang="en-US" sz="1400" dirty="0"/>
              <a:t>water plant (5 m</a:t>
            </a:r>
            <a:r>
              <a:rPr lang="en-US" sz="1400" baseline="30000" dirty="0"/>
              <a:t>3</a:t>
            </a:r>
            <a:r>
              <a:rPr lang="en-US" sz="1400" dirty="0"/>
              <a:t>/s</a:t>
            </a:r>
            <a:r>
              <a:rPr lang="en-US" sz="1400" dirty="0" smtClean="0"/>
              <a:t>)</a:t>
            </a:r>
            <a:endParaRPr lang="en-US" sz="1400" dirty="0"/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sz="1400" dirty="0"/>
              <a:t>North branch pipeline (27.1 Km), including four compensation reservoirs (total storage volume: 23,000 m</a:t>
            </a:r>
            <a:r>
              <a:rPr lang="en-US" sz="1400" baseline="30000" dirty="0"/>
              <a:t>3 </a:t>
            </a:r>
            <a:r>
              <a:rPr lang="en-US" sz="1400" dirty="0" smtClean="0"/>
              <a:t>)</a:t>
            </a:r>
          </a:p>
          <a:p>
            <a:pPr lvl="0"/>
            <a:endParaRPr lang="en-US" sz="1400" dirty="0"/>
          </a:p>
          <a:p>
            <a:pPr marL="182563" lvl="1" indent="-182563" algn="just" defTabSz="361950" eaLnBrk="0" hangingPunct="0"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  <a:tab pos="1166813" algn="l"/>
              </a:tabLst>
            </a:pPr>
            <a:r>
              <a:rPr lang="en-US" altLang="en-US" sz="14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sz="14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sz="1400" b="1" dirty="0" smtClean="0"/>
              <a:t>(w/o VAT)</a:t>
            </a:r>
            <a:r>
              <a:rPr lang="es-PE" altLang="en-US" sz="13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: </a:t>
            </a:r>
            <a:r>
              <a:rPr lang="es-PE" altLang="en-US" sz="1300" dirty="0">
                <a:solidFill>
                  <a:srgbClr val="000000"/>
                </a:solidFill>
                <a:ea typeface="ＭＳ Ｐゴシック"/>
                <a:cs typeface="ＭＳ Ｐゴシック"/>
              </a:rPr>
              <a:t>US$ </a:t>
            </a:r>
            <a:r>
              <a:rPr lang="es-PE" altLang="en-US" sz="13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600 </a:t>
            </a:r>
            <a:r>
              <a:rPr lang="es-PE" altLang="en-US" sz="1300" dirty="0" err="1">
                <a:solidFill>
                  <a:srgbClr val="000000"/>
                </a:solidFill>
                <a:ea typeface="ＭＳ Ｐゴシック"/>
                <a:cs typeface="ＭＳ Ｐゴシック"/>
              </a:rPr>
              <a:t>million</a:t>
            </a:r>
            <a:endParaRPr lang="es-PE" altLang="en-US" sz="13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182563" lvl="1" indent="-182563" algn="just" defTabSz="361950" eaLnBrk="0" hangingPunct="0"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  <a:tab pos="1166813" algn="l"/>
              </a:tabLst>
            </a:pPr>
            <a:r>
              <a:rPr lang="es-PE" altLang="en-US" sz="14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</a:t>
            </a:r>
            <a:r>
              <a:rPr lang="es-PE" altLang="en-US" sz="1400" b="1" dirty="0" err="1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4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</a:t>
            </a:r>
            <a:r>
              <a:rPr lang="es-PE" altLang="en-US" sz="13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: </a:t>
            </a:r>
            <a:r>
              <a:rPr lang="es-PE" altLang="en-US" sz="13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Self-financed</a:t>
            </a:r>
            <a:r>
              <a:rPr lang="es-PE" altLang="en-US" sz="13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PPP </a:t>
            </a:r>
            <a:endParaRPr lang="es-PE" altLang="en-US" sz="13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182563" lvl="1" indent="-182563" algn="just" defTabSz="361950" eaLnBrk="0" hangingPunct="0">
              <a:spcAft>
                <a:spcPts val="600"/>
              </a:spcAft>
              <a:buFont typeface="Wingdings" pitchFamily="2" charset="2"/>
              <a:buChar char="§"/>
              <a:tabLst>
                <a:tab pos="361950" algn="l"/>
                <a:tab pos="1166813" algn="l"/>
              </a:tabLst>
            </a:pPr>
            <a:r>
              <a:rPr lang="es-PE" altLang="en-US" sz="1300" b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Concession</a:t>
            </a:r>
            <a:r>
              <a:rPr lang="es-PE" altLang="en-US" sz="13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s-PE" altLang="en-US" sz="1300" b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period</a:t>
            </a:r>
            <a:r>
              <a:rPr lang="es-PE" altLang="en-US" sz="13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:  </a:t>
            </a:r>
            <a:r>
              <a:rPr lang="es-PE" altLang="en-US" sz="1300" dirty="0">
                <a:solidFill>
                  <a:srgbClr val="000000"/>
                </a:solidFill>
                <a:ea typeface="ＭＳ Ｐゴシック"/>
                <a:cs typeface="ＭＳ Ｐゴシック"/>
              </a:rPr>
              <a:t>30 </a:t>
            </a:r>
            <a:r>
              <a:rPr lang="es-PE" altLang="en-US" sz="1300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years</a:t>
            </a:r>
            <a:endParaRPr lang="es-PE" altLang="en-US" sz="13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algn="just" defTabSz="361950" eaLnBrk="0" hangingPunct="0">
              <a:spcAft>
                <a:spcPts val="1200"/>
              </a:spcAft>
              <a:buSzPct val="100000"/>
              <a:tabLst>
                <a:tab pos="361950" algn="l"/>
                <a:tab pos="1166813" algn="l"/>
              </a:tabLst>
            </a:pPr>
            <a:r>
              <a:rPr lang="es-PE" altLang="en-US" sz="13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Estimated </a:t>
            </a:r>
            <a:r>
              <a:rPr lang="es-PE" altLang="en-US" sz="13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</a:t>
            </a:r>
            <a:r>
              <a:rPr lang="es-PE" altLang="en-US" sz="1300" b="1" dirty="0" err="1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award</a:t>
            </a:r>
            <a:r>
              <a:rPr lang="es-PE" altLang="en-US" sz="13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date:</a:t>
            </a:r>
            <a:r>
              <a:rPr lang="es-PE" altLang="en-US" sz="13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Q  II 2017</a:t>
            </a:r>
            <a:endParaRPr lang="es-PE" altLang="en-US" sz="13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9" name="42 Rectángulo"/>
          <p:cNvSpPr>
            <a:spLocks noChangeArrowheads="1"/>
          </p:cNvSpPr>
          <p:nvPr/>
        </p:nvSpPr>
        <p:spPr bwMode="auto">
          <a:xfrm>
            <a:off x="107950" y="1963738"/>
            <a:ext cx="3428477" cy="4318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MX" b="1" dirty="0" smtClean="0">
                <a:solidFill>
                  <a:srgbClr val="FFFFFF"/>
                </a:solidFill>
                <a:latin typeface="Calibri" pitchFamily="34" charset="0"/>
              </a:rPr>
              <a:t>CALLED</a:t>
            </a:r>
            <a:endParaRPr lang="es-ES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11756" r="45121" b="6792"/>
          <a:stretch/>
        </p:blipFill>
        <p:spPr bwMode="auto">
          <a:xfrm>
            <a:off x="86520" y="2190307"/>
            <a:ext cx="3773287" cy="471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3" name="1 CuadroTexto"/>
          <p:cNvSpPr txBox="1">
            <a:spLocks noChangeArrowheads="1"/>
          </p:cNvSpPr>
          <p:nvPr/>
        </p:nvSpPr>
        <p:spPr bwMode="auto">
          <a:xfrm>
            <a:off x="37286" y="19457"/>
            <a:ext cx="611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s-ES" altLang="en-US" sz="2000" b="1">
              <a:solidFill>
                <a:srgbClr val="000000"/>
              </a:solidFill>
            </a:endParaRPr>
          </a:p>
        </p:txBody>
      </p:sp>
      <p:sp>
        <p:nvSpPr>
          <p:cNvPr id="110594" name="Rectangle 8"/>
          <p:cNvSpPr>
            <a:spLocks noChangeArrowheads="1"/>
          </p:cNvSpPr>
          <p:nvPr/>
        </p:nvSpPr>
        <p:spPr bwMode="auto">
          <a:xfrm>
            <a:off x="3859807" y="2752612"/>
            <a:ext cx="4687911" cy="322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1600" dirty="0"/>
              <a:t>Concession of the design, construction, equipment, operation and maintenance of complementary services </a:t>
            </a:r>
            <a:r>
              <a:rPr lang="en-US" sz="1600" dirty="0" smtClean="0"/>
              <a:t>in three high-complexity </a:t>
            </a:r>
            <a:r>
              <a:rPr lang="en-US" sz="1600" dirty="0"/>
              <a:t>hospitals in the Peruvian Social Security System (</a:t>
            </a:r>
            <a:r>
              <a:rPr lang="en-US" sz="1600" dirty="0" smtClean="0"/>
              <a:t>ESSALUD)</a:t>
            </a:r>
          </a:p>
          <a:p>
            <a:pPr algn="just"/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ＭＳ Ｐゴシック"/>
              </a:rPr>
              <a:t>	</a:t>
            </a:r>
          </a:p>
          <a:p>
            <a:pPr marL="285750" lvl="1" indent="-285750" algn="just" defTabSz="812800" eaLnBrk="0" hangingPunct="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s-PE" altLang="en-US" sz="1600" b="1" dirty="0" smtClean="0">
                <a:solidFill>
                  <a:srgbClr val="000000"/>
                </a:solidFill>
              </a:rPr>
              <a:t>:</a:t>
            </a:r>
            <a:r>
              <a:rPr lang="es-PE" altLang="en-US" sz="16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  </a:t>
            </a:r>
            <a:r>
              <a:rPr lang="es-PE" altLang="en-US" sz="1600" dirty="0" smtClean="0">
                <a:solidFill>
                  <a:srgbClr val="000000"/>
                </a:solidFill>
              </a:rPr>
              <a:t>US$424 </a:t>
            </a:r>
            <a:r>
              <a:rPr lang="es-PE" altLang="en-US" sz="1600" dirty="0" err="1" smtClean="0">
                <a:solidFill>
                  <a:srgbClr val="000000"/>
                </a:solidFill>
              </a:rPr>
              <a:t>million</a:t>
            </a:r>
            <a:endParaRPr lang="es-PE" altLang="en-US" sz="1600" dirty="0" smtClean="0">
              <a:solidFill>
                <a:srgbClr val="000000"/>
              </a:solidFill>
            </a:endParaRPr>
          </a:p>
          <a:p>
            <a:pPr marL="285750" lvl="1" indent="-285750" algn="just" defTabSz="812800" eaLnBrk="0" hangingPunct="0">
              <a:buFont typeface="Wingdings" pitchFamily="2" charset="2"/>
              <a:buChar char="§"/>
            </a:pPr>
            <a:r>
              <a:rPr lang="es-PE" altLang="en-US" sz="1600" b="1" dirty="0" smtClean="0">
                <a:solidFill>
                  <a:srgbClr val="000000"/>
                </a:solidFill>
              </a:rPr>
              <a:t>T</a:t>
            </a:r>
            <a:r>
              <a:rPr lang="es-PE" altLang="en-US" sz="1600" b="1" dirty="0">
                <a:solidFill>
                  <a:srgbClr val="000000"/>
                </a:solidFill>
              </a:rPr>
              <a:t>ype of </a:t>
            </a:r>
            <a:r>
              <a:rPr lang="es-PE" altLang="en-US" sz="1600" b="1" dirty="0" err="1" smtClean="0">
                <a:solidFill>
                  <a:srgbClr val="000000"/>
                </a:solidFill>
              </a:rPr>
              <a:t>concession</a:t>
            </a:r>
            <a:r>
              <a:rPr lang="es-PE" altLang="en-US" sz="1600" b="1" dirty="0" smtClean="0">
                <a:solidFill>
                  <a:srgbClr val="000000"/>
                </a:solidFill>
              </a:rPr>
              <a:t>: </a:t>
            </a:r>
            <a:r>
              <a:rPr lang="es-PE" altLang="en-US" sz="1600" dirty="0" smtClean="0">
                <a:solidFill>
                  <a:srgbClr val="000000"/>
                </a:solidFill>
              </a:rPr>
              <a:t>Co-</a:t>
            </a:r>
            <a:r>
              <a:rPr lang="es-PE" altLang="en-US" sz="1600" dirty="0" err="1" smtClean="0">
                <a:solidFill>
                  <a:srgbClr val="000000"/>
                </a:solidFill>
              </a:rPr>
              <a:t>financed</a:t>
            </a:r>
            <a:r>
              <a:rPr lang="es-PE" altLang="en-US" sz="1600" dirty="0" smtClean="0">
                <a:solidFill>
                  <a:srgbClr val="000000"/>
                </a:solidFill>
              </a:rPr>
              <a:t> PPP</a:t>
            </a:r>
            <a:endParaRPr lang="es-PE" altLang="en-US" sz="1600" dirty="0">
              <a:solidFill>
                <a:srgbClr val="000000"/>
              </a:solidFill>
            </a:endParaRPr>
          </a:p>
          <a:p>
            <a:pPr marL="285750" lvl="1" indent="-285750" algn="just" defTabSz="812800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</a:endParaRPr>
          </a:p>
          <a:p>
            <a:pPr marL="285750" lvl="1" indent="-285750" algn="just" defTabSz="812800" eaLnBrk="0" hangingPunct="0">
              <a:buSzPct val="100000"/>
            </a:pP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Estimated </a:t>
            </a:r>
            <a:r>
              <a:rPr lang="es-PE" altLang="en-US" sz="1600" b="1" dirty="0" err="1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award</a:t>
            </a:r>
            <a:r>
              <a:rPr lang="es-PE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date:  </a:t>
            </a:r>
            <a:r>
              <a:rPr lang="es-PE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Q III 2017</a:t>
            </a:r>
            <a:endParaRPr lang="es-PE" altLang="en-US" sz="16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285750" lvl="1" indent="-285750" algn="just" defTabSz="812800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285750" lvl="1" indent="-285750" algn="just" defTabSz="812800" eaLnBrk="0" hangingPunct="0">
              <a:buClr>
                <a:srgbClr val="C00000"/>
              </a:buClr>
              <a:buFont typeface="Wingdings" pitchFamily="2" charset="2"/>
              <a:buChar char="§"/>
            </a:pPr>
            <a:endParaRPr lang="es-PE" altLang="en-US" sz="16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0595" name="AutoShape 12" descr="data:image/jpeg;base64,/9j/4AAQSkZJRgABAQAAAQABAAD/2wCEAAkGBxQTEhQUEhQUFRQUFBYUFhQXFBUUFRQUFRcYFhUUFxcYHiggGBolGxcUITEhJSkrLi4uGB8zODMsNygtLisBCgoKDg0OGxAQGi8kHyQsLCwsLCwsNCwsLCwsLCwsLCwsLCwvLCwsLCwsLCwsLCwsLCwsLCwsLCwsLCwsLCwsLP/AABEIAIsBagMBEQACEQEDEQH/xAAcAAABBQEBAQAAAAAAAAAAAAAAAQQFBgcDAgj/xABLEAABAgMDBQoJCgcAAgMBAAABAgMABBEFEiEGEzFBUQciMlRhcZGh0dIUFhdSgZKTscEjJDNCQ1Nyc6KyFTRiY2SCwiWjRHSENf/EABsBAQACAwEBAAAAAAAAAAAAAAABAwIEBQYH/8QAOxEAAgECAwQHBgUEAgMBAAAAAAECAxEEITEFEhRRExUyQVJhcRYiU4GRoSMzYrHBBkLh8HLxNEPRJP/aAAwDAQACEQMRAD8At87unBtxxHgxNxxaK5wCtxRTXg8kacsWk2t079PYMpwjLf1SenNXOPlUHFT7Ud2I41eEz9npfEX0DyqDip9qO7DjV4R7PS+IvoHlUHFT7Ud2HGrwj2el8RfQPKoOKn2o7sONXhHs9L4i+geVQcVPtR3YcavCPZ6XxF9A8qg4qfajuw41eEez0viL6B5VBxU+1Hdhxq8I9npfEX0DyqDip9qO7DjV4R7PS+IvoHlUHFVe1Hdhxq8I9n5fEX0Dyqjiqvajuw41eEez8viL6B5VRxVXtR3YcavCPZ+XxF9A8qo4qr2o7sONXhHs/L4i+gnlVHFVe1HdiOMXhHs9L4i+h6VupU0yixzuU96Yl4u2sTFbCvpVTFO6jhUyiwNt/Dpuw4vv3QthXdlVVwVuoUAJlFgHQSugPMSnGHF21iFsG7sqq/35gN1A8UX6+P7YcXnbdD2FZX6Vf78zyN1McVVhp+U0c+9whxn6SeoH8RfQUbqWj5ovHR8pp5t7jDjP0jqB5/irLXLQFbqNDQyiwrzSuiui7WHF/pHUOW90qt/vmC91KhoqUWDsLlD0FMHjLaxC2A5K6qJ/IPKlhXwRdNucw6btIcX+kdQu9ukV+Qo3UcK+CLptv4dN2HGfpI6hzt0q/wB+Yh3U/wDFV7QY/piOM/SStgN6VF9BU7qBJoJNwkaQF1I5wE4RPF926Q9hWV3VX+/MRO6lXRKLPM5X3Jhxf6SXsG2tVAndSqaCUWTsDlT0BNYcZ+kPYLSu6qsL5UcaeCLvaLt/fV2Uu1hxf6SOocr9KrCHdSxp4Iu9Wl3Ob6uyl2tYcX+knqHK/SqwHdRoaGUWFeaV0V0Xaw4zu3R1DlvdKrc/9YL3UqGipRYOwuUPQUw4y2sQtgN5qon8hPKqOKq9qO7DjV4SfZ+XxF9A8qo4qr2o7sONXhHs/L4i+geVUcVV7Ud2HGrwj2fl8RfQPKqOKn2o7sONXhHs9L4i+geVQcVPtR3YcavCPZ6XxF9A8qg4qfajuw41eEez0viL6B5VBxU+1Hdhxq8I9npfEX0DyqDip9qO7DjV4R7PS+IvoHlUHFT7Ud2HGrwj2el8RfQPKoOKn2o7sONXhHs9L4i+geVQcVPtR3YcavCPZ6XxF9A8qg4qfajuw41eEez0viL6B5VBxU+1Hdhxq8I9npfEX0LfZ1u51pty5TONoXS9Wl5IVStOWNmNS6TORWwjp1JQvo2vocXsjJJalKVLpKlKKlGqsVKNSdO0xi6FNu9jOO0sVFKKm7I8eI8hxdHSrthw9PkZdaYvxsPEeQ4ujpV2w4enyHWmL8bDxHkOLo6VdsOHp8h1pi/Gw8R5Di6OlXbDh6fIdaYvxsPEeQ4ujpV2w4enyHWmL8bDxHkOLo6VdsOHp8h1pi/Gw8R5Di6OlXbDh6fIdaYvxsPEeQ4ujpV2w4enyHWmL8bOb+QcioUzATXWlSgRzYxDw1N9xMdrYtO++ZjldkyuScAqVNL4DlOlKtQV740a1F035Hp9nbQjiocpLVfyvIgIoOiEAO7Jlc6+y357iE+iuPUDGUFeSRRianR0ZT5Iv2UL2cZnLrufQ88iVbbCaJll1CaiuJPNG9N3jLO93b0POYSO7UpXjutJyb8S1GWVs4VP5hh9T11bbZkkt0TRoAq331tEY1ZPe3Yu/kXYClam6tWG7dN77fPyO1rLXM5rNqzstNTTSbq/pJVxsgqaSNCRQGJm3K1tG/oY4eMaG9vq04Remkk9GJalpLSiZdZUUOTFoJlmlClQhoBJA5L1R6YiUmk2u92Jo0ISlCFRXUabk/V5hlKUtptJxIF5ZYlMABVdApwims16oVclNryQwV5SoQlot6Xy7j3aCxLh5YpekZJlls4b15/hKHLoiZe7d8kl82Y0o9O4Rf8A7Jyb9FoeXpotPSbrwW4WpP5w8AFLazxo26qusUMG92UW+WfzJjTVSlVhTaV5+6ue7qvmV3LRToW028pLtxqrb4qVPtLNUqWTrFKRr4i90n9eZ0tlqm4ynBWu849ya5FmnJ9uUbbacerckbhlAgnOOuJqFqVoEbDlGCSb7tDl06NTEzlUjHWd96+iXcMsoHc0yxKNzSkOCXabVLpbrnFO0qVL1YGMaj3YqClbLQtwsOkqTxE6d47ze9fS3kc5toPWy0yKFDJabpsSyi+rrjGS3q6XItpydLZsqj1ld/V2HqJhxQZLDiWnp6bedvkkBTbKrrbZIBNCAMOeLU3lbVs1ZRjHeVROUacErLucs2/ke5FBCHznkyzs1PhpK20lSfk8FJRsBVXExEdHna7FV3lBbjnGEL2fn3s5W1OZsT0w2ktvKeRJNqFAqqU1WsU0KVyckROVlKS1vYzw1LfdKjN3ik5vl5L5HacmA1OOFy+gGVZlnJtIFWZhYreUdRNRjGTdpu/K1zCnB1MMlGz99yUH3xQ2mXnmTOzD4Rn5Vhpht1P1lOVo9U/WKSIwblHek9UkkWQjTq9FRp33Zybafdbu+p1fm80/KuvBay1JfOHgApbReNG3VcooYycrSTlyzfqYxpqpSqQp2V5+6u521RXssy6HGm3lJczbfyb4qVPNrNUqWTrGiNfEXuk/rzOnstU3CU4K13nHuTWtivRQdMIAfWLZLk08lpoYnEk1uoTrUrk98Z04OcrI18ViYYem6k/pzNZs7c+k0IAWguq1rWTieQDACOjHDU0s1c8lV2xipyupWXJDrxHkOLo6VdsZcPT5FfWmL8bDxHkOLo6VdsOHp8h1pi/Gw8R5Di6OlXbDh6fIdaYvxsPEeQ4ujpV2w4enyHWmL8bDxHkOLo6VdsOHp8h1pi/Gw8R5Di6OlXbDh6fIdaYvxsPEeQ4ujpV2w4enyHWmL8bDxHkOLo6VdsOHp8h1pi/Gw8R5Di6OlXbDh6fIdaYvxslmLMaQlKEpASlISkVOCUigHRFiikrGpKvUlJybzY8jIqErABWACsAFYAKwAVgArABWACsAMrXsxuZaU06mqVdII0KSdREYzipKzLaFedCaqQdmjMJ3czmUqIaW0tGoqUUKpyihFeaNCWEl3PI9PS29Rcffi0/LM4eTid/s+0PdjHhKhZ15hfP6DmzshbQYdS63mL6DVJUsqAJBFaU5Yyhh6sXdWKq21sHWg6ct6z5DmUyVtNtIQnwege8IxUSc7tJpiOSMlSrLLLW5TUx+AnLee92d35HWZyctRbiHaSiXG1laVIAQSo4G/Qb4c+2MpU6zaeWRXSxez4QcPfaas7/wdFWFat5tSRJozalLShAuoziwQpwppirE48sS4VstCFidn7rT33eyu9bLu9BJWwLVbQlCRJkIUpaCoBakrWSVLBIwVUnGEYVkrZCpitn1JuT388nbSy7jnI5M2m2Fikq6HHM6oPHODO/eDDAxjGlWV9H35mdXG4CbTW9Gyt7uWXIRjJm00qeUoSrufILqHTfQopxSbtMKaoKlWTbyzE8bgJRjFb0d3RrW3eK3k1agdddV4M4XkhDiFm82tA4KblMANUOirbzeWYljcA6caa3lu5prW/r5jW0sirRfcDjmYKgEgAKuoSlPBSlNME8kYyoVZO7sXUNqYKjT6OG9Z688+8S0MiLRedLzmYKyUk0WQne0oKU0YDCInh6spbzsTR2rgqNPo471vTPMkJywbVdUlS0yV5K0rCgkBRUjg1VSpHJFsoVXrY1KeJ2fTTUXPNNfU9rsW1ivOUkgvfb5KQlRvi6okgYmkHGtrkQq+zlHdvO3ryONm5OWowhtCBKHNFRaWvfrbvYqCVEYAxEKdaKSVsiytjNn1pOUt9XtdLJO3M4DJO0/kRWX+QcU63vjw1G8pSsN9jGPQ1stMjPj8B73a95JP0XI7S2TlpoLmEovOO58pc36UvfeIBG9MZKnWXIwnjMBPd7ast3LK65MSUyZtRBdJ8FdzygtxLpziSsGqVUpgRh0CIVOsm3lmTUxuz5qKW8t3JWyduR6Rk5al91S/BXc+UlxDu/bJRwCE0wpqiVTrJt5O5Dxmz92MY7y3b2ayeep5ayatQOuuK8GcL4CXUOG82tI4KblMANUQqdbebdsyZY3Z7pxgt5buaa1vzGlp5E2jMOZx3MFVAkBK7qUpToSlN3ARjPD1Zu7sX4fauCoQ3IKX8jTycTv9n2h7sYcJULuvML5/Q9N7m04TiWUjbfJp6LuMSsJMiW3cMldJv5Gi5K5NNyTZSnfLVitwihUdQGxI1CN2lRVNWR5zG42eKnvS0Wi5E5WLTTFgAgAgAgAgAgAgAgAgAgDjOKIbWRgQhRB5QDSIehlBXkkzDm8s56g+cr0eajsjlcRU5ntuqsJ4Cdl5+0FsodE6RfRfulrAJzga+kpdvVNbukiLoyquKe8c6rTwVOo6bpaZa+V9P5Oj05PIW4ldolKWroW4qXUlN9ayhIAIxTUE3xhSMm6iveWhioYSUYuNG7eiUr5JXf/AFqLJTFouBPz6l5LShRq+DnlLQkb0aKoJKtFCILpX/cRUWChf8LS61tpa/76HgTloBClqnVAJbbWQlnOk5y/QbwaBcO+0YxF6qV977GW5gnNRVLVtZytpbn66HtyZtBJTnJ66lRZAVmwqpfBuigGoih56xLdVayIUcFK6jRu1fK/h1Oc1aM8ht1wT6lBpxbRuy6sVtgFQJpRAxpeOEQ5VEm97TyM4UcJKcYdDbeSecu5/v6EIjLKeqPnK9I1I280UrEVOZvy2XhLP3DWMrJtbUi+42opWluqVYVBqMcY6FWTUG1yPJ4OnGeJjCSybMm8cp7jK+hHdjncRU5nreqsJ4A8cp7jK+hHdhxFTmOqsJ4P3JKxLcn5grAm1ozaUqJzWcJvKCAAlIrpMWU6lWd8zVxeEweHSbp3v528+8dPT1oJQsmd36A8oNhAN9Euu4tQXSgx0Axm3VSfvf6iiFPBSnFKlk7K99HJXWQSk9PrCFKnriVpZIJbCt8+pSG0UA2pNVaIJ1Xb3uX3FSng4NpUrtN99so6shnsrp9KlJVMLqlRScEaUmh+ryRS69RO1zfhszBzipKGTzPHjlPcZX0I7sRxFTmZdVYTwEhk/lXOOTUuhb6lJW6hKhRGIJxGiM6deo5pNmvi9m4aFCcowzSZdd0u1HpdhtTCy2pToSSADUXVGmI2gRtYmcoRTRxdj4enXrONRXVv5M68cp7jK+hHZGlxFTmei6qwngDxynuMr6EdkOIqcx1VhPATFj2naEw2VicUmiy2AWrwJCM5VSkiiBQUqdcW051Zq6l9jRxVHBYeag6V8r6277fM8T1rWg2yHTOFRGZK2wgAth8Etm9SitGNNETKVVK+9y+4o0MFUqbnRW1s767uo7XMWiL4M9vgXAhObHymaQlxe+pRGCsK6aRler4ilLBO1qWWV3fS7sivpyznj/8AJX0I7sa/EVOZ1OqcJ4A8cp7jK+hHdhxFTmOqsJ4CzbneUUy/Nlt55S0ZparpCRiCmhwHKY2MPVnKVmzl7XwNChQUqcbO443SremJeYaSw6pCVNXiAEmpvEVxETiasoyVmYbHwdGvTlKpG7TKj45T3GV9COyNbiKnM6/VWE8AeOU9xlfQjshxFTmOqsJ4PuTbE9aK2UOpnDVaUqCC2Bgp3NAZyl29expppF8XVcb7xzp08DCq6bpad9/K+gPWhPh1ltM9fDzjjQczYSEuNG6sFJFSK6DriHKrdJS1JhSwbpynKlbdSdr6p6HObtW0EM5zw0lQQ04psNgFLbxIQq9ShOGI1VhKVWMb7xlSoYOdTc6KybaTv3pZkR45T3GV9COyKeIqcze6qwngDxynuMr6EdkOIqcx1VhPAX3cwtd6YQ+X3C4ULQE1AFAU1OgRuYapKadzg7ZwtKhOCpq11/JZpSWCwpSlOVzixg4sCgUQAADQYRtHFIHKq3G5JSUlDzlWnXjSYKKIaKbwSFK36zeFEjE0gBovKpsGZ+Seuy5CP5oBbjiigJSG715IJcSLxwFDAHueykDKflWJlDgReLZmKUPhCZcb69S6SoKCtkANXMtWQ0XM2+SmgKfCcL/hPgtAu9dKb2N6tKRBNjuvKxpK82pD2cuSygEzN9KvCXM2AlYVdVdNCSNRiSLHB3K26klcs+k+FGUF6dQEl1KFLVVRVRKQE6TprAFzl5NKkpUS4LyQaZ5aqVFaVBoecQB6sutFipN1xQFSVGmGFTjAD2AOE/8AROfgV7jEPQzp9teqPnFvQOYRw0fRixWVa7yghlpouBDCkXAo0IzqXc6RoqCKcxjZp1ZZRS7jlYrCUlvVJytd3vbytb5jl+1lhxZckzR9YBbW44q882u+AL2NAVUuDChjJzd846+ZVHDQcFuVuytUkvdat9fPU5zkzNhpxosLbust31JJF1ttbir29wukrUCK4UiJTnZq1iaVLDb6nvqWbsmtW0v/AIevDXw2tlcqshMuzeotbakttBd103NRvnDkiVOSW649yIdGi5qrGqs5Puvm7Zf5PU3aU0ptu9Lm4p+XdbOJqpCQEoFNS7temEpzsvd70TToYeM5WqZqMk/nq/kNLRtBxCHWX2ClTrrkwDnVpul3DQnBxIprjCU3FOMl5ltHDwnKNWlO6ilHTW37Mg0aRzj3xStTpT7LN1yrlVuyLzbYvLU1RIqBU4bY61WLlTaXI8Hg6kYYmMpaJmTeJ079wfWR2xzuHqcj13WmF8QeJ079wfWR2w4epyHWmF8X2H1mWFPsBy4wauJSm9nEpKbqwuooddKRZCnUjeyNbEYvB13Henpfu5qxJOy88bxMim8rOgHOgpS28sOOIu1oqpGnYYsaqP8At+5qReFVvxXbLu70rJipl5wK/kE5sBm43nqXFMLUtBvaSKqOGykSuk8P3Ivht3853zu7aqWTViBeyTnlKUpTBqpRUd8jSo1OvljXdCo3ex04bSwkIqKlpkePE6d+4PrI7Yjh6nIy60wvi+xIZPZKzaJqXWtkhKHUKUbycADidMZ06E1NOxr4vaOHnQnGMs2mXXdLst2YYbSyi+oOhRFQKC6oVx5xG1iYOUUkcTY2Ip0KzlUdlb+TOvE6d+4PrI7Y0uHqcj0fWmF8X2DxOnfuD6yO2HD1OQ60wvi+xK2TZdoMJCUyxIDpdIzgAXVstlCgDimhrFsIVYq1jSxNfB15OTn3W00zvccGSnClKVyKVYNhyro+USykoboK7witajWBGdqnh+5QpYZNuNZrW2Wl9fU9rZnzfJkxeKnS2rOj5LPIDahSu/3qRph+Jn7oXBrdtVdla+Wtnf5FeGRs79wfWR2xr9BU5HU60wvi+wvidO/cH1kdsOHqch1phfF9izbneT0yxN33mihOaUmt5JxJTQYHkMbGGpSjO7OXtfG0a1BRg7u533SrCmJiYaUy2VpS1dJqkUN4mmJicTSlKSsV7GxlGhSkqjtdlS8Tp37g+sjtjW4epyOx1phfF9g8Tp37g+sjthw9TkOtML4vsTMtI2ihtDYlsENhAq4KXg6HUuXa0vAinNF0VVikt37nOqTwdSbm56u+nda1h0GJwLSoWemiFLcSC9UpdcXfUsK2Vwu7Iz9+/ZK74dxadZ52Ty1SVkv8jOasueWzmvBKKKGm1uZxNVIZJKBdrQGpxPJGEo1HG26XU62FhV3+kyTbSt3vUiPE6d+4PrI7Yp4epyN/rTC+L7B4nTv3B9ZHbDh6nIdaYXxfYv25hZL0uh8PIKCpaCnEGoCaHRG5hacoJ3OBtnE0684Om72T/ctdl8FX5rn7zG0cUi8pMlUTirziiPmz8uBdSbpfu/KiuhabopzwBB2pk4ywl4vzgQiZWCCppsKD6bikkL4ShVqt04aYAaz1myy0qMxPFYCGyt45tSXM9MCYQlKBU3Tm7oTounXSIA6ykk5F8FfhbbSc1LBN0IWgJz+eZUE6CFKQoU10MAcJyyZNa5dTk6guOKlXWlJS2lK8wpQTdCcAld67zgUxgCYn8jA4N68UqE6udBLaHAFLQpsoKFYKSAonHkiQWdhspSkE1ISATQJqQKE0GA5oAb2b9r+cv4QA8gDhPfROfgV7jEPQzp9tep87tyjlB8m5o+7X2Rxd2XI+hdNT8S+qJOwllpTyltLUFS7raUqacUlS1XbqVADQaRbSvFttdxp4xRrRjGMllJPVaEyxaV8S7z+cDrMwt5TYl3d8lV0JCCBQUSnXsi1Suk3qnyNGdDc36dK27KKSbksrDuUtRtoBsh1xITdUoMugLS4+pxaQCK4IV0xmqiXP/WUVMNUqe8mo+W8srRsvudGbdbvla23yXUNNLAacF1CQ5ervd8BfTgNkT0kdbPMweEqWspRyba95ZvI4y9qNtZtQDyzSUQpIYdFwS94KXUihOIpSIU4rn3fYtnhqlS6biu077yz3u4grfF7MIbDiwy0UFeacSFKK1LwBFaAERRVzslfI6OBtBSlNpbz0uuViKRKuVHybmkfZr280VKLvobsqtPdfvL6o+hF/R/6iOz3Hz5dsr2UlutSTCnndWCECl5xZ4KEjaT0RgbGd7LUzZOX1o0v1laLqQgtLOboeCFBW+wpjGvLExT0OpR2TUqRvvoXyhWh/h+yc78Y8VHkW9SVfGg8oVof4fsnO/E8VHkOo6vjQeUK0P8P2TnfhxUeQ6jq+NB5QbQ/w/ZOd+I4qPIdR1fGh3ZG6G+28gTxaLDuBW22UZgk0So1JvI2nVFtOtGZo4rBToZ3uu81OXIJSQQQaEEYgjaDsi5GlLsjqd0DnjKWhVS1KZl1lYJFsBAC5l2oabOgU0uLpiEDrOEYNpK7NmEZTkoR1KV492inAqlVaCFFlYJBAOgLpGtxUeR1YbGqSV1NB5QbQ/wAP2TnfiOKjyMupKvjQeUK0P8P2TnfieKjyHUlbxoPKFaH+H7JzvxHFR5DqSr40B3QbQ1eB+yc78TxUeQ6kq+NE7kdlwtb5lZ0t31H5F5Kc2hZAqppQJNFbNsXU6imsjmYjDyoSs3dczRpTheiLUatXQWc0jmgyKWhnuW+WymXUysoUF/AuuKF9DKToTSoq4dmoRXOagrs2aFGVaW7HTvZXfH+0RgfBKjAktOD/ALjX4qPI6q2JVee+g8oVof4fsnO/E8VHkOpKvjQnlCtD/D9k534cVHkT1JV8aF8oVof4fsnO/Dio8h1JV8aFTl5aK6JCpRNfrBlZI2mhXSHFR5GMti1Iq7mi3ZB5YeGJU09dTNN4qSMEuo1Otg9Y1GNiMlJXRyakJU5bsy8SWv0RnE16vcN7Pm20hYUtAOdcwKgDwjqrGRUOvD2vvG/XT2wBXMr5UTJlA28lIbmM4taXUJWhGZdRVNa1NVJGjQTAFVkbDebzS/kqs+CbxDzQKs02+0spKjdqM4lQrpxiCRZSyJlBbdWGVuITI3kpeZTeUw5MqcApRIwdRqANTAg8IyeeSlKPkDnUMBag+i7LlubXMLGOKhdXQXRpGrTAk07w9r7xv109sSQL4e194366e2AONlLBDhBBBdXiDUatcAPoARWgwCIsRWbYsAFIA8lQ2jpEAKFDaOkQFz1SAEgAgQx8/wAE80ZvQ146oxHdITW0lB29c8HaU0dIRioOFI1EmlcI1cQ2krHa2ZCEpy3tUM5eQAZziJpql76Mnf8APSNRrK7On0r6TcX1FS+U/ag+hMYXL9xvU7Jte79f9KYneZDw0Zar7nldp3vtP0piLsnoVHT9zkSVUGeSKnXQUiSGpJZHi1rLShRC3kv4CtzFNNhjJtxeRVRarLNfIv249e8CF6t3wl7NAmt1oEAJGxIIVQR0YXsrnmqyipzUdLsvs5oHPFjKKep89WogGcm8+SHBMuArOJuVq2muwJKaDVGjiHLet3HoNm04Oi5LW9rki9JZtKCmaaWFDAJIJTyERRJWNulUlJtWtY8pmin7UH0JjC5fuX/7OotmmF/9KYneZHDRedvueFT977TqTC5PRW0/cSXaLi0pEw2ip4SqADnhFXdiupJwi5EZbMk02HLy89dvb5IJSSPrA7demLItqdkVyjCpRcpruubbkSHPBJXOklzwdu+SakquipJ1mOkjy8+yPcoQrNO5ut/MuXKGhv3VXaHUa0g9SIdlnz5YzDa0t3l5tagLylaCv6y1HWa1qaxzqjlvNM9PRjCFCMod6uTs3LFpd3wltzXeSQQYrkki2lOVSN9PURM7d+0HQmMblvR31/c6/wAa1X/0oid5kcLHWy+pyVOXvtAPQmIuOjtp+56lJMu3vnLaAEk1UaVGwU1xnFXKa1SVNLK9yIcl7jrOZKi8X2g2sVSQSsVunUCK15Itw8pb9jW2hThw7k9e4+iJPXzxvxPPVe4Szk71X5jn7jGRUObo2QAXRsgBCUjTTqgBLydqeqAPQA2CAC6NkAF0bBADeQ+0/MV8IAdQAitEAZvljlFMofErKXEKzQdW6pN8gKUUhKEHCuBNTXmjBIvnKxWVszTn081NKrqDmZHQ2BGVipyYIsNmu/Dq/wAb7y/euBFx0iyZMcKXSecqPvVAXByyZI8GXA5ioe5UANV2G19TPI/A++n3KgLnptubb+gmppNNqw8OhwGIMlJlpyLyhmHXnJaaCC420l1LqRcvJUopuqRiAoUGIOOyIaLIybL+/wAE80ZPQqj2jJN2CQCTLzIJvEmWUnUUkFaTyEEHpiitG8DqYGq6dZW/uyZQ5MaY0Kh6fCd45pFRt2QUgLIKQFkIREiyJy3iUtu00paqOdKB2Rna87HK33Ck5x1zNOyLssS0rLtAlVEhRJ0lbm/UaasSY6umSPKNtptlhndA54yloV0tTC90qzwzPqKSSmZQHyD9Vafk1UOwgAxq14rJnZ2bVl71Pu1+ZByvBjRnqekw35Z2pGBfZBSAsgpAWQ6spPyzWH2iffGUdSnEJdFL0HdpSmfLbNboefQ0VDEhKzRRA20rF2HipVMzk4+rKnh3u99kbbZrQRRKdCUhI5kgAR0Ueaqdk6Twx9FImRFPRnznbUj4PMvy4N5LLpSgkY3FALAO3hUrGlWilLI72AqynR3Zf2uyOiBgI03qeigluo9UiDKyCkBZBSAsiRsLhr/KX70xlF6mtiklFeqJOwrPD9oSyVEgNpXMGn1i0UhCeQVVX0RtYSOsjh7Vqy3Y0+55myyWv0RvRODV1RWsqsoXJOWCmUJU69MqZReJuJKlKN9QGJoAcMK7YyKijPTdoOn5abfA81oIYQOa6L3XEAbix0qxcXMLOu9NPqr6L9IEjlux5QcJm9zqWfeqAOirKktUskelXegBs7YrH1EuI/A88j9q4ARuVfb+hmZxB1fOFuDocKhAE1k/lXPMvsNTSg+0+6lkKUhLbqFKBoqqMFjDQQOeBBpMj9p+Yr4RIHUAIrQYBGZ5ZyV2dk3kKKVP3pZYoCkpQlTiDTSCDXpjBF1Rd5MS77iWyi62quu8UnoIPvjIpGi2HTob6Fp+NIA5+DTX1UqH+6O2JB7TJTZ4SVHnWjtiCR0zZcxrbHpcT8KwIJVdnPOISg5pAGsFSyfRQe+JBXMjLPpOWg6pRUpt4SicABm0JS4cBrKlnHkEYsugsjQJjgnmiXoVx7Rm27Cn5k2fNmW/1BSfjFU+yzeoO1aPqZjKa451TQ9ZhdWOYqNwIEhAi4UiQ9CZylFUPjamnuEW0/zUcSvlhZehs0mmlwbAkdAAjp955p9kdzugc8ZS0K6XaMd3Y0fOpU7WHR0LQfjGvXXunU2f+c/QqMrwfTHPnqepw3YO0YF4QJCAHti/zDX4vgYmPaRRivyZehK2cCZySGozIJ/1QtXwjYwnbOJtX8lLzNjlOF6DHRR5+roLO6RzQkRS0MFy/RS0prlLaulsdkatfVHY2b2Jeoxb0DmjQlqeop9hHqIMwgAgQSdh6Xfyv+kxktGauK/tXmWPIQVtA/0yisfxOJ7sbmEXus89tV/iRXkanJa/RG5E49XVFQ3QpILs150EpXKuLmWyKcNtSsCDpBBIjJlSPFkOON3VC44CkGhqjSBziAB5DiiSGwK7Fj4gRAOHg0z9VKh/ujtiSRUyk4dIWR+NHbAHdqzZnW30uIgCXkpJ8IUm60L2srJp6An4wIK69YZNqybbjhUlDbk5RKboLjakoQCTUlO/UfQIgkvkj9p+Yr4RJA6gBFaDAIz7LwUcs5Wydp6zLgjBal9TQkW4yKBy1EgeNQA5RAHZEAd0QBTsjcVT6vOtGY/TcT8IwZdT0LlMcE80ZPQrj2jPd1tFbNWfNeYP/sA+MVy0Zt03apH1MplTiY5tTQ9dhe0yUmnSlV1JoABQDmGJ2mKzZhFSV2cC6dpiLmXRx5HkmJuOjjyEbG+HLT3iJ7jFrdbXkyaygF4qHnPtp6XkikW0VeqcXFZYR+htDQ3w546S1POvsjid0DnjKWhXS7Rk27MjfySvz09SD8Iordg6OB/P+RTLLSCUg6CoVjnz1PUUH+G7Dhcyo1x9AwAjA2VTjbQ5lw7YXHRx5HkwuOjjyHlgfTp5Cr9hMZR1NavlSklzX7k5YCK2hJbAt1XQyrtjYwmrOLtbsRXma7KcL0Rvo4dXQWd0jmhIiloYbumIpabv9TDCupQ+Ea9fuOvs19tEfZ+gnSUoJHPt6458tT0kXenFCl9WtRjG5b0ceR4Kztibjo48jwRC46OJJ5PjeunYhI6VjsjLmalZ3UL82Wjc7xnZn+mWZA/3cWT+2N3Cr3Dz+03+Ol5GnyWv0RtROTV1RX8r0VsufH9qZ/6jJlRGWSqrLR2tNn9AiASTcSB21ADtMAdkwB2RAFcUK20j+izlfqfT3YgFikPtPzFfCJA6gBFaDAIoO6CN5Jq82eZ/UFp+MYLUvqaD5EZFA5biQO2zFVarGjTdSbskrkpXdhy0qsU4HGQxdFVYd/2ZM4uLsd0xtmJ3bgCl5AGrMwrzrQnD/wC4j4Rg9S+GhdZjgnmjJ6FUe0UfdPbrZkz/AEhtXquIMVvQ2l2l6mPS2k80c2eh67Cv3iSneGfR+0RWzcp9k4RBmEAe5YfKI/En9wjKJTVdk35MmrRTeeaT506wB6HgfcDF+H/NOJtB2wtvQ2VvhDnjoI4EuyOJ3QOeMpaFVLUy7dnR8nJq2PuDpaPZFNXsM38J/wCREolkcJP4hHOnqepoflyOzTd5aUjAqWEDnUqg98YJXaRtSluQcuSuTk1kq4HHEhbKAhxSEpdeSha7usA7dNeWLnh5XZz6e06bgm03ld2V0hhbFmFgMFWBeazl3YQopPoNAfTGFSm42NjC4lVnNL+12+R4sBPy3MlZ6GzELUjEdh+q/cnsk01tOW/pZmVfpQK9cbWE7zh7WfYRrMnwvRG6ji1dBZzSOaEhS0MV3WG6Wik+dKt/pcWPiI16+iOps5+9JELZ3BV+Wr4RoS1PS0+xH1H1g2d4Q+loawtXKbiSqg5yAPTClDflYYyv0FJz9PuxwnJ124F3mCSArMh5JdodVzbyaYz6GWuXoUvaNK9rStztl9RrbchmJhxmtbivTQgEV6eqMKkd2TiX4Sv09JVOZ1sEfJunkQP1E/CHMpq6wXqW3c2QfCJ1X9EsnqcV8Y3sN+Web2jniX6I0mS1xsxObV7iKtlu9ITidrcz7lxkVFayaXelJY7WGj+gRAJxlFY5W1dqrAKLcb3LKdPfHCTTTHLX9VUn/wCtlnDvmdg+BSJ9qqL0py+w4d8zomZ5Ixj/AFRCc1GNN5u2o4dpaj1MerNcrMoqtuPf02cz+p5w/wDMCSyyH2n5ivhAgdQAitBgEUDdJ/lmT5s7KHpdA+MYIvqaEgnTGRQOWokCO2g0lxDKlpDroUUNk75YRiogckeR/qPE1KkHSpJ7ke0+6/cjZoRSd2dZe0mg9mL6c7cC83XfXCaBVNkaOwMTVw0rzT6OTtfuUjOtFS01RLIj3hpndEAUvc7HzMnzpqbV0zC4wepfBZF1mOCeaMnoVR7RUMv271mzg/sKPRQ/CMDYZicocfRHNqHrsK/eXoSc3wjzJ/aIqZvU+ycYgzCAO9nJq+0Nq0j9QjKPcUVnaMv+LJxjfTkoPOnEH1byvhF+GX4hw9pv/wDOvVGvs8Ic8dBHCloxxO6BzxlLQqpamb7sTfzRlXmzKP1JUIqqdhm5h3atEzmyjvh+JMc6Z6zD9mRLWTahl130ABV4AuFIUpCK764DgFHbEQqbjuicThlXhZvK2ml35mkNzgUmYW8y3MllAelnbqCXWl1zYVhgoKBB0R0L6tq9tDy/RbrhGMnG7tJcmtSqZX204brDykOHNAupCUUZeNSEtLSKi6KA4msateo+yzsbNwkc6sLrPLzXmvMr9gJ+UWdjbh/TT4xRE6GJfu2/UiyZENg2ik60Sjv6nEAe4xt4Tss4G1vzIejNSk+F6I3EciroLOaRzQkKWhj27Aik5LHbLrHquA/GKK3ZR0dnv8VryK3Z3BP4FRz5anqKX5a9SxZIWyWnW2woMpWSFu3UlZUQc3VSgbqAaCg2xbQqbrSNLaeE6Wm6jza0Xdbv+ZdhMuZhLglmUz6nvB1OXUXUqFSp6uy6L2mNy73b2zOHuU+lcN99Fbet+y+uRRcq7Yz7riSQ6lC6NvXUpWUjBQJSBeQTUiuiNKvU3pNHf2dhehpxno2s493l6Ma2J9E5yqbH7jFb0ZZVXvR9GXHcyRjPK2vNJ9VoGnXHQw/5aPNY53xMjQ5LXF8Tn1e4ZvprKzA2h8dN6MiopORKqyEn/wDXb6k0iAWaW1x5T+q1+FTfm/2NnD6so2VuVxamGlMpcWyxnkuu5pamkLUkJSsUpnLhBrTDE41jR2bstToSjVaTlu2V87cvK5nOpnkQtoZZurbLTMyJ5xzNqSGZRbJZurSoqKiSCKAgCN+jsmlCanOn0aV1nJSvdWtYwdR21uadY1qImEhbd4b66pK0lC0KBxSpKsQfeMY8ysLOhi4Ql4lZrNNXL95OLLGiPqJzys2UK2zOnzZOUT0qeMAWSQ+0/MV8IAdQAitBgEULdLT8xJ82YlVdD6IwWpsTWQ+TGRrjpkRpbRxqweHlUevd6mcIbzsUrLHJZoPLtN2aebLIQpISEUFzBKE1xNSThrvGPJbP2rWqxWEVNSc27t379X8jZnTS9642yUyfbnHmrWTMul1Sry27qAlK0i4praE8ldFIz2jjp4WnLAOmlHuflqn6kQipPeuanKuVHKI7uw9ocVQ3ZP3o5Pz8ymrDdeWg5rQE7AfdHbKiobnv8gyfOU6r1nln4xg9TYj2S5THBPNGT0KY9ormVDd6Tmk7Zd39hjBF8tDBLONQn8A90c+r3nrMG816EtNcL0J/aIoZ0YaHGIMwgB1ZCazDX409RrGUUa2IdoS9CdsUVn5If3lr9VpfbGzhO0zh7Vf4cV5/wa0zwhzxvLU4s9GOZ3QOeMnoU0tTP911P/j6+a+weldPjFU+yzapO1WPqZhZnCH4k++OdM9bh9JDhWk8598VG6tCakMqHWEBthDSGySXE3SvPVFCFlRrSmoUi6NdwVor/Jz6uzYVpOdSTb7npb0IeZdSpRKUBsHG6kqIB5L2PoiqTTdzepxlFJSdx3YI37h/tq6ykRktGauI7v8Al/Badz4Azz/9Mqgeu6o/8xuYVe6/U89tR/jRXkaZJ8L0Rto5dXQWc0jmhIUtDKN2RHysmral5P7DFFbsm/gXav8AIqFm6D+FXujnz1PU0fy16npBAOIvDWCSK+kaIxRsyTaydicVlU6W8yW2fB7t0MXSEimN4LrevV11i54htWtlyOatmQUukUnv37X8W0INZFcBQbK1p6TFB0le2ZK2N9Av8xP7VRm9GaNTtx9P5LruYoGZmVD602v9KEDtjo0fy0eXxTviJ+pfZLXF0TSq6o5MJq04NqnR0lUZFRQMhv5CWGxu76pI+EQSWeX1x5f+qvyKb/V/Bfh9WQeVcqlIZmEuNNKlirBw0bcZcAS60RtIxFBpAjz+zaspynSlFyU7ZrVNaMuqLvRQMjbPS4HJYjwVL0yH1B0KbdelUqvstM1oCKjfbBqxj0W0q24lXXvuMbK2aUnk3K3fyKYK+WhsbSBerTEkVO2miPI4FuWJpRfiX7mzJWiyXTH1U5xXLAxtS0jsRKI6ELP/AFAFhkPtPzFfCAHUAIvQYBFH3RR/46YPmhCvVcQfhFa1Nieg4aOA5hGZrjtoxzcfsunjWukby7kWQqOGgk/ZbUw2W30JcbNCUqFRUaDzxqUP6fo0J79Kck+d/wDBk6zeTR7sewZeWQUS7aWkk3iEilToqdppGWI2FSxEt6rUlJ+v+CFWa0RJssgGoJizBbFo4Op0lOTvp5MTquSszs+qjazsSo9RjsFRVdz0f+NlOVoK9Yk/GMHqbMeyXCY4J5oyehRHtEPaTd5l1O1pY6UmMEbD0PnWyDvG/wAA90aFbVnp8A8oehMzGn/VPuEa51oaHKIMggB5Yv8AMN8hr0AmMoGriuxL5fuT+SwJtGVGoImF+kISn/qNrCas4W1tII1ZnhDnjcRxpaMczugc8Zy0KqXaKPuqorZj581TKvVdQYwlozYi7TT8zJ7P4fpHvjmTPX4fvHC9J5z74qN1aI8wJCAJKwj9N+AfvTGfcaeI/t9X+xbNzcVmpw00NSyekuq+Mb2GVqZ5vaTviPkjR5PheiNlHNq6Czmkc0JCloZhuzI3smr+66npbr8Ipq9hm7gnauij2boP4Ve6OfPU9VQ7HzFis2wgAgCYsj6Dnd/4EZvsmhPOqvT+S87l4Hga1D601MHoXd+EdKmrQR5Ss71ZvzLxJa/RFsTVq6o8yI3ivxufuMZFRnuRH8ogeat5PqurEQSWVoxq4vBUcXBQqq6WZMZuOaHIbCtIB5wI5fs3g12XJfMs6eR3Muk0qK00VANOasYr+msIu+X1HTyO7bAGPxi+hsDB0ZqaTus82Q60nkO0R2iorWSuM9aiv77KPVYSfjEAsUh9p+Yr4RIHUAIvQYBFL3Qh/wCNnORhSvVofhFa1NmWgsmaoQdqEnpSIzNYfNRIHbMAOUwB2RAHG1l3Zd47GXD0IJgCAyDRSzZEf4rPWgGMHqbMeyWyY4J5oyehRHtEctNQRtBHSIwNh6HzfZ4pdGwqT6pI+EaNZZs9Js5+5Al39I/Cn3RrHZisjnEGQsAPbD+nTzK/YqMomriuw/l+5Ysi0E2k0dSZV8+kraFY28Jozz+1n78F6motcIc4jbRyZaMczugc8Zy0KqXaKhujorZc5yMlXqqSfhGBfyMckDvx6PfHNqHrsK739B05pPOffFJvrRHmBIQBJ2Hof5kfvjPuNLEdqPqy4bmQq5Pk6nGEDmDV7/qN/D/lo8zj3fEy+X7GhSfC9EbCNCroLOaRzQkKWhnG7K3WWllebND9TaxFVTsM2sL+fEz2zTp5le6OdPU9Zh+x8z3FZuBABAhk3Zafm6eV1XUExk9DRm/xPki97maaWe0dF5x9frPLMdWK91Hkp5zk/NlzktfojOJr1dUJZ3BV+Y5+4xkVGd5F/QODzZybT0Pr7YgkszcSQPGoAcogDsmAO6IAq+Q5rM2qf8+76rDIgCyyH2n5ivhADqAEXoPNAIiXWwoFKgClQIKSKgg4EEbIrNuxVVZLvsfyEwA0NErMJLjaeRt0G+gaqGoGqMrlTp8jwm0p9v6Wziv+qXmGnAf9XLqoXMNxjlGVJHDkp5J2ZgK60qibkbrOoytP1JGfUdmZCOtShC43WAt+fX9DZub/AK5mZbQB/o1fJ5sIXJUGeXLCmJn/APoTIW0f/isILTKuRxZN9wcmAOyIuZqmWJCQAAAABQADAADAARiW9xIzHBPNGb0NaPaGAjA2TGMpMiZmWeUpltT7ClqWktiq27xKihaNJ0mih1RRVpOWcTo4LHKjZVFktBr/AAacVQiSmaUH1UjRhoKqxRwkzqLbNDkw/gU7xKY6Ed6HCTJ66ocmH8CneJTHQjvQ4SY66ocmd7Os+aadBck5oAoUBRsLxKSBwSaadcSsNNFFba1GcbJPuLxkPk660tUzMAIcW2GkMghRbbvXiVqGBWTTAYCmmNmlT6ONjj4nEOvPetZLQujPCHOIsRrS0HM7oHPGctCqlqRNqyKX2XWV1uuoU2ojSAoUqIxL2rmLzOS05KuXVsOPAUuuspvpcA100oPIY1KmHb7J2MJtOEF+Is7dx7VYc6ST4FM4muhHeivhZm6ttUErWYn8CneJTHQjvQ4WZPXVDkw/gU7xKY6Ed6HCTHXVDkx3ZdnzSc6gycznF3LoKAE4Ek1cJupGjXE8NK1ma1ba1KTTinlc0bIywVSrS86Ul55zOuXa3Em6EpQknSEpAFdcbkYqKUUcSpOVSbnLVlmlOF6IzRTV0FnNI5oSFLQrWWmT/hssWkqCFhSXG1HFN9GgKpqIqPTGLV1YtjJxkpLuMoZsKcaWUKk3yrEbxIWg4UqFg0pz0jTnhpN5HdobWoxj7ydzp/AZ3iUx0I70Y8JM2OuqHJh/Ap3iUx0I70OEmOuqHJh/Ap3iUx0I70OEmQ9tUOTJGyrMm1tpablnUuX1XlPJzbTYNBeKid9SmhNaxksK+9mnX2rBybprO1jULBswS0u0wklQbTdvEUKlVJUqmqpJNI3DjepNSWuMolNXVCWdwVfmOfuMZFRX7YyOvOLfk3jKvOG84LocYeVovLaJFFaN8kg4a4Ai1ptNk7+TZmUj67EwG1HlzbwAHrRAPbWULqfpLPnkczaHOtCzEgcJyp2SU+f/AM9OsmAFGUE4vBmy5j8TzzDCfTQqV1QB1/htpTGDz7Uo2eE3LAuukbM+4AE4awmsAWCxrJalWg0ym6gEnSVKUpWKlqUcVKJxJMAdJD7T8xXwgB1AHleg80CVqRsVm2EAEAEAEAEAEAECHoP5jgmM3oa0e0MIwNkIAIAQQAtIAIASAPbXCHOIIxloxzOaBGUiulqNIxLwgAgAgAgAgAgDtKcL0RKK6vZFnNI5omRFLQ4RiWBACUgBYASAFgBIEjuS1xlEoq6oLPG9V+Yv9xjIqHUAEAJACwAQAQAQA2kR9J+Yr4QA5gBFaIAb5kbOsxjYu32GZGzrMLEb7DMjZ1mFhvsMyNnWYWG+wzI2dZhYb7DMjZ1mFhvsMyNnWYWG+wzI2dZhYb7OziaiMiuLszjmRs6zGNizfYZkbOswsN9hmRs6zCw32GZGzrMLDfYZkbOswsN9hmRs6zCw32GZGzrMLDfYqWhUYe+CRDk2j26gGlYlmMW1oc8yNnWYixnvsMyNnWYWG+wzI2dZhYb7DMjZ1mFhvsMyNnWYWG+wzI2dZhYb7DMjZ1mFhvs9tNgHCJREpNoHWwTjBoiMmtDxmRs6zEWMt9hmRs6zCw32GZGzrMLDfYZkbOswsN9hmRs6zCw32GZGzrMLDfYZkbOswsN9nRlAFaRKMZtvU9oFB0++JMD1ABABABABABABACCAFgD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10596" name="AutoShape 15" descr="data:image/jpeg;base64,/9j/4AAQSkZJRgABAQAAAQABAAD/2wCEAAkGBhQSERUUEhQWFRQVGRwYFxgXGBgYGhkcFx4aGBgYGBcYHiYgGBojGRgZHy8gJCcpLCwsGB8xNTAqNSYrLCkBCQoKDgwOGg8PGiwkHyQsLC81KiwvKSwsKSksLC4qKSwsLCkpKSwpLDUtKSwtLCwsLC0sLDApLCwpLCwsLCwpKf/AABEIALABHgMBIgACEQEDEQH/xAAcAAABBQEBAQAAAAAAAAAAAAAGAgMEBQcAAQj/xABNEAACAQIDAgcKCQoFBQEBAAABAgMAEQQSIQUxBhMiMkFRsQcUF2FxcoGRwdIjM1JTkpOhotEWJDRCQ2JzgrLCFVRjlPAlVWSj4bOD/8QAGgEAAgMBAQAAAAAAAAAAAAAAAAECAwQFBv/EADMRAAIBAgMECAYDAAMAAAAAAAABAgMRBCExEkFR8BMUIkJhgZHRBTJScaHBseHxFSNi/9oADAMBAAIRAxEAPwDcSaajxKNfKynLo1iDby23VA4UbQMGDnlGjJGxXzrWX7bUFy8GhgcHJiUIUnAmOVdbvK9iJGN9TmJHpqyEFJZsqnUcXkjRhILXuLb79HrpEmKRVzMyhflEgD17qEtux8Ts3D4UHK03E4bqsGA40/QV6HJI1GztmzTR8bhIi/HJvyh8yJIV6Qp7anGlfO+8hKtZ2tuNS45dNRru139OnXSRik+Uum/UVmWPiGHMaCTjVwmz55Ffdfjjkj6T+rYDxCouH2fh+8Yo4cPLFJPNhYJWkVl4zUSMVDE3W6k3AG+pKitbkXXd7WNXOJXNlzLmOoW4vbrtvtSuNF7XF99un1Vn+xuD/fjNjQQswxpdJCCTxMLcWIhY6AgHxVBwe1rY7E40HnYfElPMw7Rxx+tkY+mo9De6T0/kfTNWbWv8GmJiVJIDKSu8AgkeUdFMY/aIjjzizEkBRmVcxJtozG3jPiBoEwXBwYTCLjVYK4wchn35pXkUSBmN94aqn/DEeGVZlzJgdnJlB3LNMpkLgfK3CmqMW9QdaSWmZrXGi9iRffa//NK7jha9xbrvp66yDaW03jnEjE3jwIgJPS74d5vXmAop4R4Ti9jw4Yb5O94PpMmb7A1Do2tnqEa975aBsJ1te4t13FvXXRyhtxB8hv2Vku2oI4F2hh4VYQNPhYxGt21I4yUIOkkLuo12PxGH2fLLhoXgjyySFJAytdQRchiSL5RbxUpUrK/Eca13bgEnHra9xbrvpp46876TLnzLk35rjL691Z8+C/6fsvBm9sQ8fGjddADNID5Ta9V8+BthcTxcWfCwbRLNCu4xRgBwo+SG5Vt2hpqinv50E6zW7d/ZqkcoYAggg7iNQfIRSUnU7mB8hB7KG+D8ceG2e8kMmeG0s8elgiNdwgF/1dRQDwZaOMxyQo0b4fByyYpmBTjC6/B2BPLGbXNa26lGltX8ByrbNr7zYVxKncym2psRp465MWhXMGUr1ggj17qyzY+w0fZcww2GlTE8TGsjOGXjtQ7rHc6ghSNAN466dbDQPho+9jlhx2MgHE2sISmsq2vvulzu6Kl0Kvrv558CKru2m41ATLe1xfquL+quM666jQ2Oo0PV5aytMGjPHi1Fp5tqFUcE34oMVK23FbIafhtLBF/5m1C58aRsT6rRCh0PEarvgaX3yubLmGa18txe3XbfauXEqWKhlzDUrcXHlG8Vl+AgDnB4sj84xWPZg+ubiVzrk8zIo0qbwZ2Snf7LJePGQSyys1r98wy3C8q/NW401tby2TopJ5gqzdsjRjIL2uLncKbfFoouXUA6AkgC/VfroF4Vbd4jaQfi5JBBhHPwa5sjStzm+SuVN9UeB2akkQSdQ8WE2dxuU7hLiM0mbzso0ojRuk2+ebeoSr2bSXPNzV5cUi2zMq30FyBc9QvvNKMyg2JF+q+vqrKto7PDLgu/ATFNg0gSU8oQTtylci+hIyi/i8tMcJsOJcViIgkk2Jjjw8OHdVbkuvKd2caJzr6+OmqCe/m9hPENbubXNbbEKN7AeUjp3V53ytr5ha9t439XlrL9u4NJsPtWeRc7LOscRN9HjVYQRY66yHQ15wr2ZFBxOGhUImH4vESAE6yyyxQqTc78oc2oVFOyvzywddq7tzf+jVOMF7X1HR0+qvONFyLi43jpHooZ4OkPjtoy9AeOEHqESXb7XoPwG1PhMfi76zYSWVfEokaKEeLkop9NQVK9/L8k3Wtbz/BqqTqdQQR4iDXj4tBa7qM2i3IF/J11j2zjHEk8mGR4hDgCmIzgoXmkACNkJudbnNapO0NmI0OL41cwwODhhiB3LIyB2ZepsxUXqzq+evPLRX1h2055TNYkxKqQGYAtuBIBPkB307WX7a2SHxSJi7qcTBCmGxFs3FSx6su8ZWY638YrT1GlUzhspF0JuTeRV8KdkHFYSaBSFaRbAndcEEX8VxahjH8GcdiMPiOMaISzGFViDuYkSEhjrbnOd+m61Fe39trhITM4ZlBAstr8o2G+hXwt4f5qb7nvVFVtjLnnIor1KMZWqSs7D0nBfE4ySI7RWBo4lk5EZexZ8oQkHqAJvfpquXgXjYoYkiMLE4Z8LKrs2VQ7s4kXTlEBrbql+FzD/NTfc96u8LeH+am+571CxVt6KXXwr743iuAMxSaNWQhocNh0JJByQkGUnTQk3sKI9tbGebEYNhl4qCRpHBJvfIVjyi2upPTVB4W8P81N9z3q7wt4f5qb7nvUniL7+bWJLEYZd7m9xvA8FsfEoiV41jgE5hIdgZXmzZDKLWATMT06gUkdzLIMsORA+DeCVrtdpWy2cj5PJPV5Ke8LeH+am+571d4W8P8ANTfc96pda8SPTYX6hM/BbHT4edZmjV5I4oEjV2MaojAyOdOcw8XRal7Z4IYl5sRHEYxhsXxXGsSeMRYgFKqtrHMF9FzXnhcw/wA1N9z3q7wt4f5qb7nvUus+K5t7B0+F+vnP3G9tcApp1mAMYMmLWQanSFY+Ky7udlvpu8dXnC/ZGImGHOGEV4ZhKRIWCnICFHJB6T9lU/hbw/zU33Per3wt4f5qb7nvUus6Z6Eunw2fa1GZuB2MCxyI0D4g4lsVLmLCPNlyIq2FyFHkog2xs3E4jZzwsYxiJI8rFSwjuTyrEgm2W9Uvhaw/zU3qT3q7wt4f5qb7nvUPEXs8sgWIwyutvU9fYu0bYeUjCmbCswjQFwhR4whuxF8wI9VeDglioI8M0BjknjMzTK5ZUdsTqx035Ta1+gV3haw/zM33PervC1h/mZvUvvU+s/bn/RdNhvr55RPXgrLHsk4ONlMpjKZjcLdyS3RcDlEDTqqFtzgZPIZuKMYDYOPDR3Yi1nDPewNhl3Unwt4f5qb7nvV3haw/zU33PepLEWd7jeIwzVtokYnZGPkw0efvcT4eZJI1QuI2SMWyOTrc3Pi0FR9ncDcQrwSOYswnnxMqqTlDypljVNNQDvOnprzwt4f5qX7nvV74W8P81N9z3qfWcrKwunw2u2I4OcDcUjYZcS0Iiwud0EZZmeSS/KcsABbMTpSuD3BDEo+HScxcTgxLxZQktI0twGYEWWwY+mu8LeH+am+571enut4f5qb1J71N4q98+eWwVbCq3a55R5sHgdiVaFMQYxFhEkSExklnMoy8YwI5JCk6dZp3gvwWxUc8L4kxZcLC0MZQszSZiOW991gN3WabHdbw/wA1N9z3q7wt4f5mb7nvUnib3z55YKvhlbt88olbX4LTynaDKUzYpI4ork6Kos+bTS5Zt16ibX4HYkyTJAYhBio4YpWYkPGsIynIALNmXtr3wtYf5qb7nvVx7rWH+Zm+571CxNt/OXsDr4Z97nP3E7b4G4mSWWKIx964jicxYtniEAAtGu43CjWiHg7sd4WxTyWzTztIMpJ5FlVAbga2FD/hcw/zU33PervC5h/mpvue9SeITVrjWJwyd9vnljycD5jhEhYpnbF98TamxXjDIQNNTYLppTG1uAL4hsRM4jOIedGhYs1kijKC27nFQ1xY799e+FvD/NTfc96u8LmH+am+571NYmzumJ18K1baQiPg/tJFxcaHDBMQ8z5sz5wZdF1tYWFujopnG9zQrxiYURpHJBHE92YEssqvIx0O9F9dSfC5h/mpvue9XeFvD/NTfc96n1q2jQumwu+Y5t3gbNNJiypQLOMMi3Y3CQtmkBFt56OvxUjafBDEyTzxqY+9MTLHLIxJ4wCMLeMLaxBKDW+l688LeH+am+571d4W8P8ANTfc96ksTbfzl7DdfCvv85+57jeCOJkxDJePvV8SmKLEtxilALxqu4XI39Ro5FAp7rmH+am+571HEUmZQesA+vWk6u35GihUpTv0buVPCnALPEkT3yPKgaxsbXvv9FVPgtwXVJ9Yav8Aa/7L+MnaasBUHFN5jlRp1JNzimCHgtwXVJ9Ya7wW4Lqk+sNF9dS2I8BdUofQvQEPBbguqT6w13gtwXVJ9YaL66jYjwDqlD6F6Ah4LcF1SfWGu8FuC6pPrDRfXUbEeAdUofQvQzXhV3NEjhMuFL3QXZGObMo3lTvuN9ums5r6PIrKOFXc6mWZnwqZ4nN8oIBQnetidVvut5KqqU96OVj8Da06UfukRuA0BySlZFid5IYkZhe9yzsoFjqQoGvXUvauKthiIXEZxEszcRku8itIIlVSAQnNbcenSomz9ibRhVAuFJEcwmF7asBlAPK3AdtPvs7aBSJe8lDQlSklhxgysX3l9xYm+lJaWsVQ2o0tjZenB8f9/ZOxeLLSrLo0KRYieEkWaPLHxZw5W2mSQj10tYc572cApDJgokFho1g0xva+qhr1BxeE2i4YDBhFZWTKoFhndZJCLvvZlF/FTmKTabyI4wioVk40hAAHe2W73ck8kkemncu2nd9mXo/s/wBM8gxAERxFhm/O8Uug0YskER9BYkeSpUEzidwumIeLDkMRyZnjTjJYGa2hdWF+u1Qe8doZ794rxfF8VxNvg8mbP8u98+t70uCHaamRjhAzO5kVmAvG5XJmSzW5lgAb7hQJSatlL0fCzfsQOB+HEoxZygcahiQdTTZ2AHkyUQLNkxCqtgss8ok0GsOFiEeQ/u3DHy1RbL2LtHDgBMKdJVl1tqUDKAbNzbMafGB2lxbp3pdm4y0lhnQTm8qqc1rMfSLmksloQpNwgk4u/wBnx/1EfgVIsUMszSrEDLCmZhmuozSSIBY3LKAKsswZcJDHIqLO4doMnKZJZmdTmtYAIALX6KpjwXx/ECHvZsocyX5NySoXXlbgB9pq0TDbRBhYYGPPAFCtlGYhVKAMc+osb+UUK9rWFScoxUXF5Lg97uxrg/Gs7zuwBWfFRqdP1Q0k7jyZUAqXh8TJIVnleJCMNM8c175RK6pGHAXTIWKgC+49VRxhNohkKYJIwknGBUUBScnFkEZ9xW/0jTeL2dtF0ZBgwiFEjCqBZVjcyAC79LHUnfYUEotxjbZl6PPevyWpYx4kZNJZMTDh3bKozrEitMbbgHLC/WBVarl8I0cSgKWZJImFuTiJRxGITTlW0QdVOCLad5G70BZ3aRWsLxM65GKcv5IA1va1MjA7SEKxrhcpUIvGADOVibPGpOa1g1ujWwpsk5N37Mt+57ybiceuYM65ooMaUjVVB4uKGMh2AtzQcrnxihfhc8nHhZSrMiKOMH7VdWSQ+MqwHoq/lwu0TIrjBKqgSXjAGR+O+NLcu928ulhVbtPgzj55C7YZhoFCrlCqqgKqgZtwAqMrtFOIU5waUXrwYO4TCtI6xoLu5CqOsmtS2f3KsMEHGs7v+sQ2UX8Qtu8tN9z/AIEPh2M+IAElrIuhyg72JGmYjTxC/XR2Ksp08rs14HARUNqqs3ue4EfBbguqT6w13gtwXVJ9YaL66p7EeB0OqUPoXoCHgtwXVJ9Ya7wW4Lqk+sNF9dRsR4B1Sh9C9AQ8FuC6pPrDXeC3BdUn1hovrqNiPAOqUPoXoBWM7mWDWN2AkuFYjlnoBNF2BPwSeavYKTtL4mTzG7DSsB8Unmr2CmkloSp0oU5dhWI21/2X8ZO007tXEmOCV1tmSNmF911UkX9Ipra/7L+Mnaa926pOFnAFyYnsB5ppkn3jLfCnjP8AS+gfeqRhO6PjpSQvE3Cs+qHUILkDXfahH/C5vmpPoP8AhU7YqSwTpKYJHCk3XIwzAgqRe3UayqUjzMMTiNpbUnYNTwm2hmyGTCBrE2s+gD8UCfK+g9lJHCjaFgS2FUZSzEhuRYBrPbpIOlr7jVJDtyZRGRDic6KV3HJrIJCyrluCQCp1pcW2mXm4bEoCuVitwwsuRMhycmy3ve++p7Xiben/APb/ACJPdSxn+l9A+9U/YHdFxU2Jhifi8ruFNkINj1HNQU2zJfmpfoN+FWvBPZ8q43DkxyACRbkowA8pIqClK5jpYjEOaTk7XNd2ptBo2ULbUX1FQv8AHJP3fV/9p7bqEstgTp0Dx1WcSeo+o1GpOSk0j2MYpog4ruj5C945GyMUuqCzZRIXKksLheKe+46aA3rw90oAi6MFMhjVygysVDMSOVewyW1A1IqpxnA2SXOjuDCZHkRCh0MgluWN9WDyi1uhOs1HbgHIwYOyayGQssbh2LXuHYnW19NBpent+IbPgE2yuHoxDBUFiYkm5S25Mm4b+cNLjouKtP8AHJP3fV/9oR2JwQfDyiQuW5BjK5SBlyxKtgdxBjJJ6QR1UQ8Ueo+o1CU5XyY1FF3h8ezQSObZlDW000Fx9tA47oGJ6o/on8aMcGh72lFjez/01mAwUnzb/Rb8K2QbcVcplqX/AIQMT1R/RP41aR7fxjEDNhwSASCGupbIFVuonjE8Wu/Q0Gd4yfNv9FvwogTbbrlKwyhgFzG2+xizAcnmkRHf8s1IiTZ+E+MSMu3EW00sbnMEbTXW2db+noFQfCBieqP6J/Go+KxhaJ0EEgLZALgkDIEUG1ucAhAI6HN91VHeUnzb/Rb8KBhTsvhviJJ40bi7O6qbKb2Jsba0jukcOMRgZokg4vK6FjnUsb5iNLEdFU+wsG4xMJKMAJE1KnrHipPdlwcj4mAojsOKPNVm/WPUK1YSMZVUpaGXFSlGm3HUq/DFjuqH6s+9U3Z/dM2jMsrIILQoZHuhHJBA05Wp1vbxGgT/AAmb5mX6t/wq62BiJMOsqthZHEvJbkNcJkkUhdNGvIDf909ddapQpKPZirnLhWqt9qTsGEvDPaQsVfCOCuYFVe1sjS9Njqin1jrqpxndYx8cjxtxGZGZDZDa6kqbcrdcVHm2zrKUwmJGbVARcKTGYCpsg5AjIyjfddTVFtvCtLO8kWHxCrIxch1LEMxLNYqoFrnSq6dGDfaivwWVKs0uzJl/4Ycd1Q/Vn3q0HgRwnmxeBlmlyiRXdQVWwsqqQbEm5uxrEf8ACZvmZfq3/Ctb7mMLJsuYOrIeMkNmBU2yJrY9FV4ylTjTvFK9yzCVakqlpN2DfvOT55vox+7VTtjbHe0kMcksxMxsCscRC8qNLtoCBnlQaA7/ABVcf4nF84nrFDvCfZKYqbDSCeJRASTcXbnxPeMgjK3wWW5vo5rkHVOxHCpEWBjNNbEQvOgEcV8kcYlIbTRip0HSQaZThpGxGWWcqQWZxFGVRQquHewuFOawIB1BvaqluB7vHEJMZCGgiEEeQMEK5XjYupY3Yq43EAEeOncNwOEZYJi41jlEqSC124uTVUQk2FiSDfoAtagAm2Hjzioy6ySoQxVkkSIMpAB1sCNVZToempmIikQZuOY2I0KpY3IB3L1Gq7gxCuHiYSzxPI7l2KcleaqAAEk81B6Sascbj42SwdSSVsAR8oUASNo/EyeY3YaVgPik81ewUnaXxMnmN2GlYD4pPNXsFLeQ73kRtr/sv4ydpqbJzT5KhbX/AGX8ZO01Nk5p8hoBasF+EvCJMFh2me7WsqIDYu7c1R2k9ABPRQevdbktysE1+nLOtvRdb2qp7pEry48xFzlhRDGnReQEu1ulja1+gC3XVZPgZYWyyxqGsDqd4O46NVbb3HIxOMlTlswSy1v4hV4XH/yT/Xp+Fd4XH/yT/Xp+FDEU6jfFEfKW9j0mWUHdHEPIW9r1G8vAyf8AJVOC9H7hNJ3XnGveTADVrzKTl6coC6t1CtE2ZjVlWOSNsyOAykbiG1BrETs2Z43dY1CJbOwOgvu6TRl3HsS4M8GYtHEY2QdCGTjC6r1AlQbeM9dSi3vN2ExUqstmaz1VuBpeL3ig3G8NZe+JIsLhu+EhISR+OWM8ZYkqgYWYLuY33m3RV1w7xzw4KeSNsjqmjjet2Clh4wCT6KFdk7Bkw4Iw4EkY6b5jvJuxvqxJJJ6bmoTdmduKJ35X4z/trf7qH8K78r8Z/wBtb/dQ/hT8Usg5yL9vsNSmmFuat/5vxqrbZZsorvyvxn/bW/3UP4VL4PcLGnmeCeEYeYLxiLxgkDpuJzAAZlNrj94GmZZJTzEX1f8A2h3hPs+WJXxTsIpoRxkWUi+a2ULbpVhySvTepKT3iaNSh5h9PZQvwj2+uDgMrDMbhUQGxd25qjq6yegAmiiLmN6eysn4VYV8Tj3jz/ELHxUZNh8KpLtbpYnk36ALddaVoUvUnjh7iRocASRvK4iO3ouL28te/l9iP8g3+4i/Co52fiU0khXdv6/Ho1PQuBz409Ob3qYCvy/xH+Qb/cRfhTc/dDnUZjgSFXVzx6E5Rvyqo5TdQr2U35kaejN7WqNPsfEyowEaqumZr2trprc0AH+zMWsojkjbMj5WUjcQ2oNP7ZPKXye2gruagxyzYcPnjiMTKN4RpeMLqp6FuobL0XPXV53Ssc8ODmkjJV1j5LDet2AJHjAJNWU9SEtAS253TRBiHijhMyx8l2EgXl7yqggggWsT1+SoXheP+Uf65fdoOwGxpWR3jUSRqMzknUa7zrqbnf46ejQDnRx+kt7Grqxw8bZt38DnSrzvklbxCvwvf+I/1y+7XeF0/wCUf65fdocM0NvioL+c/v1GeDNzY4/QT7WqXV4eP4I9PU8PyaRwS4cDGO8bJxUigOq582ZD0g2HKBtceMUcYY/m8n83YK+e8Zh58HOJGPFTRkZQu8XAGUjcVK6Ea3vX0Jh/0eT+bsFYcRDZyRsoz2tdTzhPwgXBwGQrndiEijBsZJG5qg9HSSegAnoqmh4UbQKg/wCGXuN64qGx8YuAbeUVWbYQzbTmzsT3ssawpfReNTM726WPNzdABHXV5Di5owFOgA0uBurGaRn8ptof9rP+6grvym2h/wBrP+6gqxi2z8ph6qTLtg/qsPVQBUY7hnjol4x9mlY11c98xu2Ub8iICWa1yBpe2+ifvxJYFkjYMjhGVhuIYqQR6KosW8sq66quu4AD01XcDAY2xeHViYozC6Le4jMxZnRT0LdQwXozHroAM9pfEyeY3YaVgPik81ewUnaXxMnmN2GlYD4pPNXsFLeQ73kRtr/sv4ydpqbJzT5KhbX/AGX8ZO01Nk5p8lALVmLd1nBlcVFLplliyDrDQsWPoIlHqNDKOWALMxNt5Yn20a92FOThD+/KPWqH2UEYfmis9TU878RynlvFFPL6zXuTy+s17XVScq7JeDT4OS9yLpoSba36L+KjzuTYErHNKbWlmsoHVCOLJPla/qoEwZ+Dfzk/vrS+5mtsFF45Jj/7ZB7K0U9Dr/DM6jfh+wg4VbOOIw00KkBpYnQE7gWUgX8VzQHwfxvHsslsokTMVBNgbC4uLXsb1pmI5w/501lPA0WEY6lZfokg/aKjVPUQCk4YfvfSb8a871X976TfjT1dWO5cNd7L4/pN+NQ+EuDzLHCiqGnnijzH9UA8azX3nkxEW6yKsaa2jrisGOjvhif5YJyKsp6kZBdGbq3prI+6JGUxSt0TxAA9KtAxJ9BEw9RrW4eYfT2Vl3dRXXCHxyj7sZ/tretDPvIeCctGhLOTlH67fjTpiB3lvpN+NMbMPwSeSpVMBAjt0t9JvxqZg4gVe9zzd5Yjp6CajVMwPNfyr/dQBY9z7DnNPLoBJiMqgdUA4ok+Vg2nVarvhvgDPBLEpAMkToCd12BAv4r1X8AzfDqbWzTTH1zyfhV/tjnr5PbVlPUhLQ+Z8JiWubFlzDUAkX8Rtvp8ses+s1GiWzkdRYeokVIr0VHOKbPP1cpNHmXy+s0rOes+s15XVdZFV2EcmzeOxcUa2BaddTc6Jy213nkoa3DDn83k/m7BWQ7FX/qUI6pJD9GOWtew36PJ/N2CuFi3n6Hdw6sgc4Q4cptLMQCs+HFj0qcO5BFuojELr+6aJcFs6No0JW5KjpP41ScMR+d4Q/uYgH08Sf7aItln4FPJWE1CTsaH5H2t+NcNjQ/I+1vxqZeuvQBAxGz41GiDf4z21RcF8IR37KbASYnKoHVAVhufGWRjbqtRLi9w8tUfBYDvIkag4ic+vFSUAXu0viZPMbsNKwHxSeavYKTtL4mTzG7DSsB8Unmr2ClvId7yI21/2X8ZO01Nk5p8lQtr/sv4ydpqbJzT5KAWrMs7sCfAYY9UzD1xv+FAmCAyXOth2m1aD3XU/NIT1YhftjlFZ7gfiz/zpFZ6h5/4l8y+3uLY+K1JK+OrnZ2x4uKE2KkaONiVRUUNJIV5xUHQKN2Y9NMT7HIwy4gMCjOY7a5lIuRm6NQL7+mq7M5vRTSv5+Q1gm+Cbz0+wSVqHc4S2Bw3jzn1ySGswwXxJ/iDsb8a1PufrbAYP+Gp+kSfbV9PQ6vwxduXl+wnxHOFZXwZ0kt1STL6pJB7K1PF7xWYbG0xMg6sRiB/7JD7ahV3npYBU46KbKHrP2U4+/8A51UmshcNC4YAm4N94GlteivcWCcbhOrPOfVC4H9Rr1hy08p7K51vtDDeJMSfsiX+77asp6kZaBXDzD6eysz7qK8jCn/VceuNj/bWmRcw+nsrOO6ev5vAeqcfbHKK3LQz7yn2R8Svk9tSSPHaomxj8CPT20SbJ4OmaJpWcIqmw0ve2/p06qYFGYz8oj0D8KnbJa8ZJ3llB9GYU9tnYzYZwrHMGFwRp4iPKD7KZ2QPgv5/e/GgAg4Bn80gJ3sXb6Ush9tXu1+evk9tUnAUfmWEvvKKT/Mc3tq62zzl8ntqyn8xCWh82YlMs8o6pJB6napMtlNsoNgNSTqSL9dI2ylsZiB1Ty/1tUrC4Bp8QkSc6RlUekDU+Ib/AEV6Cg7U03wOFWX/AGNLiQ2YdQ+2vEF2A6zaj/aXcldFl4qcSvEmcpksTe5CjlHUqpPqoCgHLTzh2ipQqwqK8GQnTnBpSQa8GxfacfiM59Skf3VreG/R5P5uwVk/BLXaQ8STn7UHtrWMN+jyfzdgrj4rV+X8HaoaIqOGqfD4I/vTD1xE/wBv2VfbH1hTye01ScOVGbBk9GIYfSgnq52IfgV9PaaxGgmmPxn7KQYD0OfUv4UF8L+6eMHi48IkBnkcBms2XJmvbTKc3JBY+IVacBeHEe04GljUoyPlZCQSOlWuOhlN/KCOigC5zkhCd99fRpVNwRt/h0RG5mZh5GmZh21bg2VT4yftNVXBEf8AS8L4442+kQ3toAvNpfEyeY3YaVgPik81ewUnaXxMnmN2GlYD4pPNXsFLeQ73kRtr/sv4ydpqbJzT5KhbX/Zfxk7TU2TmnyUAtWZx3WF/MFPVPF9uZfbWbYHmH/nSK0/uorfZz+KSE/8AsUe2svwB5Df86RVFQ4PxPVMK5cSsxhkURxCGJUCODZzys7AE2K52b1V4MPlw+MJdWVgh5PND8auW2psSpf0A1BwG1ojEIcVGzohJjeMgSR5tWUZtGQnWx3Gm9s4yIsVwqukBykqzE3cA6nyZiB6euq77zI6kdnbv73atpwI+G0gv++fsUH21rXAlLYLBj/Ri+1FNZErWw1/G59Sr+NbLwYTLh8MOqKIfcWroaG74ZrPy/ZcYveKzLB6Y2cdWKlt/Mc391abi94rNALbRxA/8nT+aOI+2o1N56OAStv8AV2V5Xrfh2V5WIuEgctPKaTEL7Ri6xh5z65MOKWnxieX8KTgrHaI61wrfemS39Bq6nqRloFcPMPp7Kz3umJ+aRnqnj+0OPbWhQ8w+nsoC7pKXwJ8UsJ++B7a2rQz7wa2IfgfX20Y7WQLho1gzkOoMlgcptbVtOdm6uqgzYR+B9J7RRVs/hMY4DCVzC/JN9wJBItby+umBK2tGr4NJZM3H5gpzgg9N1t0LbWqLZxtB/Meype3dtnEuDlyhRa1769Z7KgI1sI/kkP3KBBZwNW2EwY/0Yv6FNW22ucvkqBwbjywYYdUcQ9SLU/bXOXyVZT+YjLQ+eOEyW2hih/rP9pv7aKu51hcO+Lk741yxAxgBr5hluy5dQyjUEddDfDJbbSxP8S/rRD7ac2PtlsLio501KFSRe2YFQGUnxgkV2oRc6FlrY405KNa74hbwVxU8u0HXEjEcViLLJmUrcAHiFmZQMuhA0te46CaGNtYaOPaLpCbxrPZbbgAwuo8QN19FFOK7rRYYjLh7GZVCkvzCFy3Nhyjc3G7cKBtm64iK+t5Fv9IU6UJpuUlbJKwqkotKKd89Q04Di+PY9UMh9ckVarhv0eT+bsFZb3P1vi5T1QD7ZB7talhv0eT+bsFc3E6s6lHRFbw85uFJ6MUn3klUfa1Wmwz8CPT21W8PfiIT1YmD7XC/3VP2EfgvSaxmgz7gbI8u08TLtExB4ZHXDB2XjEuXzKlmuYhGCbMP1iRbWu4ETyQ7amwsAj7x4tpEERBQAlcsmcavIXzIbk21tYAVacIu5WmJ2gMYsvFkrZ0y3zNkZA+YHqK3HTlPXVn3PuAq7MhaPjONd2uXy5bAAWVRc6Xud+8mkMvMRJliv1Kx9VzUXg2ltmYQf6EH9KV7tiXLhZWG9YpSPQrH2U9suPLgYF6ooR6ggpiJ+0viZPMbsNKwHxSeavYKTtL4mTzG7DSsB8Unmr2ClvId7yI21/2X8ZO01Nk5p8lQtr/sv4ydpqbJzT5KAWrATulLfZk/i4s+qWOsowPNb/nSK13ugpfZmK8Ud/osp9lZFgea3/OkVRUOH8T0iO16K8rqoOGPTtbCH/8AqfurW4bJTKkQ6lQepQKw/Fn80sOqT7QordcMLMo6rVqhod/4YspPxX8EvF7xWbYpbbSxHjliPrhi/CtJxe8Vm+1VttSbx8QfuW/tqFTeegiETV5XrV5WIvOj+MTy/hSdlm+0Jf3cNH96WU/20uL4xPT7KTsTXG4nTmw4cetsQ3tq6nqQnoFMPMPp7KBu6Gt9ny+Joj6pY6OYeYfTQXw9X/p2I8Sg/RdD7K2rQoeoHbB+KPlPsqwqu2B8W3nH2VY0wOFJxZAwEl/m5r/QpQpG0tNnyX6Y5B6xlFAGhbMSwiHUEHqAFP7Z5y+T20nDCzL5RSts85fJ7asp/MQloYJw9W205/GUPrjSqybf6B2CrnujrbacnjWI/dA9lU02/wBA7BXewvyHDxXzsRUvZK3ni88doqJUvZA+Hj86/q19laZaMzw+ZBz3OV/OJz/pRD1tIfZWn4b9Hk/m7BWadzZPhMSf3YR/+prS8N+jyfzdgrg4jV/c79LREPh7pg72vlmw5/8AfF+NSNhn4M+U+yo/D+/eEpG9TG30ZY29lP7F5jecfZWMvLG9cDSa6gCk4UuRgMQRvGHmt9BquTHlgUdQQeoqKoeGF/8ADsRbQmBx6xb20SYwcj0r/UKAPNpfEyeY3YaVgPik81ewUnaXxMnmN2GlYD4pPNXsFLeQ73kRtr/sv4ydpqbJzT5KhbX/AGX8ZO01Nk5p8lALVgtwqwLTYLExILu8ThR1mxsPSbCsT2fICrHd5dCDcXBB3EdXir6BoVxuz9lSzGSVMO0pZkYsDqy2zXHNJFwMx6dL3quUdow4jDKukr2MuzjrHrFe8YOsesVp0WydkNlyw4Q57ZeQNbkqNLdYIt4q5Nk7IJAEOEuRmHIXUFuLuDa3P0/+VX0XiYf+KX1fj+zP1w5ljgiTV5mKqBrfljMfNCgknoFbhCeWPLQzwewmzo3/ADNYVklUnkA3KgkEC/NGYHki269tKJYOcPLVqVlY6GHw6oKyev8AhKxe8VnfCdOL2kGbQTpEEPQzRF86X+UFZWt1HxGtExe8VXbS2ZFiIzHPGsiHUqwuLjcR0gjrGtQnqdNFO8635y/SH40nvlPlL9IfjTycAtngADBwadaAn0k3JpX5C7P/AMlh/q1qjolxLNsZw8ymRbMp37iD0V3BWUSy4mZNYmaONGG5+JVs5U/rKHcrfccppcvADZ7b8HBp1Ll9eW1x4jpV5FEqqFUBVUAAAAAAaAADcKnGCiRcrkuHmH00LcKcE02CxEaC7vEwUdZtcAeMkWopi5h9NUeMx0cShpXCKSFud1zuH2H1GtK0KnqZhwdxCmNjcWLdOnlBvuI6qs+OX5S+sVdY/A7KeVpZUw7SEMWLAm+VjGxIGjMHUre17g77U83BrZgjMpw2G4tb3bixYZTlPRe4Itbr0pgD/HL8pfWK9xnKw8UK6vOciKN5u4zN5qqCxO4AeOrhtkbJFvgcJqVA5A3yKHTcOlSCPKOunNits2Bi2GEMZdbllBGhcIFBbUAuQLDSgArgPLHne2vds85fJ7abwMoYoym6tYgjcQbEEeUU5tnnL5PbVlP5iEtDFe6pg2XHLIRyJI1CnoLIWDLfrsVNuo0NSHX0DsFbttDZsU6GOZFkQ/qsLi43EdR8YquTgVgQABhINOtAT6zqa6VLEOmrWuYKuGVR3uYvepuxj8Olv3v6TWufkbgv8pB9WtJk4EYFrXwkOnUuX+m1x4qseMbVtn8/0VrBpO+1+Co7msB4ueX9WR1CH5QjUgkdYzMRf901omG/R5P5uwVVxRhQFUAKBYACwAG4ADcKtMN+jyfzdgrn1XdXN8FbIRwxwTzYHEJGCXMZKAbyy8oAeMkWqDwa2nHJCZEcZGNwSQOq6kHcwOhB1BBonqhxnATAyytNJhYnkbViy3uesruLeO16zFxL78T5afSX8a7vxPlp9JfxqF4Ptnf5LD/VL+Fd4Ptnf5LDfVJ+FAFdwsmV8OuHUgy4kokag3J5as7WH6ioGYtut5RRTjeZ6V/qFQNjcEsJhGZsNBHEzaEqNbb8oJ3LfoGlT8bzPSv9QoA82l8TJ5jdhpWA+KTzV7BSdpfEyeY3YaVgPik81ewUt5DveRG2v+y/jJ2mpsnNPkqHtZb8Vb51O01Mk5p8lALVlWpsRQHiuB4zCN8QolKMVGSTLkC5Sz2Nt6h9f1r5dwo9ynqPqqox2wnkmkkDAZ8OYF5L3Ukuc2jBSOXuIvyRYjWolaA+XZMLsrjGx585cFY5CAxu503hQyubncBrTUexcNYKMYDcFV+DlJylgIxlAsHDq4NgDqRoBV0nc7YMxEos4kvdH04xcl1ysNRdt9xZt1TU4GsvF5ZBZHRrFX3I2IYahgS18RfMSblBe9zTJ3EcGNm/CGZZo5Fs6MERl5bPxh529FDcg77OdbGiqDnDy1W7C2U0EIjZs5zM11UqozG9lXWwHV0XsLAACzgU5hod9BHeR+FmPMOGkkUgMq8kmwAZiFUktoACw36ddAjcM8TYEyqvJG9FF80ZDO1xoElW56LuAdLCtMxa3I0pgp4vsqEtTStDPYuGE51M1hxiJosRJBTOCUNiGfMvSOSGygEU0vDfEgAO4S5bM5RLJxiIYczWyixMji+tlAbca0fJ4vsrsni+yojM6/LjEFkXMBcwi7Iozc/jSAeddsgKrqMjWtTsnDKVkzpiEAEcF8oiYl5bvJZbXzBeSBcKSpXnEW0HL4vsrzi/F9lAEiEcg+nsoZ21sjvgICRZCzWOaxbI6JfKRdQXuR0jSieIcg+mqvIeo+qrVoQYBYjg5DhwUlxCmQZHQuJfi0kZ2BERHLZiwuvK0NumpZxyrhpImxEOaNw6kJLcsspmKuh1JLALyd5uOi1Wu2OCvHuz6ZzxQXMHsqxMXYWVl1YkjMLEDp1NQDwDcMWWXlElrlGPKYqzHnX3hiANATfruwK1MBAJTK+MRssiyMoVgMwZXACroy8XGVA5Qvu3ABX5MriQ0ceKRskceoVrhjHGqve9iM0SuLajM4Otqnx8BZFIZZRmQ3jvG1haTjUzDNyiLuDa28brG9zsfYTQvKzNmznk2TLZc8kmvRfNKd1hZV0oAsNlRFRGrWBWy6brKbL90D03qRtnnL5PbXYdDmXQ7x0UrbCkstgTp1eOrKfzEJaFNtDE8XFI/wAhGb6Kk+yhN+EU6KY5mBmEkIZVCllQnjJGYJ1oUS40BNGvFHqPqNdxJ+SfVWhlaAccIsRkEiy57BiQI0yt8KqrY2uVyCUjcRYA6qbpxHCWZRpiFYCPNmCKL5ieVe1hZ8katzCSSb76OuJPyT6q84g/JPVu+zyUreI7jOEcmNCTclVJNstyQDfL+r5OirfDfo8n83YKr+LPUfUascOp73k0P63YKjU+UI6jfCraUkEAeLnmSNALXuZGCAeliBegebhri7PklDkA6Kkd1C5JVfUWBaIyCx0OQ21rUCK84sdVZy0BdlcI8TNLIplUZY5jYILLl+Ll11tdgADoQrdIrsbwunigGZl74fC8asYUE8ZM9owq73ESg367XNHXFiuyCgDN8RwwxKsbTckiUhmRAqaFYlzgWX4SOU3a4tYnQGjfCzF8LEzEsWWNiSuUm+U3K/qnXUdFWJjHVTWMHI9K/wBQoATtL4mTzG7DSsB8Unmr2CvNoj4KTzG7DXuBHwSeavYKW8h3vI//2Q==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10600" name="1 CuadroTexto"/>
          <p:cNvSpPr txBox="1">
            <a:spLocks noChangeArrowheads="1"/>
          </p:cNvSpPr>
          <p:nvPr/>
        </p:nvSpPr>
        <p:spPr bwMode="auto">
          <a:xfrm>
            <a:off x="144462" y="160338"/>
            <a:ext cx="5765019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en-US" sz="2000" b="1" dirty="0" smtClean="0"/>
              <a:t>THREE NEW HIGH-COMPLEXITY HOSPITALS</a:t>
            </a:r>
            <a:endParaRPr lang="en-US" sz="2000" dirty="0"/>
          </a:p>
        </p:txBody>
      </p:sp>
      <p:sp>
        <p:nvSpPr>
          <p:cNvPr id="11" name="42 Rectángulo"/>
          <p:cNvSpPr>
            <a:spLocks noChangeArrowheads="1"/>
          </p:cNvSpPr>
          <p:nvPr/>
        </p:nvSpPr>
        <p:spPr bwMode="auto">
          <a:xfrm>
            <a:off x="86520" y="1940276"/>
            <a:ext cx="2035175" cy="5891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s-PE" altLang="en-US" b="1" dirty="0" smtClean="0">
                <a:solidFill>
                  <a:srgbClr val="FFFFFF"/>
                </a:solidFill>
              </a:rPr>
              <a:t>TO BE 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9263" y="3324857"/>
            <a:ext cx="1055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r>
              <a:rPr lang="es-PE" dirty="0"/>
              <a:t>Piura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351812" y="5032755"/>
            <a:ext cx="1055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b="1"/>
            </a:lvl1pPr>
          </a:lstStyle>
          <a:p>
            <a:r>
              <a:rPr lang="es-PE" dirty="0"/>
              <a:t>Lima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48546" y="4363472"/>
            <a:ext cx="1055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b="1" dirty="0" smtClean="0"/>
              <a:t>Ancash  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413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331" y="96205"/>
            <a:ext cx="531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Water </a:t>
            </a:r>
            <a:r>
              <a:rPr lang="es-PE" b="1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Treatment</a:t>
            </a:r>
            <a:r>
              <a:rPr lang="es-PE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s-PE" b="1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System</a:t>
            </a:r>
            <a:r>
              <a:rPr lang="es-PE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s-PE" b="1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for</a:t>
            </a:r>
            <a:r>
              <a:rPr lang="es-PE" b="1" dirty="0" smtClean="0">
                <a:solidFill>
                  <a:prstClr val="black"/>
                </a:solidFill>
                <a:latin typeface="Candara" panose="020E0502030303020204" pitchFamily="34" charset="0"/>
              </a:rPr>
              <a:t> Titicaca Lake </a:t>
            </a:r>
            <a:r>
              <a:rPr lang="es-PE" b="1" dirty="0" err="1" smtClean="0">
                <a:solidFill>
                  <a:prstClr val="black"/>
                </a:solidFill>
                <a:latin typeface="Candara" panose="020E0502030303020204" pitchFamily="34" charset="0"/>
              </a:rPr>
              <a:t>basin</a:t>
            </a:r>
            <a:r>
              <a:rPr lang="es-PE" b="1" dirty="0">
                <a:solidFill>
                  <a:prstClr val="black"/>
                </a:solidFill>
                <a:latin typeface="Candara" panose="020E0502030303020204" pitchFamily="34" charset="0"/>
              </a:rPr>
              <a:t/>
            </a:r>
            <a:br>
              <a:rPr lang="es-PE" b="1" dirty="0">
                <a:solidFill>
                  <a:prstClr val="black"/>
                </a:solidFill>
                <a:latin typeface="Candara" panose="020E0502030303020204" pitchFamily="34" charset="0"/>
              </a:rPr>
            </a:br>
            <a:endParaRPr lang="es-PE" b="1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7 Marcador de contenido"/>
          <p:cNvSpPr txBox="1">
            <a:spLocks/>
          </p:cNvSpPr>
          <p:nvPr/>
        </p:nvSpPr>
        <p:spPr>
          <a:xfrm>
            <a:off x="3985568" y="2404141"/>
            <a:ext cx="4739956" cy="160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PE" sz="1600" dirty="0">
                <a:latin typeface="Calibri" pitchFamily="34" charset="0"/>
                <a:cs typeface="Arial" charset="0"/>
              </a:rPr>
              <a:t>Unsolicited </a:t>
            </a:r>
            <a:r>
              <a:rPr lang="es-PE" sz="1600" dirty="0" err="1">
                <a:latin typeface="Calibri" pitchFamily="34" charset="0"/>
                <a:cs typeface="Arial" charset="0"/>
              </a:rPr>
              <a:t>proposal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  <a:r>
              <a:rPr lang="es-PE" sz="1600" dirty="0" err="1">
                <a:latin typeface="Calibri" pitchFamily="34" charset="0"/>
                <a:cs typeface="Arial" charset="0"/>
              </a:rPr>
              <a:t>consisting</a:t>
            </a:r>
            <a:r>
              <a:rPr lang="es-PE" sz="1600" dirty="0">
                <a:latin typeface="Calibri" pitchFamily="34" charset="0"/>
                <a:cs typeface="Arial" charset="0"/>
              </a:rPr>
              <a:t> in </a:t>
            </a:r>
            <a:r>
              <a:rPr lang="es-PE" sz="1600" dirty="0" err="1">
                <a:latin typeface="Calibri" pitchFamily="34" charset="0"/>
                <a:cs typeface="Arial" charset="0"/>
              </a:rPr>
              <a:t>the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  <a:r>
              <a:rPr lang="es-PE" sz="1600" dirty="0" err="1">
                <a:latin typeface="Calibri" pitchFamily="34" charset="0"/>
                <a:cs typeface="Arial" charset="0"/>
              </a:rPr>
              <a:t>development</a:t>
            </a:r>
            <a:r>
              <a:rPr lang="es-PE" sz="1600" dirty="0">
                <a:latin typeface="Calibri" pitchFamily="34" charset="0"/>
                <a:cs typeface="Arial" charset="0"/>
              </a:rPr>
              <a:t> of a </a:t>
            </a:r>
            <a:r>
              <a:rPr lang="es-PE" sz="1600" dirty="0" err="1">
                <a:latin typeface="Calibri" pitchFamily="34" charset="0"/>
                <a:cs typeface="Arial" charset="0"/>
              </a:rPr>
              <a:t>solution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  <a:r>
              <a:rPr lang="es-PE" sz="1600" dirty="0" err="1">
                <a:latin typeface="Calibri" pitchFamily="34" charset="0"/>
                <a:cs typeface="Arial" charset="0"/>
              </a:rPr>
              <a:t>for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  <a:r>
              <a:rPr lang="es-PE" sz="1600" dirty="0" err="1">
                <a:latin typeface="Calibri" pitchFamily="34" charset="0"/>
                <a:cs typeface="Arial" charset="0"/>
              </a:rPr>
              <a:t>the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  <a:r>
              <a:rPr lang="es-PE" sz="1600" dirty="0" err="1">
                <a:latin typeface="Calibri" pitchFamily="34" charset="0"/>
                <a:cs typeface="Arial" charset="0"/>
              </a:rPr>
              <a:t>treatment</a:t>
            </a:r>
            <a:r>
              <a:rPr lang="es-PE" sz="1600" dirty="0">
                <a:latin typeface="Calibri" pitchFamily="34" charset="0"/>
                <a:cs typeface="Arial" charset="0"/>
              </a:rPr>
              <a:t> and final </a:t>
            </a:r>
            <a:r>
              <a:rPr lang="en-US" sz="1600" dirty="0">
                <a:latin typeface="Calibri" pitchFamily="34" charset="0"/>
                <a:cs typeface="Arial" charset="0"/>
              </a:rPr>
              <a:t>disposal of municipal wastewater in the Titicaca Lake basin in Puno.  </a:t>
            </a:r>
            <a:r>
              <a:rPr lang="es-PE" sz="1600" dirty="0">
                <a:latin typeface="Calibri" pitchFamily="34" charset="0"/>
                <a:cs typeface="Arial" charset="0"/>
              </a:rPr>
              <a:t> </a:t>
            </a:r>
          </a:p>
          <a:p>
            <a:pPr marL="0" indent="0" algn="just">
              <a:buNone/>
              <a:defRPr/>
            </a:pPr>
            <a:endParaRPr lang="es-PE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65113" lvl="1" indent="-265113" algn="just">
              <a:buFont typeface="Arial" pitchFamily="34" charset="0"/>
              <a:buChar char="•"/>
              <a:defRPr/>
            </a:pPr>
            <a:r>
              <a:rPr lang="es-PE" altLang="en-US" sz="1600" b="1" dirty="0" smtClean="0">
                <a:solidFill>
                  <a:srgbClr val="000000"/>
                </a:solidFill>
              </a:rPr>
              <a:t>Type </a:t>
            </a:r>
            <a:r>
              <a:rPr lang="es-PE" altLang="en-US" sz="1600" b="1" dirty="0">
                <a:solidFill>
                  <a:srgbClr val="000000"/>
                </a:solidFill>
              </a:rPr>
              <a:t>of </a:t>
            </a:r>
            <a:r>
              <a:rPr lang="es-PE" altLang="en-US" sz="1600" b="1" dirty="0" err="1">
                <a:solidFill>
                  <a:srgbClr val="000000"/>
                </a:solidFill>
              </a:rPr>
              <a:t>concession</a:t>
            </a:r>
            <a:r>
              <a:rPr lang="es-PE" altLang="en-US" sz="1600" b="1" dirty="0">
                <a:solidFill>
                  <a:srgbClr val="000000"/>
                </a:solidFill>
              </a:rPr>
              <a:t>: </a:t>
            </a:r>
            <a:r>
              <a:rPr lang="es-PE" altLang="en-US" sz="1600" dirty="0">
                <a:solidFill>
                  <a:srgbClr val="000000"/>
                </a:solidFill>
              </a:rPr>
              <a:t>Co-</a:t>
            </a:r>
            <a:r>
              <a:rPr lang="es-PE" altLang="en-US" sz="1600" dirty="0" err="1">
                <a:solidFill>
                  <a:srgbClr val="000000"/>
                </a:solidFill>
              </a:rPr>
              <a:t>financed</a:t>
            </a:r>
            <a:r>
              <a:rPr lang="es-PE" altLang="en-US" sz="1600" dirty="0">
                <a:solidFill>
                  <a:srgbClr val="000000"/>
                </a:solidFill>
              </a:rPr>
              <a:t> PPP</a:t>
            </a:r>
          </a:p>
          <a:p>
            <a:pPr marL="265113" indent="-265113" algn="just">
              <a:defRPr/>
            </a:pPr>
            <a:endParaRPr lang="es-PE" sz="1200" dirty="0" smtClean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34" charset="-128"/>
              <a:cs typeface="Tahoma" pitchFamily="34" charset="0"/>
            </a:endParaRPr>
          </a:p>
          <a:p>
            <a:pPr marL="265113" lvl="1" indent="-265113" algn="just">
              <a:buFont typeface="Arial" pitchFamily="34" charset="0"/>
              <a:buChar char="•"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n-US" altLang="en-US" sz="1600" b="1" dirty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</a:rPr>
              <a:t>Under evaluation</a:t>
            </a:r>
          </a:p>
          <a:p>
            <a:pPr marL="265113" indent="-265113" algn="just">
              <a:defRPr/>
            </a:pPr>
            <a:endParaRPr lang="es-PE" sz="1200" dirty="0" smtClean="0">
              <a:solidFill>
                <a:prstClr val="black"/>
              </a:solidFill>
              <a:latin typeface="Century Gothic" panose="020B0502020202020204" pitchFamily="34" charset="0"/>
              <a:ea typeface="ＭＳ Ｐゴシック" pitchFamily="34" charset="-128"/>
              <a:cs typeface="Tahoma" pitchFamily="34" charset="0"/>
            </a:endParaRPr>
          </a:p>
          <a:p>
            <a:pPr marL="285750" lvl="1" algn="just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Foreseen date for the publication of the declaration of interest </a:t>
            </a:r>
            <a:r>
              <a:rPr 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: Q </a:t>
            </a:r>
            <a:r>
              <a:rPr 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II 2017</a:t>
            </a:r>
          </a:p>
          <a:p>
            <a:pPr marL="285750" lvl="1" algn="just">
              <a:buFont typeface="Arial" pitchFamily="34" charset="0"/>
              <a:buChar char="•"/>
              <a:defRPr/>
            </a:pPr>
            <a:endParaRPr lang="es-PE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PE" sz="1400" dirty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pic>
        <p:nvPicPr>
          <p:cNvPr id="18" name="Picture 3" descr="C:\Users\tremy\AppData\Local\Microsoft\Windows\Temporary Internet Files\Content.Outlook\K62COVBU\MAPA PERU COMPLET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7" y="2235552"/>
            <a:ext cx="2824420" cy="41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0 Elipse"/>
          <p:cNvSpPr/>
          <p:nvPr/>
        </p:nvSpPr>
        <p:spPr>
          <a:xfrm>
            <a:off x="2715453" y="5435659"/>
            <a:ext cx="166688" cy="1666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0" name="11 CuadroTexto"/>
          <p:cNvSpPr txBox="1"/>
          <p:nvPr/>
        </p:nvSpPr>
        <p:spPr>
          <a:xfrm>
            <a:off x="2987990" y="5293844"/>
            <a:ext cx="110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prstClr val="black"/>
                </a:solidFill>
                <a:latin typeface="Candara" pitchFamily="34" charset="0"/>
              </a:rPr>
              <a:t>Puno</a:t>
            </a:r>
          </a:p>
        </p:txBody>
      </p:sp>
      <p:cxnSp>
        <p:nvCxnSpPr>
          <p:cNvPr id="21" name="13 Conector recto"/>
          <p:cNvCxnSpPr>
            <a:stCxn id="19" idx="7"/>
          </p:cNvCxnSpPr>
          <p:nvPr/>
        </p:nvCxnSpPr>
        <p:spPr>
          <a:xfrm flipH="1" flipV="1">
            <a:off x="2138281" y="4595882"/>
            <a:ext cx="719449" cy="8641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14 Conector recto"/>
          <p:cNvCxnSpPr/>
          <p:nvPr/>
        </p:nvCxnSpPr>
        <p:spPr>
          <a:xfrm flipH="1" flipV="1">
            <a:off x="519019" y="4644089"/>
            <a:ext cx="2247956" cy="79525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9" y="3395509"/>
            <a:ext cx="1667458" cy="1248580"/>
          </a:xfrm>
          <a:prstGeom prst="rect">
            <a:avLst/>
          </a:prstGeom>
        </p:spPr>
      </p:pic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399418" y="1507442"/>
            <a:ext cx="2430462" cy="5000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>
                <a:solidFill>
                  <a:srgbClr val="FFFFFF"/>
                </a:solidFill>
              </a:rPr>
              <a:t>UNDER EVALUATION </a:t>
            </a:r>
          </a:p>
        </p:txBody>
      </p:sp>
    </p:spTree>
    <p:extLst>
      <p:ext uri="{BB962C8B-B14F-4D97-AF65-F5344CB8AC3E}">
        <p14:creationId xmlns:p14="http://schemas.microsoft.com/office/powerpoint/2010/main" val="3073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xQWFBQUFxcYGBcXGBoZGRUUFxcYFhgXGBgYHCYeFxkjGhYYHy8gIycpLCwsFx4xNTAqNSYrLCkBCQoKDgwOGg8PGiwkHyQsKSksLCwsLC8sLSwsLCwsLCwsLCwsKSwsLCwsLCwsLCwsLCwsLCwsLCwsKSwsLCwsLP/AABEIAMABBwMBIgACEQEDEQH/xAAcAAABBQEBAQAAAAAAAAAAAAAFAgMEBgcBAAj/xABFEAACAQIEAwUFBQUHAgYDAAABAhEAAwQSITEFQVEGEyJhcQcygZGhFEJSscEjYnLR8DOCkqKywuEVFhdjc9Li8SRDU//EABsBAAIDAQEBAAAAAAAAAAAAAAIDAQQFAAYH/8QAMREAAgEDAwEFBwQDAQAAAAAAAQIAAxEhBBIxQQUTUWFxIjKBobHR8BQjkeFCwfEz/9oADAMBAAIRAxEAPwDW5r1ImvZqdFRc16abzVzNU2nR2a9NNZq9nrp0dmuU3nr2eokRyKSa53lc7yunTxpJpReklq6dEMlIazThamMReMELGcg5Z61zVAi7m4kBdxsJGxoRBLsqDqxAH1qAcjMVDKWGpWfFG8xzEEfOnk4KGGa+2fTWQIB5lCdQdeUfPWmXwMursMtvDqWQhjn6nNECMoiOeasOp2zUVjsAsOvMvLokIycwbjF8YQLmYiegUDcnT3fP4U03B1uW1uWmDBhsTB25TE71JPELl42ltAhrrHOymO5QKC46lvGBPUDpTnbDhF1bVq5hNGw50tiB3isykgE6ZpUGT578wXtjU96CDyeOn3jDoaO3af5lZxHD4O0eRqFcw1WDG8UtMLQcNauwisjgZiSYDSvhYenypnH8NKMRB0MQd/65163S9oJVspw3hMOvpGp3PTxlfOHpprNFrmFNRmt1pBpRKwebVNlKItZplrVGGgFZDy17LUk26SbdTeDaR8tdp0pSclTItEV6lZa9lrp08GpavSAKUFqJMk28TXqYArtDYQ9xm1zSS1IL00101g2m0THy9cz1Da4aQbxFHsg7pO7yvd7QtsVSTijU93B3wr31d74UGbFGmTjjU90ZHeQ8bwpJvigJ4j9BJ9KgX+0g1hXMeWX/AFRSWamhsTHLTqOLqJbTfps4kVVB2gPdm4RlWSonXM3wnTT8qE4jtJdJMMdPwpHw8etJOoQGwBMcNLUIubCX9sYBufnUawys/esSsKUCkjUBicwA/Fp8I2qvdk7v2hbbs5Odn0bcIi5o6SS1sfOrJjrMR5Vn67dXp7OBLNCkEbJuZC4lxpFuW1csgdhB7tmQCQsM6jKhJIEk86XxHHi4HtJ7i+G42viP3kWN9NyNtt5iHfwKXs9q5JL5IBJCqUOdSACPvAT1INc4bw4uIfS2vhhY97YTvmjSddZ1G9ef1aIhCqLW6f79TL1NbZY3i+Gv9jjvjlFwn0QSWUaagAGD0IHLbuN4rcvJmsZbttQcywULRqO7YmdgSPDrpG9SxwDc3CHMELGbToSWYmegmBWddhe0rW7gss6q2cSH0DeEoygk6HYjrrvtQUVLXZeRCIDZMs3E+DJeNu57lwDwOIbXcgFdCPlS8Nx0T3OMENst0bN01/SpnEOFWQX7jPZvKdBaYqHEiTl906SYoTd4ZiHQghMWnMAi3dX1U+AnzB+NX7mooeqSrjh/v4+srjaPZGV8Pt9oQxeAy67qdmGx/wCaC3HSYgjWNREnynf12r2AxmJwx7rurl228gI4CsjEGPeIVhMaqTpRfjPAybDMFyupbwgaMqiQwidY9J1rZ0va7XCVSL8Ajg+vhKFfQKvtLkfMQI6LTL2R1r1xpiZB0pvJ1r1aG4BmC2CREGwOtJ7odadNnzpJSjgERvuxSGtUsrrXIqYMaKUgpUjLTyYed9BU3kbZAFulC2amOVG1ILA115NpFYV6nu6r1TeRaa61mmmtGpsUkisANNsrIJU0y6TRErSDbog8ArBT4E1Hu4RqNFKaemCoYBWAWRhUZ5Ek7DWjl4iq/wBprwTDXSPwx89P1p2/F4vbcgQJe4o3cLuzXnLkqYKqoGVQZ28QoTxHFZbc5ATru0nf/mol/EjLZBmBb5dSzf8AtFDsTiQSIEATvvrpWIRdrmb64W0OYzH5LGHtZyuVWaImczd2Ppaofexuh8TnQ66jWk8QxB/ZxGlpN/Ms3+6h1y+xkTIoV5vDPFppXYK8MyD8Flj8WugT8rdXS9eBOtZx2BxE32UHUWFPqBdYn/UKuOKxMEb6kRAnUkD9aVVaAqZi3AN8EchP1kUVAGd1jRgP+fzFCLV0KQD7zbmdFjYA/HU0q7xtbQzscxEgAbkQefrl+VZGooPXYbBc+EezBFuxwJO41xm3hbRuXmgDQD7zt0UcyawvtDi/tWIa8FW0GOiKPqxO7HnsPzNv7QMcW2a7y90DTIOi/wBa1WMZwh01HiXqNx6j+VaY7Jr6VN1r+Nukp0NfRqnbex84b4B23a2FtYkG5bGi3B/a2x6/fUdDr0nQVf8AhfE7RIugq6MAoupzIAnON1aZ86xeaJ8A4/cwlzMniRtLls+7cX9GHJv0qiy3BXp+fnhLr0wcjmbZjsaqJmMEN8RHWuG6i7MFIUMR92DtI5TB18udUvtVxm3fwC3cNLi2wDLPjQFSIYesa1H7DceGNlbyBGS1lzzJa3MkHMI5dKxkoNlzxxDsLecTxoBbz5dVJkeU7qRyIP0jrUeZAoxiez37a6LZGid5E79IHIEfU9BQcXDX0jsvWLqaAscqAD+ec8praBo1T4HInUtTzqQOGE85qg3e0eMllZ1tspIORRpBj706VDuY3E3BLXrreQaNPhAoH7TVTYCPTs8nJM023hFkgwSsSOkiaTjMIoEjnVd9nfaG1YDpiQWViIkyVOpkSfXnO1aGnD7F/WxdBP4G3Hw3A+FKTtVA1qoI8+kmpoSPcz9ZUCpn0pQtE70Qv2hTKwK2g15mbZFbBUw9uKk3b8bVFe4SdaMXgG0fs269XLOIiu1BvCBE1smkk1w0g1hATYnmpl2IpbU2xoxAMT31JZx1pFwio7mmBYsmOXUqqduzlwj/ALxRfm0/pVgOJIqs9u8VOHUf+avyAYmpqXVDCpWNRfWUHEXyAo2IUf6mPx3qHcuc5qRei40x5AflSDZg7Vj3m5mexl4EiNYUD5Ej8oqPr0qSwry2pXNPMCPWefwNReTaHPZ7dy43X7yOv0Df7a0W4sNIJnbfasu7LYpUxlonaQJ1+9I5eorRcRfdpA0AJ1G51+lctBq7bVi6tZaI3NPY24IJP3Y2+g8qE3hm1NSkwhiJMTPWT6nXmfnTrcPMVtaPSrp8tlvHymHq9Ua+F4/3AzLTZWil3hbUw3D2rTDCZxUypdpcNky3FGhMNHXkfzoOLk1eeI8Nz22XeRp6jUfWqtw22jZrT6BoKnmLg008yPyrzev0oOoAGN3Hr+fWeh0OpIoEtnbz6SPhMe9ps1tipggxsVOhVhsynoa72d4gcNirTz4C8EcoPL50xesFGKNuD8/OmsRazKfp5EVjlbEqw8jNcMGAYTaOM8NY4lcRbuC2O77u7KznUyUjURBJ9fCKqGOxcnEBEzNaJAUQuYgwVG8RtPPfnV07FcXGJwdq5ucoV/408vn9KyjtPimt4rEKHKhrr5ojYv4tYkaAbUnsvUGhqCnS1vz0lbV0RVSx6QQELBmOjZ9Z+EidjUS1mVmGaAAfQ6/SpOFv+HnJ2+XTau3XVPEBJad9JFaIBbFskxJNsngRL3oIYECGB8RCiQNix2BoxwPFG3iUJbwszHKwIMglpEEo+x1EGg2Fvl2SYEsZhGYDQ/cU5m+Bmr12F7Oo95bzCbdtgQEJyO7SB4WywNDIaT501nFFLtA2lziF8ZeHeNBBUM0RqCJMVEvPNM8auxeOXTS2dZEeFSeWu9eyOsh952iOcfGvR6aqKiKR4CYNemUJv4xt6Tlp3JXstXJTiFWvU4Ca9XSZqZv1w4gUhlpsrWIAJsEmPG+K4WFRLlkelRnVhsSaMIDALGTnWmHsVHXFmm2xxnaj2tI3COXLNUv2huVsoRp4m5/uH+dW98UTyofj+HJfCi4mYKZEzvEfEeR0qKiF0KwqbhHDTG8LjSbgQjUbwZG06fMU9iOJqXcHRpc+UzI122qHxpTZxl0L4SjmNNIjp8aFtdJbMdyZNZDLZrTYWpdbyytiZdE2ldCdj7x+GhFQ799hbkGPGdOu/wChNCsRii8Zo8MD5U4t3MxHXbyNAALQixJh/g9457V1R4lMn4EEVr/B7q3ULAc9ekkTp86ybguHJtZeczPIR+VaH2Wv91ayxDMSYmdtyPKn6eoe+9cSvqaf7XpmWa3aVeVN3zFQ/trUtMTNbGw8zF3iJLQd9KEcRbM2m360QuJO1IGDJ5U5bDMU2cSu4rEKnvNFVe9dCX86armzDQ7H3t/j86sPbLCFBbI0lj9INVl7s5c50WBPPIOlYHaerY1dgA9mxB68Tb7O0yinuP8AlcEdJN7QWkZRdV1MGNCNV+GuhP1oIpp7tbwYYe8pU5kdFuW3gAsCTIaOnXpFRrbVn1avf/u+M0KNPul2A8S7+zHtAbbXcPEjV0HXmQP651WO3DKcUzowZLv7RSOj6wRyIIII8qY4XjDZxVq6saMAZnRTuTG4ApjtIyG7e7qTbF12QkR4XOYgLyUMWgVXSkoq7x1jXNxGbFo5AOnmOlIxNuY8UwI3H6UWwNhXtIxUHwjfXlTl1VQaKPgKcup2vgZi2oblyZG4QqC1IjOrHTZoIkMp6cvLTrWhYD2hWcwDDuh+zB0kALmLtmXmSelBuynZ04sXCuSbYWUeQCGzayP4TS8f2OkspsXEIKgtb8afLcz61QrVFqOd945UAUKJMvYdcQ1vunSQtlSsTGi28siddiQQIim+JLctWFa5JeLqaEMA1tmEgj6+m1BsJ2bu5yiGHzQsqQ8zplI1XReoqfxLD4q3hR3ocqqXWBc5iASFYnpvzJ3JrT0epNN1UsLAY8cyjqaCspsMkj5SN2LxRvKxug6ZfEPv6EyeQPpVvOEt8lkHnVO7AIottAIJFst0LZNSNf5bVcrWm3yr0+mJNIH1+swtQAKpEafDryUV6p9sAjpXqfvidssa3waavXhUex5g1LXDg8qpEBTLQJMjd4DpXIYCqx214zdw90JZIXwBohdSWI3YdBVXbtdjf/6R8V/QVnN2igYqBwbciXU0LsA1+fWaeVMbCaadOorOG7SYiNb7/wCKPyoZd41iYlsQ0de8MUte093C29T/AEY06Ajr8pr1siu3GAGwrGLvFGIH/wCQTvPjJqP9tXNreB8tTO9R+uPNh/J+0L9F5/L+5K7acCZ8Y7opIaNgd+dVpuz94HS25+H86KnFoNDdb/C1O2+M2kWMzN55TVapXflc/AyylIDBgYdnL5+582T/AN1EuHdmrgMuFHxG49KfPaS1roxBEaAfrTTdqrQMqj7zy00A/SppszrdsH0kMu04+ssFrhRtKjEjxqWEbESV+em3mKP9nz4YnRtDr7h8jBgzVCs9tCplAyaAaGJgRrG9WjhvtLtmM+FssdJZD3bMRzIjU1UL1VFyv8R1geDL1fwxTnPnTlhxEQKBYX2hYOIe1ftTGpGcaeckmiOG7TYF9UxCDyeUP+YAVs0e1aZUCpcH0x/Mx63Z9QNdBcQmuGHQV04MdPlUmyoIDKQQRIIMgjqCNDTpsTV8VQRcHEqd3bBEontHtBbVr+Mj/LVBvWz3bEdDWie07DRZsn/zP9pql2bQyxWBrTesT6Tb0f8A5D4yqcRJfu33JhTzIjUD/UPhT9l18evNYHkQwJ+EL86n4bDZrrWhAnVf4unxOn96hjLmzDpI+E/8CpPtCNGJyze7vMNw+X5oSQfzFSMfciGHusJJ6zAj8j8ah4kZYH4RE1P4dhu/wzrrmteIeaL73row/wANd0vIvm0J8DM2F8pH1JH0NTCKE8Dcp3ltgVKkMAwjwkRsf4frRas2qLOZbQ3US3ezO9lv3V/Fbn1yN/8AKrLgsbca5dS0yqJnK6E5SST4cpEg768yapvYN4xqfvJcX/LP+2rPwe8wxJUhoYKQTmCzl1yqTA16etCiBg9/CJqe8ISFm4uIDXWRvDuFKwIuGNWIjQmaqF7jD5GtsxKsCIuJuGIfR08Lb86uuLxC/aVDBYgL+8Z71eZ8xNZ52pQWMTdAIUEggLmSQfEBA8LDWPhXCgUcbuox8P8As5GDAzvss4SLlu9PLutQd/Ad+hq7NwArsdKqnsmxndrf8AYE25ykSsIxJYE9FPyrTMNfFxFcbMARO8GvU6euyoBMWvRVnJlbbhrDlXKs5tivVY/UGV+4EirbMbzSwPOl5Kh8RxRt5MttrhckeEqIhS0nMw0gHaaC94drR67hEf30Rv4lB0+IoRxDsLgr3vYdBzm3NvX+5APxpt+0pDMot+JCmYSzZQ75B7iETM6TOlT8Px1DowdWEyO7ucuYlNog/GlsqnkRiuy8GU/H+xy2ZOHxFy2eSuA6/SD+dZ92p7K4nAMBcClX9y4khXI1I0iGjXKR1iYNbbi+OZSIuWApZR4yQ2pAmCQDGpPkDQvtJjLN7A3ftN+yLRBByrnZSHyoygOTmmCIFVnoKeBaWaeocHOZgqtPPX+udKcHYnX5imzcAlgJAMTrr8Nx1ojw7BtdJPdkrb98yQF09RPLSqbKVyZoBryCyxA6/Kkukf8AFGr2DQFfDP1qLxGyqqIESaiiQ7hYNVtqEiCTcHQ1zvJ5U7cWCPMT8JI/SlWRObQaKTy30rW7pfCZnetbmEuCcNS4jF1nWBrGwk/nRMdmrRG+Xy1P1im+AvCgaSQGgCNy4B+QFGM2UbSSYgdfEeZ6Cuamh5EWK1QEkGA24b3KkrczIDsCCJmDtpNOBRGYfEUzjmDssD8XzNx+dFOEYH9p3Tg5rmZFAjRwfCSWI5giOc1jaxApuJr6WoWX2pcPZ72jyn7PcPhb+zJ5Md0+PLz9a0FXFZB2f7NXb924iEIbUE58ykEnQDTcEfStM4bwe4iqWZQ/3woJVj1G0TvS9PrhRPdvx9IGp04qHevMBe1BZw9n/wBb/Y9U7CYQ5ZrUeLcHW+gVm2bMPWCI9NaGJ2WgQIo6tWlUfcGEikGRNpEzW/w/JdFzUZTm08qRjFwxN5lUhm7tlgkKLjybhjoNBrzmtBxvZdiIgH4j9ard/smwMRlHPUVzru4MYrSjvgFaSQT8TUvg/FzhL6MqADOq7fdMBjtvBM0WxfZ9lG4g6auojzOtDLnC4BJa18bgk+Y8qAqSCGFxDuORD3HcO1y817JpcOjQup1jUbyIihvfKN2UepAoLdwVkTNyztMhmM+WiUwuHwzBQb6AneUuwNeuTXSljTesM1R0lx7O8Yw64q0bl5EQMZbvMseEx4gRGsVfsBiLjXG7g2cRahYZGUGFVYkrIPTntyrEhwAN/ZvaukGALd1Mx5aI5VjqOnSvf9tX7baW7ttxrOUiP76SB86L9PtB2ta/lFMSx4n0OvfNdDXERVEbNnnfeVEHX86ontBst9pMMcroMwBjaBryYeE1TeHdoeKWYyXcQ6jkV70f5lLUZt47HYq6ty7hrjMAoMYe4gKgk8zE6nXSq5oVgwYG4HrGIVHOI52ExDK1xFADZZaRqPA666ySQ2m2sb1rfC7eWzbHRR+VVLs9wm0sThsRaYMrMWtgB2VCgJgnSSW9TNW7AWcltELFsqgSdzHM1q6Wq7EqykW6mZ+oVRkGSCa5Xc1cq/KkZ1qDxHHC21rMHMs0BUZz/Zv+EGKI1Ext5Va2WIUBjJYgAfs3G58yB8aMtjMADMpy8eX7a4yXPDaQMCAvi+1FwSGI5N/mo3c4nb+02mMJK3FYs6AQMpEwx1nTX8RquYfHr/1W+2ZchtqobMMrEX1fQzB8JJ+BpztRx3EriVNglreQZGVA4OYZmgwZ0UH4Gq9TUpTFyY9aLObAQ3xTi6m5aVAGAuqcwuW8v0aR8RVZ9pmKX/ptoOsBr41UqTOS83WaqV/2iYwkZnVijSCyCZB59Y/Wo/FMfi8TZS1dS0yIwYMFVXmCurK2ohzpHTpUh2yT8Ia07ESuWltsuUBiS+kxEdDr61ceBYcjC3Vg5n8ZII2OhBWNTtsaq74A2YaF301nWNfoauHs2U4nENac+DujtII8SjcEcs358qpat9lNqjcAS3TIDWEHXMOvch/vSY1+7OUaeub5VEXhK3RLTp0Jq2dqezoS2Ps4PdgIpLNsc1x/vGdnB570BwuIRAylgTPIg7ADr1FZdLUbqe+mc3+IlgoCbMMSI3AUMSNtBqRpJPL1pVvs/bHLcRu23z8qMW7UgHSCD6jUjXptTuEsG5cFtR4jsCQJJIECT5/Q1J1tW/vTv09O3EtHA+wNhsOjZYJRDOZp1QHcz1NK4N2Vsi9fDoLmQwA7HQAmSPDvpvpVi4UGt2baMVVoVcp3JVQDBDGdBUTCWHC4pihJcuUiCG9+I103G8Vmp2lXIPt3zFmgl+JnXD+yV7FfZrti34Ft2C5YhJYkuzKCToQw2nUHpUbE4pWv94jrmzZ1EncGZ8QBIkc9a1XszhimEwysmqWLKHYEMqww89fhWbP7P7/2hmzLbVbtxvdYjIzuQOQ91hz5VeGrFYv3h4vbz/MQ6VPYfZlufs/aup3651a6ufwlx4mk7qI3oNZwWIR4XF4hPJmzf6qsHZTtEFwpBS6RYud17kMVjMHCkzk1IHpRE9r8P94uv8Vtv5UA1xX2Hpg2xf8ABI7lr3VjK8l7HLtig/8AHbX8xTqcdx67rh7npmU0fTjmEf79v4iPzFOouGuEBTbJPJWE/IGhOq0596n+fKHsqDr8pX/+9cQkd5gyZMfs7gb6ECn17dWv/wBmGxCetsMP8pNHX4LbPUfH+dA+LcSweF1u3gT+ASzf4UBP5VytpanuBr+Ugb/KDcbx/DXr9tQLIsMD3neB0uBtYyjLBG3MVA7a9krNoK6EIjzMhiJEEEQDyn5UjHe0rQixaC9GuAf6FMkerUCxvaG7f/trpfosQgPko/WauUKdYMDwPDrOcrbzgm7wi0TpdA5aWrmvrp0qO/ALcT3jHn/Z/qWokMSOopm/fBU68jWjcxOJXbrL3jKgzkNALIJLAaqREHp00p21h8RaE22ZPK27A/IQD8KcwN5TibhGmYuROmpaT/XQUSCGaYTbEXa+Ze/Z17RrmIVrN0K123bDIRobwGhkbKQMsxvMwIo3gfanhHu9zczWboMEPlhW08JcErM6b8qyXszA4krIuYB3OgBiVIzQSNAxmiHbXK+LYgd8mUm7lXxWYIDsCNonXlprvNcKhVtokGkrLuM3u1dDKCpBB2I2NKrMfZRx64Bcwt1s32dxbXrk8QUnWIBWBpIBANaX3lWkbcJSqJsMXXab7yvUyBPTVL9o9i9cW0qW7joBcYm0oZhdyEWgwbTu8xluemlWk45M+SRnicvONpp5b1Q6CopWcjmmwaYHe4couHvu+Ee8AcjqBoYHuhvXSvJ2iNnw4d7uQZgO9OYwQVkCSFOVyIGmgMVYfaSobFXcoyQozRu7ZZJPTSB8Ko9y1lIExtWIUBYq2bH4TaVrqGEg3bhJPiG55H+VJz/vj5H+VKYH9z4xScp/c+laV5TtOFv3/of5VevZDj0tYm891xkFsCTIALFv5VRip/c+lHuy8d3iZif2AEdS1ydvIGkag/tm4vx9YSLdgJdOP9rcxaxaVShJOafFrKjTkMsRVXXhtpsxZACoL5gNZBzGeoIn4xUF3OdzmOnLXyohbw7sp8Z0XXQDMNN6yUpLRHsYvL5O6dweNt2wQzZ83dhWzXpQo5ZyFyw2cEKQdBFTlx9nOjLiHtMuYsQjwrAypMDp0nbWgXE8BlAIOsiI6movH8M2GtrbYEXLq5jO4tnmRuJjn0NO2LVIzk46faL3bAZcbfa9vu8VQepf/fZoVj/ajjbdwraxXegH3ylsq38MICR5mqvgeBXbupGVQJOhLZfxBB4mHw9JovheyaEeJi55FSMrAwVZTvBEgg6g/Vi6WihyL/AfaK3ORCdn2w45Rq1s9P2Q/RhTlj2zY4mCMOATqe7aR5/2kUI4h2O8JNpiWGoDfe30nkdqrDeEGdxoR0IMUY01BuFH8SCzDmbv2Z7dC/icNZme8wksRovfqfEi+YAaf7tXdiK+X+z/AB84a/ZuiT3NwOF6gwHUdMyiKtPGPa1jL65bZFhTvk97L0LHnHMRWZqeyt9QFcC3zjVqAjM2XieKw1sTeNpfJgJPosSflVH4t7QMJaYNh7Eup0dh3YAMqTlHiYb6ECqf2exxuvJQM/O4SA0abzOYSOvwNP8AFuCLeJbOQQQNFGjAHwsCQ09MwUGRB5EqXZ1KmfauY3cQMQhxXtDisRmV8VbCn7ltntgKYgyq5mknrUKxwhJALjpoG3idS3ruabwXCGTMM6sGkyBEHUzlPKB15/GnLVlhhw7HxFc2mqADKRPU+Q61oKoTC4ge9zGsTglRWbOpCakZTPynU+lcbuEfJduZZTMrxKtrEDfXynl8u4i4qyYBLIWgT4ZERp92R05+VB+J4Q3suQAEJL66CdZGm519dKaM8wSLcQwq2CB+0Ouu3LTkVEHX5EUhrNkOVN1+emUbAan3dqaKBrajxZgpUzqwM+9mBIOsHyoRxDHOyAsZYSoOzcjMr1jbXc1K56ziLDiPXcBhWumL11DJMwCARudhGx58xSQLRBzYm6dNhbUEkdTO3L4VBu2SCMyshjUMIO0iQdddKZTxEAb7RTrROPCXHsfhbYztaZu82h1BgSCCIADbbT+lSVxCK/d3Ut3Wuhla4tsLcdXPiBYGJmQQRqaHdl8Y4S4CV8JHLUCch2Anb6U/bwmU2g5nu1htDr+8snfYzG80g33GOAG3ietcZXC3brqc/etIKABlYsSQWJkgyOcafCrHiO02J7kXVuXMpIC6SJJiJCnxa7HnWe4+w6PFzMIOXxdBpIjSY50S4dxIWLdySty0SPAD7zbrmkCORmOQpm08gwcHBEtCdrrskPiWH4SxUDTQglRv66ya9VGwVhsXciQqiSSzSqAzHzOldotp6kwQVHQTSssEztOoJmec+tSrbMhHdsU03BOpOsmZH0rvG7QssApDNEzzVZ/r5V61iAbWmrKDA5kjlMRB86oox5EssBKl2zusGFy42ckQTA1EgagQDvVYdCWBiec68gKuvbXE24s3Gtd4gzFrc93nEKIJXVYJn1Wqpftr3rgTCq4HMaA85+NEDm55iz4CASh/D9f+a9kP4fr/AM0nuv3G/r+7Xsg/C39fCtCVRO5D+H6mjfZxTkv6RrZ68hfoXhOGtcDlEaLaF2OmijXpqT0o52OjLit4yWzr5Mw5esfE1X1LWpH4fUQ6a+0Im2hZLpbkVAOsxDHn5IBUfhuOeSrNGgE667SDr6UZ4PZVrVwDc52AOYAsgUhZOsZXfevdlbVm42W5admYLEDTNmJYEzIBXKBGs1RLja1+ktWNxCXAFDd7i8QFWxYBKgZoYDSYZmMk6D4+VVrDXDi8Q+KvAOznMBm/swp8KAQAYAAmfhUz2j8aCZMBa0S1DXonxXI8KeYUQfU+VDuFkd3JBMwJT3oA3PP4a12lpnaaxFi3Hkv98n4RbsC23oPrD2HxjtmCtKnQkQt2zqDBWII+vrvU21b6D5DcnU+nWoODbMA2a1cMQHQQ8dGjQn5Dyq8cDtmzYz20W5ffUK2/dKwDR67z5rXair3SwlG4yrnQxBHrzqu8d4KpfMFnvIEbeID16CrlisS2IDh0i9a1Y5QpIkgBo0JAjWBpO9RMLgO+dVBAMhtQT4RqwHQwN/OgpV8XMY9PNpmvEuENau5CAvhDbzoSY/KkLa1o127WMaQJ0toPlmj1oMhNaCsWQHylfYAxEsHCbgto05VDESXE2zE+FyPdB5HrG+xsODskwWnQQAWz5RpoLkS6aBhOtVvghad3XXkuZYjZlg6Tz09avvZ3hjOGKZJRfDmByZzosgalRqY8hSKjimpYxltxtIRYHSgvGgyTc8RtonkVEzpl3OoUTrEjlNE1u3i728Qqi9b8QKLlDLIBEDQxmBkcgZ5QniB8PullOjAD7rAiaGk9zmE6beICxGJe5aLWwuwyHbNrtoYJE78p86HcBxF3NdZmEMArT72ZdRAA0gE1P4Vg2W0yiDBlYYyRM6wNNPKo+PtrlItKiAkISNTmInVtCJneDvVrxEX4NJlssyuweADzUwR6mI+tMLZRUuk3BHuZQstm0IUN5yNhRq1woKgzQZAXfTQAAEHp+pqtYO1be66Ke7VTpbJ1uMNDrrJ0kgQNvOoQDMJiTYSPxLCsPFcaWbKwgk6arDHkwyQQfnQrKQQRp/X50d4nxAC4sCCpAYAGWUR706E+kTpUDHOCoZUCmSCNQZ3AgnoQZqwDjMrMuTad4bi2D5BqHZQfEV2aZzDWrVjQhJzMR3ZguDOQrqM3hIiCTrFUzABRcXMJWZIAzaenPWrPjbRtA3bUKc65gAB4SA2Ygj3dGBAI1Uj0W4yIymcGS+LXVuJ3YNoszG3mcgKI/s3DKTBEHQjZqicbwGTCMGVQwcL+zYsuZfeJnyBEiNTQnBsq4lWutGVjqg3gkACB7vw5VacVjFuL4bme0VKxIYIT7xneTzneoPsCSo3wH2BuuuJOUSGQyv4gOWnQwfhXKX2cxoweKN22TcCqwE+HcgTznnyG9ep2TE2Al/4mS75hsJnpH9Gk27iiFJE9dtRpvGs76+VVex2vf3ZVgZENoR0M6gfLlUC92gLaRpzAME/xHrpy6TVJaZllnEI8S/akq5JAJAE8p6jehK3bTubYJzazoRtvrTnEuMI1khUK3CQcwJj3pInf3Zqui7cDT3gkzrmHP60K6dskmQag6CFcXhwpgdKb7tfP5/8AFA/+qXATmYty5afSm14jcn3/AKD+VWRTqWyYrvU8JpfY/BqFvk6A2H3P4lcGPTw8utCsMwsLcKnwuFDFgDoJiNNPeP0qnJx28vu3GX+E5ZHQxuPKptji924CBqIGYZQedKqUHPJxGCsvEtvDccqo0DNm0mR4euXw6EjSrb7PcHbdrhAYFAsEkH3s3RRERWXjHug092dZSIPKpXBvaBisJm7vuvHE5lJ92YiGHU1TraJ6ikLDFdRAXFreXE3lzFiL10Zm3aHYSY0k0R4dfgDdYO41+YiIoRiMVnuM7e87FiRtLkk/CTUuxcKwRpHTX+hWoRixlRZd8G0hZZG/gEc+eprROCcSFtFJgqLdsRzBI1J5xWbcMxWe0pzBo6CAPXU61deC8TCFWKhgB4pOuUCVyiDqNB8D1FYfaCFlFpdpW6wlxXB5mtXGGV7iEELqCShaNdwN58qqGF4ouHPeOWCqrEgbsACY1OumseVXfjnFCbTXNUBBRFMeMnZxzACnb+VZH2zxAW0EJPiiBGhIIO/KP1pWgpb7g8GFUqEKD4QT2k4rbxF57y5oYALI5gcxvFB8Nij0+tJFIsDUjoa9AqALaUi7Fry19n3l9mMKTKsBzHvCR+RrU+yH9k3XMJ9I0/Wse7N3gL0HLqCNZGu/LQ7c60zs5j8hGpCnQ+R1ykjpqR8qztahNMgS1Rb2rmSuKcOzYtnjQW3kg7+DKJHIz+lVziGBa4AqrmjxGDBAAOojWZgaVdeK3FS0QCDcuaGBGh1YkcpqicX4ndXvFtEhWBRnCyUkQCuoMmTqIiDSNAGOTGV2GI2LQ7pWLDNI1BiZ2novx3O52MTh3CLeJvtde4LlqyCxtidCBo37yGDtOq9Kdwl7v7Rw7XFZrajwlO6LSfCg1ysJgDlJEb0xh8I6XbotXLKKyAAtJYFR4lI0I8eadwOhrXCcyoX4hm+qM2HZWW33+iIYACeKSTuWkRGnKmsVwi3+BcyknMF1EkqdoMSP/uah8Bc4ZH+03B3VshVRRmAaZaCNRvuR8xU+xcGK7z7O1oNKBM7GWISWUpAC5hodgD5ioC+ELd1MqnFOEQTkAJbxAgxBWSy6nchkM/zp/GcP0zOreISFYa5hlUgFToDE9NfSjTYjdr9prZBCi4hQsijdWhzBLg7ydNNKQuMzO63bjMw0dGVczSZt3AqxupAIiYy9KI3gYgY8INu+r24tozAfeMAwrCW3EkfMdKN4tAUYXCBJykoVJiGg67RJ5c6Xh8VNyA9oskLKjwt4Q5ZCPIjwwI7smDTOMwrl76XUVzDOGBCgLcWVJJgACGGaJoSCTmGCAMQLY7NReBW4coAdS2hYa6KT4SdOR5ij2Fs3VKm3ae5bY+Mp7wYEj3TBO86T5b0/jeHiyzIts3LHdLkRzOYtbAIzBvCvgkEQQQSNd4RZkUdylx2VyMhJ/ZEeINm99AYkGYn0AoiL8wQQOInGYAW7tu+Fe3abMHJTY5SQYPukkxB5g16rdcw9vHEgki4YzI90LlYCSpT/AHD0rlEDiCbX5mU2cYA2YqrxpBJj6GT8akji4E/sLRJ6hmHqFYwPrV9Hs7w3MXD/AHiNue3ka6PZ7h4jLc3JkHU8okyI9Kg1ackU3mYcSxneXCyIloEe7bBCg84BJj0mPSmXdZ1DfMfyrTr3s5sEaG6umuo06TK0Ov8As3tcr1zXqFI67gCRXd7TMjunEza4tNjStJb2W29Ivt5yoOvONRz/AK50h/ZaoE9+Mo3OUaD/ABfWiFRfGLNFpm4FEsIFUQT5zrvV8T2ZYcgZcQ5nXdNR5AKZrq+zLDsCyXbpAYqfdJkDWPBt57aVxqrJFFh0lJfJ3ZPeAtpCw3xMkRUBhzmtJ/8ADXClfC10nXxB1nl5RHw+96U03s4w86PciObAQdNRprzqBUWcabGZu3xqdZuSOn86vtz2fYSDDODA1Lc53gjn5j5Ux/4Z2+V+4vqFNC1RD1hLTcdIN7NYuQbZJP3lnYeXrVo4dxE2+ZEbEcv66UOtezfLDJitR1tTB+Yon/2+2ma4NeYU/lNVaiho5biPY7ipuGWYsdhPL+vKsy7UcVF27APhXz0LHWfUAwfStJtdnPF4nzROgBG0ETB8j86c/wC3LE5mtWo3JyAkzvPUHT40VELTg1AXEyCwxYhVBYnYAST6AVwnK2oiNCDpBHUVsmFWzbkWra255ImXxfiM+70rvEeF4R2Ju2EZyRmYr4joAII1IAjXpVkNniJK45mU4LFFHVwToRtA+GvI1feHcTAh1Mqf6+ddbsTgoICsJjVXfMuokAMY66md6k4LsrbtyFZ8oE5maREjlvOnT8qW6boxWtFYvjEgBRq2gA1JMTAA5wKDhCwIYZtSwUFgYU+OQBIO58ieVH8NwtLbGSsoysCTrbJEJDAgw08wefrU/wDYZi+QFgc0yA2onNKnRidNCdqimm2SxLSnrg17vMC5QKLltlIVlBXxDUbSE3G4E12/hUuv3ssmZmDmBnUsreIEjTUHoPEw8jasHcw4EopAGgzszxqc0hpk6/HroKh4xLJ7xI7pp95cgzxB0EmJDbMNiYEU3dYQNpJkBBfay11Fyz4UYQttsgKyYkkEk6nWQNabw12/bsG42VUJBcHVs6aKFgSJzEHXURNT8ReXue7ts4CloEZQpjMcuu4kkaiNIp1MBbvfsrQyK03TB8DiQA4XYxOu3ntQ7pNrQXj8Gud1uWMr5lgKIVhlkZwhhjlOzGQc2msU0/Fnvm5K27n3CiLDKtr3YE6OpYgkRMD0o7ctqbJzgBFUkDLAMAzmWARrpr0EazQ7i+BtBvtCzauNHht5oaBqTE6wRJ+Jqd2MzrZuIJvWxeCZncNCw+QDNbgtBgbgECRsQfSnWvWza7tgVZCgC+KXIWQFIkC3GknTQxBqU+C0L22XMWy6GZYEypHOJIzeVLPBJdfdLN4VynXKQfvLIHhkwTAJHOo3GTtg44nu/eP3EWLdwSXEvLBh1YEdJ9acxWO7gHvJQlO7IFtf2veHNn0AQkJrtrUxuzCFs9s2UZttNR5lZyGPTNqNafv8OItujqp0YFJDjISSCHUmHWBDSIjWBFSt5BnsRwvD3Htt3itKArmS2QQBtoJOjT70yOeteqHxXsyLloLJU+HUncRpK8h6aaCu0BpsT7xHwhhgP8fn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38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922713" y="5547202"/>
            <a:ext cx="47529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857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8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indent="0" algn="just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1600" b="1" dirty="0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lvl="1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Type of concession: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Assets transfer</a:t>
            </a:r>
          </a:p>
          <a:p>
            <a:pPr lvl="1" indent="0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n-US" altLang="es-PE" sz="1600" dirty="0" smtClean="0">
                <a:solidFill>
                  <a:srgbClr val="000000"/>
                </a:solidFill>
                <a:cs typeface="Tahoma" pitchFamily="34" charset="0"/>
              </a:rPr>
              <a:t>: Under Evaluation</a:t>
            </a:r>
            <a:endParaRPr lang="en-US" altLang="es-PE" sz="16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44463" y="354777"/>
            <a:ext cx="5291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000" b="1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04 MINING EXPLORATION PROJECTS</a:t>
            </a:r>
            <a:endParaRPr lang="es-ES" altLang="es-PE" sz="20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8197" name="AutoShape 4" descr="data:image/jpeg;base64,/9j/4AAQSkZJRgABAQAAAQABAAD/2wCEAAkGBhQSEBQUEhQUFRQVFRQUFxQUFRQUFBUVFBQXFBUUFhQXHSYeFxkkGRQUHy8gIycpLC0sFR4xNTAqNSYrLCkBCQoKDgwOGg8PGiwkHBwpKSwpLCwpLCwsLCwsLCksLCwsLCwsKSksKSwpLCwpKSwsLCwsLCksLCwsLCwsLCwsLP/AABEIAMIBAwMBIgACEQEDEQH/xAAbAAACAwEBAQAAAAAAAAAAAAABAgADBAUGB//EAD8QAAEDAgQDBQUGBQMEAwAAAAEAAhEDIQQSMUEFUWEicYGRsQYTMqHwFBVCYsHRI1Jy4fEzQ7KCkqKzFiRT/8QAGQEBAQEBAQEAAAAAAAAAAAAAAAECAwQF/8QAJREBAAICAgICAgIDAAAAAAAAAAERAhITIQMxQVEiMmGBQnGR/9oADAMBAAIRAxEAPwDhhqMJsqML7r4ZYRATQjCqAGowiAiGoBCkJoRhAsKQmhGEC5VMqaEYQLlUypoRhAmVHKmhSEC5UMqeFIQJlRypoUhAuVSE0ItbJgKKQMnRCFtOEcz4muG2n6phw0lsidNIWN4b0lghSFa6kQYII77Kx+E7Mif7KzlCREsyiJahCTBaIFGFMqxNNAEpCfKlKxbcEhRFFWwIRhPkRhdnnJlRypwEYVCAJg1MGpsqBMqkJwEcqCuEYVraBOgRFA8illKYRhX/AGZ3JIWJYrhTKrW0ydArG4N3IpcFSzwhCvdQI2S5EsV5VMqfKplRCZVMqfKpCBW0yTAEk2gXJXf4dw5vu2+8pwXE9oyCY2jZVcC4cHEOm40XqAG5e3fXw6dNF4vN5e6h6/F467lXiMM33BOQRltJkWv4FecpY4GwEL0dSuz3ZBPYPZPReTxTw0w3muGEbdO2U6rcdTD4kwRvrbksLqpiLWsnc+Ujmyu+HXUuOXfpmqmVWGrQ9oVcL0RPTjMdlhApyEhCx7aI5LCctSwlFkhRNCCtC91KEzKavYwHVaKZaNFrZnVlZhSU/wBiK1NxIlXOrhZnPJrWHNdRhQUpV9WvdJTddbiZpioPRwRK10uHK6hornPXHLOXWMYKyg0KPrNCqqYhY6uIUjGZJyiFlavOirZQnVViorC9dqr05XbZhaYboPNWvdKx0XFbqTOa5ZdS6R30X7INTKrq4VvJbiQqn1AOSxGUtzEObUwnIJPu8ro/aAqalXqusZZOcxDDUwcbqg0lscVG0Cdl0jL7Yr6cfg+Kqh9T+I4gOcA3KAAJtfddp/EargRzEf4WP2eo9qrOz3iCZ0cei7RI2AXjwiJ7mPmXqzmYnqfhzg2plIkweZVBwjl13MKpqN/Mu2Mxj6csomfbnig4aqZFoqUz1Wd1MqTFykTSmq1V5Va5iUtXT4Z+VRCWFbkQ92qiohKQrjTSFqKryoJ8qKo0QmSIhRmxlNmQCMKogCgCITAqi+jXgImuqQoVnVbFzpS5EQE4CqFbSVjWIBBBd7+NAp9rPNUkKQprBtK19cndFsblUwirRbSHthLmCoUU1XZsFYclPtCxoKaQbsPA6kGqedR//Mrs0qg1K4fBfhf/AFu9SugVx8ON4/3Lt5cqy/pudigqjiByWVAhdtIct5XPxXRJJduFXCgV1hNl7KA3Kt9ywLKKiR9QlZ0mW9mmpWYNAs78TOgCqITMAV1iE2mUZRJ1KlWgAi6ryVZelSXCv3aKY1Cor2dGDUYRCYKWhYRhNCIaraAAiGpoRASwuVGE0KJaAAjCMI5UsLCMJoRhLCQjCaEYS0JCkJ4UhLCQpCeFISwkIQrIQhLHJ4H8Lv63epXShc/gP+m7+o+pXShcfBP4/wBy7+b9v+EhCE8KQu1uKshAhWEIQlishCFZCWEtVZCEKyECEsVwlhWEIQikhRNCiCwJgEwaEwpjmuWzpoQBMn931RyJtCaSQIwn92p7tXZNZLCMIwiEtmgARhFRLKSEYRUSygyqQo50JRWVso4CkJS5Ky10spZCkKB6KWlFhCE8IFLKcf2dH8I9/wC66sLl+zX+kutC4+GfxdvNH5EhCE8IQu1uVEhCE8IEK2EhCE8IQlhCEITkIQlishCFZCUhLUkKJkVLWgCICQFMCubZwiClBTBAQmCCKAoOqQoszqgLjLgOhIUnKljG1gxJ5JPflOA2LEHuKR1OFjdvSDsxRWlr1np0BqrqjwGk7ALpbnMBVqjRVioAqG1Wn8bf+4Jhl/mB8Qsbt8awVinbVnVVtPJXBq1E2zMHiVC6BdKagaCSYA3Nh5rP9upuPxs7szf3ScqSMbX/AGkJHYmxUzMOjh4EKmqBBhY5Lb46U8DoGmzKTey6UrncNMyVvBTx/qnkjsyiEqSutudIgohKWUiCKBKWUCCJKUlLKBAoygSlrQIoSolrRQrM40hUgJgFzbWothVhEBVFxjZDIkCZBF5f2opfxmGNWejj+69RC817TXrMHJnq4/ssZ/q3h7WcIoN/lHkvRMotAFgDHJcbhYgAldKhXzPMaBv6rx495w9GX6y2saNEuIYCxzY1BHmEJSvdAJ5Ar3PI8LhWTFgvXcJw7Y+EeQXkeHm4XsuHVAGrweR7Iam0wA2IFhpHLont0WZ2OaGhznBo0GYgaW8UjeI0yTD2GPzDlOq9mHWMPLl3Mn4qwGjUEfgd6FeLwzASF7HG1h7p5BkZXddivKYBvaCx5XTxvU8JwwtYeSv4u0NZUIAsxxt/SSreEtsFn9o6oFOtf/bIHeWxZcPD+8/6bz9MHs84lnguqWLiezuIGS5FhzXbzyvT4p/Fy8vtCgjmQldbcwlEVLbIFKSgkoEolKVbKRBAoEpZSIFSUJUVJUQQRWUcQ/Kj949PmvFjjr97/wDUUfv1/L5/uFy5I+nTje0HEenz/snHERy+a8P9/P8Aog/ombx+p08ld4Tje4+8hy+aI4iORXiP/kdXmPISoPaGp0Tc43uPvIcivP8AE6+euTGgDfLX5krkN9oKu0eq20CSZOpMnxWM87hrHCpdSjXsF0MDU1fFriB6/JcmmV2uE089F4GvaA7yLfNee9Zt0q4pf9u07JvosvE+IxRqGPwkAzu4QPVeZ+96v4mgdCR+xS4vHveMrouZt08AvTyOXGGCMLqU8UVy6AWti88u0G47iXe4a1rjrBAjTv11XJ4OT79jXiWOeA6dIJE3XocbQ/htIAIBIO2ozDvXLxGFLiMpyxqImfmtRNwnpYeN1C0szDKQWxlGh3nWdVbw0doLHUpkBoNzueZgTbZdHhjbplPSQ9fwpeb9vq72kAGA4DQXmee2nzXo+FOGxC5vtphpbTfBMEtt1Ej0+a44TWTUw8Jgqrs0agzPQERM+JXp6XF3MqZGhnug5wB/LJgzPz6rBQ4LWrA+6ZoQDP5rD5qjF4Z9OrUpvEFhsDckGCPHK4Gy73STFvXHHgahyU8SbyPkvP0vfk6g67g+FtFYKzzFh2hIMiCJIsCQdQfJdY8sOU+J2jxFvIpfvIciuKajwQDbvEesKupjCPic0EzHMx0lXlxOKXbqcUA2NhMlIOKAiRouOKzjfM2CBHX56qoY4Bo7bBYWyu7uacuJxS7hx880h4hHO64bOLNjXTbK6/ddVu40TEMdveDfuG3zV5ITjl3/ALd3pTxETEmdYXBbxQnkP6hl8pKLeKEX7JtsRqT4qcsLxS7/AN4d6i4P32Nx6KK8kHHLmCsTu3yCYVet+UD10WrFFgJyZXC3+0R66pjgqjmh1KlTcOQy5tdbwvDyQ9dMoqNntOEd14VuArMzjPGQEydrtt11VuIw7mtvhzOp7Jykd7bTqs7HNiDTDSbiWkT3/JXeEmG3iFWiYNMDuEeZ+t1hbTadWgeAPoke9p+GnJESJNgQZPmo33cgFhBO4vHj9apdBarmNcIbbXNYX5LTS4qwfzfL90hwdOb1B5R6KxvDmT8UzvFvWNld4Z1aGcXpxPa1W7hXtRSpO7WaDrAnu9VzKmCaGEhwInUAWOlwqm8NzRJPdLQpOWMkYrsXjqb3ucxssLyRmBsT2iIJgaqh9UHtWA0tzFz6o+4awXI3iXtBse+6DKbC3bLmJ+IGJa3Ug9E3pZxX0sUz+YeatGPpjV7R3uHesz8LTfRaWiXduTMGLZe/de19iq7RVeXhn+nlbmAhxNSwE6mArOUM04TMXLW37N9+ySNFG0gcoIGpm35SR+i7OC9pnUBUFEiH1Xukta4jtBgDZ0bpZZeLcYpPDHve91d2Y1LQxsEhoAAFy3kVIyWnf9kPZvDVsOH1qIe8vIzF9QQJpCIDo/GSvRUvZbBiIw7Lhp+J51a927vyDzXF9jWudSMvqUmZmljWNp3DgHZiXtcfwN8l6uiWloyuLspLSTlJ7NOprlAAuVyymbGbCcJw9M5mUKYcA6DBJ+Fh3P5/kvM+0b21BXpiz2PcQ0gj4XTLeYjlzXq6uJY1wa5wBeXNaCYLnZKJgczAPkviftBVzYmvDqhIxOIMtk/7zojpFvBSLmViHq/ZzHFlKoQWO7VMwDexJ0XMePtFUvILnvqDNlJPZgNNhoIDb9Oq5TOKVg0gmpcyXe7kk3MmWnNr39V1PZcllfO+QDTI+GLy20ARsV13n5NPpqp4dosYF3fiMiPGZXC4lw/O7UNykjMXSSwGGWnYTeb2VeP+0urOe01BDn5SHZYY5xMWi0Fc92ExGbN8U7F/qcwJ56rcSlNuEtUuC8NdeQXAgHxgWUNZ0E5XQBNxYRM28CsbqOIa4FpdzGV0385WevQxDjLxVJ6klaG/CVQ8kQ1sCxmNO8JRXtINtNIuuPUpkfFI77Kuq4ZjGqtI9CeJVI1MiZJAM3PTlCbFlti14cZMxPnYn0Xn21Hczp4d6hxD+Zi9gYF4n0HkpUK71V7W029ppJM/ES4A7EEQOazNxLCdTEaiAuQTKU1dlaHZmn/O7yCi4uZRSlt60+y9WZIpidTmj5aLTw/gVVjgc9NvOHZpG4iFt+06mTYjlN97qYbFBx1PK/df5r5m2cw9NY211GlujgVW7EkCXRA3IsO8rLxQPAzUoLRd0fH5fRXKFR9QQQ4uH4SDfpHcmONxdplNS7Zx9M6lhWCpicNmING8/G0OHjM3VGH4XUeSGtIMTDrWJ1H9l0G+zBEmo8NaCIIm4Nrg6C8LfUfLPcqanBaTgCHPjUfCRfrquZi8Axpy+88OXkLar07uGUqQymoSW2hoDiO/l5rNiuHUXm4I66Ot038UjOp7WcXmn4IU2/G14doIJsIuSNNPmixtu00WuIiBPVq7LeCU73eZ00bHqr6HCqQM5Xu6F4y/8fkt8kMaS5DMGHQWtBEwJJ77WOy6I4DX/wDxtyLgJO0nLAXYw2IFIfw6bGyZ1cb9OXgjV4jUfqY7lznyS3GEfLy7OB1KZ/iU8pJJtUaW6aE67fJXQ4MsxwNtHO1nYtP6rtOq/mVTqnX5JyzKaQ4TMU9hg0iLwIBuCReTrcyra1VzA3NREQJOWSDO46yF2BXI/wABA4o81eWU0hzMLx/Eh0NNQMIAywWtgdnTllT1ONVWuPu3OBcCey4tkW1W011U0NGgA7gnJ/C6uTjePvlrnZnAzAcHEh2kT4fJHCe0bjMhwN+ZOu43/suo4CFV9nbyG99Te5WuSPo1/lgfx94JzmZkSJAbBGxvqrqmLEg5i4EW27Nrmd9Qe7uWh1IFpadCCCIiZWYcOZa2nXrPqVd8fpJxn7VU8ewCCIMAkg2uRv8AWiqp4+nU7E5jJy5gBJ1FxsdP0W12FaRoD3j9VjbwZgMxHdI3ncm6sZ4k4SrNRjDNgTr2piJkaQdRZNUxoBJEWizdxzHK3JbGcOpbtB6k+eqDsNSboPIz+nROSE1ZKHFQ6CXEC5jSeR0vumbigYzZXDTtNDpmPrRW1cM12o6bKr7vYNj3TZXbEqRbVoZZNKmdrNDfkFTGHcY92AehdHm0+K0lgiMo+f7rMcC0uBI05SP8pGUfcrSt2CoXGU21hx3vv0Kofw6lJJL2ttF2m++rdPFXYnhjXGWy2wESNvBB3DQW5ZPcdPMFa2/lKZnYTDj/AHKn/goo/hN9vN37orW0fZ/Tv4t026/KVXh3w6CbSdIv5rjVcY5pBmRbwB26KOxhtExOsLlr1Rfb0dLiQEjLrMg6EcjzVI4plMiegbPlH6rFh6uYCbH17+ei0OqSdANr2JjqpUF27PCfaWG9otLpMxMWt5x6LJjanan3pyk5bzsZGWJnUnxXLqcNJ7VOGgwC2bzB8BMDzWbE5xlJFhqPG37KREfBNvYPs2xGg5culljqYrICSDYT16d6y4fi4azJIkiLXNzZWGu1zADJkETvfkPBc9G9rEcSa7KC4tJiYgaki1jpAW+jWmmCSAZidr6RK8ziuCuHaYXFoIMHsmO/pdTEUK7WhzgcobFjadJjVbnHGWfyiXo3HQzMiR9eCj326Lm+9cygx4nmed945JKXtDAhxmZtlFxESTNtNFjS/TW9e3RkBQkT9fJZqWMZUBygBuRxMgkiAII6SQqWVcsSZ3891NJN257SB+sWSOI5j+/KNVyqXEDLgL3PO0dfNaHY1o6EybD4Se+Oa3xs7tjkDpt9dVhxGNytk/2M/wCEg4kDqSfnZNDdvbBJbIzD8J67g6JvsxIkX56A7bb6hYy4HK5pPdHkdZFlW7EQYfMO3/e/RXSE3ltGFJaSNQbt0tEyDuqDSWjh9aTYgWcbSZygkgDfbyWTDYqsRm93DXAEciDcHKegJumn0bfa2lRkxmixInS3ND3fZkOBFt9J5hI3HBwJBh0lzSBAFjrbTp0WfhONc5hmSDI89upkeUpr0u3a4jmkNE8oT417qQDiBffUTy70ftmZk63uNwb69YKlTVpfaoUnbAmP8K44V4EmPMbiR8lixGOGcN3189lqoYky5rSLiYMXjv1jn0WteicgLCBNvP65IBhPqr31AWHYGLDr2iQPACFmwWNaKmUXDoBzNIMbiB0lTW126QUyZgaCfBIr8O6Wk5S1zXBp10JjQ6G6yVcWGOkttJ10ie4pqsZLMqKqZjCRLaJLdjlcZHOQotaSbw4lc9litnsj62Kii6sy6TT/AAD3x4RoqqnwA/lPqoosQZBVqm1zo3coUXE681FFcfSSGNF2/W66OFcbdwRUTL0N1J5tc7DzC6TRLSDcHY3Gqii82T0Y+lfFx/8AWrf0O9F4Z57R7j6FRRdfD6ljy+3X4Yf/AF/qFsq7+Ciis+3OGJ+p+tiqCbeH6lRRaj0krcW8yLn42+hWLD6n62KiifCS2UdWd36hdCqL/XVRRQg/D/iH1stDTb6/nhBRZgc3h4uR0d6KV6zmhoaSBGgJHooor8tf4mLycK+STanrfR4VeD/0h3/oook+kx9ncdPrcrdRbDXdxUUSPgn25lY3Hd+gXJwbz7zU6jfqoot4/JL1GFP8Z42kGNpiZjvXA4ubAbWRUWMf2gj09HhGAMaAAABoNEFFFZZ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 dirty="0" smtClean="0">
              <a:solidFill>
                <a:srgbClr val="000000"/>
              </a:solidFill>
            </a:endParaRPr>
          </a:p>
        </p:txBody>
      </p:sp>
      <p:sp>
        <p:nvSpPr>
          <p:cNvPr id="8199" name="AutoShape 10" descr="data:image/jpeg;base64,/9j/4AAQSkZJRgABAQAAAQABAAD/2wCEAAkGBxQSEhIUEhIUFhUWGRcWFRYXFBgXGBUZFxYZGBQaGBkYHCogGBonHRUVITEiJSorLy4uFyEzODMsNzQtLisBCgoKDg0OGxAQGywlICQsLCwsLDUsLCwsLCwsNywsLCwsNCwsLCwsLCwsLCwsLCssLCwsLCwsLCwsLCwsLCwsLP/AABEIAQIAwwMBIgACEQEDEQH/xAAcAAEAAQUBAQAAAAAAAAAAAAAABAIDBQYHAQj/xABBEAABAwEDBwYMBQQDAQAAAAABAAIRAxIhMQQFBkFRYXEiU4GCkdETFBUyMzRykpOhsrNCYrHB8AdS4fEWI0Oi/8QAGgEBAQEBAQEBAAAAAAAAAAAAAAMCAQQGBf/EACYRAQEAAgIBBAEEAwAAAAAAAAABAhEDMSEEEkFREzJhcZEFsfD/2gAMAwEAAhEDEQA/AMpkGRU/BUv+qn5jPwN/tG5X/EaXNU/cb3Jm/wBFS9hn0hSF6XkR/EaXNU/cb3J4jS5qn7je5SEQR/EaXNU/cb3J4jS5qn7je5SEQR/EaXNU/cb3J4jS5qn7je5SEQR/EaXNU/cb3J4jS5qn7je5SEQXM1ZjpVn2LNNpx9G0yBjG9ZHOeh7WS6lTpuaBNksFsbhDeVt1d+MpOIIImQZumbr7owXR1PO2VXCSxy85DT5qn7je5eeI0uap+43uW2aXZH5tUD8rz9JPzHYtbW8buMZTV0j+I0uap+43uTxGlzVP3G9ykIuso/iNLmqfuN7k8Rpc1T9xvcpCII/iNLmqfuN7k8Rpc1T9xvcpCII/iNLmqfuN7k8Rpc1T9xvcpCII/iNLmqfuN7k8Rpc1T9xvcpCIOZaXUGjK6oDWgci4NA/82ormmHrdXqfbaine1p06Dm/0VL2GfSFIUfN/oqXsM+kKQqIiIi6CIiAiIgIim5pzc6u+Bc0ec7YNg3rluiTbK6H5ObVSoRcAGg7STLuyG9q2dUUKLWNDWiGi4BVrz27u3qxmpoWEzpo+xwc6mLL4kAEBpOuRF3yWbRwkEHA3FJdFkrmq9Wd0jzUykGvp3AkgtnbeLM6hB7QsEry7jzZTV0Ii8BWnHqIiAiIgIiIObaYet1ep9tqJph63V6n22opXtadOg5v9FS9hn0hSFHzf6Kl7DPpCkKiIiIugiIgL1jSTABJOAAkngAtjzVo6DfXmYBsAxEk+cRfN2qOlbBk+TMpiGMa0bhE8dqneSfCk478tUzdo9UeQagLG9Fo8Bq6VtmT0G02hrAABqH8vKuIpXK1XHGToREXGhERBGzhkDKzQHg3XggwQf5tWK/4tTg8upOo8m48Iww33YrPIuy2OXGViMi0epUyHGXuBBBJgCNwx6ZUjL8z0qxBcCCNbYBI2G6//AAp6JuntnTHVsyUSwtFMN2OHnA7ZxPArXM45gqUhI/7G6y0GRxb3St0WD0ozjYZ4Np5Txytzf84cJWsbd+Gc8Zry1JERXecREQc20w9bq9T7bUTTD1ur1PttRSva06dBzf6Kl7DPpCz+Y8yGvy3GzTvEjFxF0N2AHEnZHCBormw5Q1jZhrabC46728kDpB7FvGVUneCe1pFMBpALASRddZAH6X7F3LLXiOYYb81pufMjFKu9rRDYaWjdZAJ95rumVBUoZHWezwpY9w1uMuNw33kDbgogK1Ok8u3qzWjGbBVeXvmyyLMEjlyCLxsAw/MFhVvuj1Cxk9L8wt+/yv3joXM7qNcc3UutcWnaYPCDHzjtXqZRh0j9Qig9AiIgIiICIiDy2JjXExuwXqIgIhKjZTnClT8+o0bpv7BecUF+s+y0mC6ATAxO4Ln+WOe9znva4FxxLSBOwTsAiNy2TOmkbWgCiQ5xxJBgD5SZhY+rn4VQ9tenLCBZsecHDXLjG3UqYyzzpLOy+NsIi9diYw1cNS8VURERdHNtMPW6vU+21E0w9bq9T7bUUr2tOnXtA8ubTaxrrvCMpAOm6Q24Hja/ZbyuX5iyjwbaDw0OLWtMHA8iOjHFdGyTKBWayoxxDTMiBfi0g3ajsOpZznnbvHfGkpYbSbNvhaYc3z6ckDaDFpvG4RwWVrVg2CZvMcNZJ3AAlU5T+HbabHQZPyBWZdN2b8NNzVmdznPNWm4Ma1xMgtl0cnHEYnoC3douH7Kms0EEEwP58kouJaCcf5F2q7Ulu3McZFt5l0bACOJtD9B81UqaruUNwMxvN3HAr1rwdfRr7Fxp6iIgIiICIiAoOc86sotJJBdqYDeTqn+0bypWU1C1j3DFrXEcQCQucreOO2M8vam5yznUr+eeSMGiQ3jE3neVCAXqK0mnnt2IiLoIiICIiDm2mHrdXqfbaiaYet1ep9tqKV7WnTo2ZGNc2gHussLWBztgs798DdMroWb6DaNFraZti8tMg2y6TdF0fsFzjN/oqXsM+kLJZBnGpRILDdM2Te2TiYnHeF3LG1nDKR0CnTOLjJ3CAOAUerTcwAggtaZDSL8CA0EcbrtygZp0iZVIa8WHHC+Wu4HUd3zKyZqBwZUYQ9sWhBBDmuEhwMwdRB2EqVmlpZelysy00j/XA7tR3L2nUnVBGIOIVTHSARgbwrdVn4m+cB7249+pcdUPeC8hrgXtALmyJsutWCRqvDoOuCvbjcR0G9VeHF0AmRN0YdJVDWybRmdQnAXXbNUoKaTnWRLSNxIn5SJ6VX4Qb+wqpeOeBiQOJQGuncvVRTN7own9h/hVoCIqK9ZrGlziABiSgwuluUuaxjASA+1a3gRd0z8lqayufc7eHIDWw1pME4mf0WKV8JqPPnd0REW2BERAREQEREHNtMPW6vU+21E0w9bq9T7bUUr2tOnQc3+ipewz6QpCj5v9FS9hn0hSFREaYIIuIgg7CLwVt2Z84GtTJqOlzHMBi4FpcOU4YX8qfZ1LUVkMxZf4GqCTyHcl/DUeg/IlZzm43hlqt8c8DEgdK8Y4y6RAB5JmbQgGd15IjdKtjJ2mdYIIA1AHGI/mxDSIPJPG0S7gRfx7VB6FmkyyReTBcyNQHnNjoACkLw0JBk8oxfGEebA2DvRjpAP8B1hB6qG3mdkjjff+n6qtUAwTsMRx19OCCtEVNbzT/J2DpwQG1Adf+eG1axpdWBcxoeDZm00G9pugnoW2lsi8LSdJsg8FUtWpFQkgEkuEYztAuv3jitYdscn6WIREXoecREQEREBERAREQc20w9bq9T7bUTTD1ur1PttRSva06dBzf6Kl7DPpCkKPm/0VL2GfSFIVERERdGd0XzgW1G03uNkghgLoAcSDEYGYu2E3YlbdWfAuxJAHSY/z0LmZC37NGUtqta6XF1lpdM2WkgggGLJIIcDF4m/FR5Jryvx5bmks0iLwSXbyYO6MB0f7sPew+aIcdcRB2OPZdjuU1WHckkkS0wScYMAX7rh81NR4azf7h0Gf0VLqnKA1AF09nyhykMIIkQRqIUd9ENskYWhPAiyBwmz2IKmi0fxAAXiImeI3atquNotBkNaDuAVVR8Ak4AE9ijVWyC57R+FrWkyJJie09gQSKRJHKABk3AzdJi+Bqg9Kh57yI1qL2jzvOb7TbwJOE4TvU2myABJMaziVUhXM6lMtJa4EEGCDqKpW16U5qaWmswAOHn/mFwB4i7o6Fqi9GOW482WOqIiLTIiIgIiICIiDm2mHrdXqfbaiaYet1ep9tqKV7WnToOb/AEVL2GfSFIUfN/oqXsM+kKQqIiIi6Cz2h+VWajqd1l4Lh7Qs3Dok9CwKqo1C1zXDFrmuG+yQY6YhZym47jdV0xWH1z4MOgtLgIDolrnYB0EiQTfBOCuUqocGuaQQ4SDtBXlciy6RIgyNt2C871FKlZm8mTJJ7P2Vb2ggg4G4qmjNls4wJ7F4eSXOLjF0CBA4QJJMjbuQUiifxOJwuwF2E715lRMBoEk3xhcCCb9WziQgplwlxI3AxHEjE/LcrlOkG4DHE4k8Sbyg9Y6QCMDeqlZpGCW7Zc3eJE9hd8xvV5BAzxm412hvhC0TJAE2tk34DHsWv5RopUHmPY7iC09GM/Jbei1MrGbjL25gvVtGXaLl9R7mPY1rjIbYN1wnA7ZPSrdHRN08uqLP5W3nbibvmq++I/jyYHJMldUJsgkNBLjBIaAJvgY3XDEqw03Lec4Um0MmqtpAthjjIJkXecXYz3LRoTHLZlj7XqIi2wIiIObaYet1ep9tqJph63V6n22opXtadOg5v9FS9hn0hSFHzf6Kl7DPpCkKiIiIugiIgzujOWgOFN15BmmLtdq0ASceVa3wdy2ptK1e+DsbFze86p3LnVF9lzXDFrmuHQQRhwXR8myhtRocxwcDrH8uO5Qzmqvx5bi0yg20WuAOts3wNgnYRq2hUtexriHS2yeTbeIdLRym8omLy2+L2m6IJu5TILSDF8ExIAO7iGqulTIJJMkxgIF04Dp2rCinxlu3gNZ4bRvC9Fcfilp2O/Yi4ndKurwibigsg2nAjBsgnbOIHSAZ3Rti54QTE3/z57lbOTCItOGyHER2Y9MqzlZFOk+o5wFgOqF0QBZaZmZui7ggmotMP9Tch8I1gdULSYNXwZDG7CQeVHVWXr6YZExjHnKqdl5IbZJcSQYPJaCR0hZmeN+Xoy9Lz4692F8/tWcVus+IjE4fuexWWUR+IXkk9pJA6MOhVtYBgFp50LPQjJ63snpm5aKujV6LXtLXCWnEbexYoaN0bdrlRjYkWf0mOlUwykTzwt6aci3DOmYabmONNga/EQSAY1WZgStPVMctpZY3EREWmXNtMPW6vU+21E0w9bq9T7bUUr2tOnQc3+ipewz6QpCj5v8ARUvYZ9IUhURERF0EREBTczZaKVVpcQGONlxJwJuY4fmtEDg4qzTqMAvbNwBuF28FeZRVBILQWxsu1yCIwMz8lm+fDsurt0OmZBa7G8EbRfB6R+6pZUs3OMbCTiDhecSMNt0rBaDhraJYCSWGDJBJBlwdAAiS5ww1E3mVshXns09MuxWzXaJlzbjBvFx2cVapVbMsF5aYA3QCJ2AAxO7oVWR5I2mxrWtaA0QA0AADY0ahuR1eBWt/1EyKtWyCsyh51znCTLmNNpzRGJMYa8FmsnY6/lAGeULNwMDzb7pxvnHiFynSTTTOOTVspyd72A4McKYBa0mWvYdZLTF8wcLwp8mUk8vb6Dg5OXll49bx1fP8tABWT0WdSGWZMa/oxUaXHVd5hd+W1ZndKxiLwy6r7bkx9+Nx63NPptFon9H8re/JajHOBbTqWWC+00EWjOqzJujet7X6GOXum3wXqOG8PLlx270IiLSItO0myDwdS2Byakng78Q6cekrcVFznkQrU3MOJvadjhgf5qJWsbqs5Y7jQEXrhBIOIuPEYrxeh5nNtMPW6vU+21E0w9bq9T7bUUr2tOnQc3+ipewz6QpCj5v9FS9hn0hSFREREXQREQEREEzNGWmjVa+bvNf7JItdkA9C3wZQDFmXCAZbBEG8a77r7p/Rc3W26Jy6g9pMAPIb0gOPEST2qXJPlXjy+GbyW8F395tdEAN+QCrbTAJN8mJvJF2EAmB0KigTLgTMQMIgxJ+RCprtlzQSbLroEYiTfdMEDbqUlngrN8Ibxyoa2/znNtlwG0gfodhWvf1D0a8cyYljZr0pdSOt391OfzDDeAtpAi4KO2nyn3w6QQd0ACRrEh13+1yyWaqnFy5cWczx7j5oV1mTuIBAmYi8Te6yLpmLRicF2POH9NMnrVqtZ76g8JLrFOy0BxxItA4mTGElahnX+n+W0GWqDjVpxasA2arZvgsBLXEflcb5IC8d4co+u4v8t6fk1N6v79f213NeUZXkr3eAeab3ABwD6d4JgXOJGJgHaYC2nQfT+pTcyhlJdVa94Darnm1TtkCHSOU2TON07MNIqZVVaSHOeCDeCSHAjUQbx+yjBZmdxvh6OX0nHz42cmM8/M7/ALfQ/wDyPJfCvonKKTajDDmucGwYmAXXHG+MFkKOUMfFl7XThZcDPYvnXNGaK2V1RSosLnm8k4NE3uedQv8A9lfQ2bM3Mo0KVEAFtNjWCRjZETf2r1cedz+HzH+Q9Fx+l9sxy3b3P++/hJWD0iyzwVMtpgA1CbRA3C1utG4LN+Lt3xskx2LXNMqrYpMGIl0RqiBu/wBK+Pb8rLprC9RF6Hmc20w9bq9T7bUTTD1ur1PttRSva06dBzf6Kl7DPpCkKPm/0VL2GfSFIVERERdBERAREQFuGiGVtNHwf42TauAkOc6yRGN0DbctPUjN+VmlUa8ajeJi0DiP5rAKxlNxrDLVb9TpOAm0LZi3ANkmAJAJkYbe1eUSX2XEAAEkQSZxAOAugz09vmQZwp1hLHTtbg5vEKqmCyATLbmi6LP9vHZxjaoPSkKzWuLXb7J3g4dhjolXlZyn8JAJhwuG+790F5FHfVePwtvwFoz8mx81qv8AUjJ8sq5MxuSh17wKjabyHOaQQBq5MkT87pXMrqbV4eP8mcwtk381zb+o2W062cKzqRkCyxztTnMEOI2jATuWtLPZfohlNDJ3V6lMtDKng3ti9ohpa8EXOYS6zIwI7MAV4M973X3HpfxzimPHluTxv+HWv6L5C5tLKKxaAKjmtY6LyGA2r/7ZdHEFdHWI0Rp025FkoozY8GwtnE2hJJ3yTKy69uE1jI+L9Zy3l58s79/68C1vTSmC2k60A4FwDdbgbNojhDe1bDWqhrS5xgNBJOwC8rn2c8vdXeXON2DW6mi7DeYBJ/wrYTdePkuoioiK7zubaYet1ep9tqJph63V6n22opXtadOg5v8ARUvYZ9IUhR83+ipewz6QpCoiIiLoIiICIiAiIgvZFlb6Tw9hAcJF94IOojWMOwLdshywZQwODo80loIlpBBvkbR0haGqqVQtIc0kEYEGCsZY7bwz9rowrRc433asZMBe+HF+O64meEfzBazkGkt1mu0n87eiJA/Udi2Wm8EAtIIOBGBG5Rss7XmUvRNogxcLxtPEataqRFx1HzjkLK9J9Kq20x4hwkiRjiLwtTz3oDknitQUqB8LTp1PBODnW3Ogubasn/sM3CQdi3RFm4y9rcXqOTi/RlZ532w2g1KozIMlbVaWvDAC0gggAmyCDeDESs6o7aoaSDO0Q0mJxwF14J6VW6r5kNLg4wSLMNFkmXSQYkBt0mXC6JI7JqaY5Mvflcvu7MqY1zHB8WSDanZF65xVABNkkt1EiCRvGr+YYLoec8nNSlUYDBc0gcdU7tq50rcbzcoiIqpObaYet1ep9tqJph63V6n22opXtadOg5v9FS9hn0hSFHzf6Kl7DPpCvVHx2gdvFURVIiLoIiICIiAiIgIiICkZJl9Sl6N5buxHYblHRcJdNozdpMDArCD/AHtvB4txHRPQtgp1WuEtcHDaCD+i5urmT13U3BzCQRrH6HaNyxeP6VnJ9ujK2XOjAAkwNcjacNUrF5rz+ypc+GP3mGu9kk/I/NZZnnbbuy/97uxSs0rLKqpMiZxN5jDCP2VNLkmydZJB2yS4jjeejpXvjAvmRBs3tIkxPJu5XRsKsljhYcS642nNxiQRdrukdi46lrTNKcmpU3gMaQ98vdyuSASdW0kErYM6Z6p0W3EOefNaDf1tgWj1qrnuLnEkm8k8Z6BfgqYS9pcmU1pQiIrIubaYet1ep9tqJph63V6n22opXtadOg5v9FS9hn0hauzLMp8bc8ueaNt9NrDZDDIIokfiJtAkzqcwjYNozf6Kl7DPpCvWBsHZ2Ldm0pdMZVzxZ/8AN5ve0hrXSLLy0aovAlVtzrLg3wTwTgSDAvLbzG0YbDKySLujcQW5f5ssdLt2uyHfvHEFTl5C9XJLGs8scte2aERFpgREQEREBERAREQFsWiecQy3Te+AbJpg7TIcB/8AN2ublrq8WcpuO45au3SqQk2jOxoN12skbSR2Ab1ccYElajmbSI0wGVrTm6nYubx/uHz4rL1c+0WB58MahN7WgAxyQLILW3AkEy4m9xviAI3Gx6JlLGvaQ5yp13MNNpuBBcQBamCN8C/HaVikJRXk1Hnt3diIi645tph63V6n22ommHrdXqfbaile1p0i5PnSuGtivVwH/o7ZxVzyrX5+r8R3eiLho8q1+fq/Ed3p5Vr8/V+I7vRENHlWvz9X4ju9PKtfn6vxHd6Iho8q1+fq/Ed3p5Vr8/V+I7vRENHlWvz9X4ju9PKtfn6vxHd6Iho8q1+fq/Ed3p5Vr8/V+I7vRENHlWvz9X4ju9PKtfn6vxHd6Iho8q1+fq/Ed3p5Vr8/V+I7vRENHlWvz9X4ju9PKtfn6vxHd6Iho8q1+fq/Ed3p5Vr8/V+I7vRENHlWvz9X4ju9PKtfn6vxHd6Iho8q1+fq/Ed3p5Vr8/V+I7vRENNczxldR1Z5dUeTyby4k+aN6Iiy3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 dirty="0" smtClean="0">
              <a:solidFill>
                <a:srgbClr val="000000"/>
              </a:solidFill>
            </a:endParaRPr>
          </a:p>
        </p:txBody>
      </p:sp>
      <p:sp>
        <p:nvSpPr>
          <p:cNvPr id="8200" name="AutoShape 12" descr="data:image/jpeg;base64,/9j/4AAQSkZJRgABAQAAAQABAAD/2wCEAAkGBxQSEhIUEhIUFhUWGRcWFRYXFBgXGBUZFxYZGBQaGBkYHCogGBonHRUVITEiJSorLy4uFyEzODMsNzQtLisBCgoKDg0OGxAQGywlICQsLCwsLDUsLCwsLCwsNywsLCwsNCwsLCwsLCwsLCwsLCssLCwsLCwsLCwsLCwsLCwsLP/AABEIAQIAwwMBIgACEQEDEQH/xAAcAAEAAQUBAQAAAAAAAAAAAAAABAIDBQYHAQj/xABBEAABAwEDBwYMBQQDAQAAAAABAAIRAxIhMQQFBkFRYXEiU4GCkdETFBUyMzRykpOhsrNCYrHB8AdS4fEWI0Oi/8QAGgEBAQEBAQEBAAAAAAAAAAAAAAMCAQQGBf/EACYRAQEAAgIBBAEEAwAAAAAAAAABAhEDMSEEEkFREzJhcZEFsfD/2gAMAwEAAhEDEQA/AMpkGRU/BUv+qn5jPwN/tG5X/EaXNU/cb3Jm/wBFS9hn0hSF6XkR/EaXNU/cb3J4jS5qn7je5SEQR/EaXNU/cb3J4jS5qn7je5SEQR/EaXNU/cb3J4jS5qn7je5SEQR/EaXNU/cb3J4jS5qn7je5SEQXM1ZjpVn2LNNpx9G0yBjG9ZHOeh7WS6lTpuaBNksFsbhDeVt1d+MpOIIImQZumbr7owXR1PO2VXCSxy85DT5qn7je5eeI0uap+43uW2aXZH5tUD8rz9JPzHYtbW8buMZTV0j+I0uap+43uTxGlzVP3G9ykIuso/iNLmqfuN7k8Rpc1T9xvcpCII/iNLmqfuN7k8Rpc1T9xvcpCII/iNLmqfuN7k8Rpc1T9xvcpCII/iNLmqfuN7k8Rpc1T9xvcpCIOZaXUGjK6oDWgci4NA/82ormmHrdXqfbaine1p06Dm/0VL2GfSFIUfN/oqXsM+kKQqIiIi6CIiAiIgIim5pzc6u+Bc0ec7YNg3rluiTbK6H5ObVSoRcAGg7STLuyG9q2dUUKLWNDWiGi4BVrz27u3qxmpoWEzpo+xwc6mLL4kAEBpOuRF3yWbRwkEHA3FJdFkrmq9Wd0jzUykGvp3AkgtnbeLM6hB7QsEry7jzZTV0Ii8BWnHqIiAiIgIiIObaYet1ep9tqJph63V6n22opXtadOg5v9FS9hn0hSFHzf6Kl7DPpCkKiIiIugiIgL1jSTABJOAAkngAtjzVo6DfXmYBsAxEk+cRfN2qOlbBk+TMpiGMa0bhE8dqneSfCk478tUzdo9UeQagLG9Fo8Bq6VtmT0G02hrAABqH8vKuIpXK1XHGToREXGhERBGzhkDKzQHg3XggwQf5tWK/4tTg8upOo8m48Iww33YrPIuy2OXGViMi0epUyHGXuBBBJgCNwx6ZUjL8z0qxBcCCNbYBI2G6//AAp6JuntnTHVsyUSwtFMN2OHnA7ZxPArXM45gqUhI/7G6y0GRxb3St0WD0ozjYZ4Np5Txytzf84cJWsbd+Gc8Zry1JERXecREQc20w9bq9T7bUTTD1ur1PttRSva06dBzf6Kl7DPpCz+Y8yGvy3GzTvEjFxF0N2AHEnZHCBormw5Q1jZhrabC46728kDpB7FvGVUneCe1pFMBpALASRddZAH6X7F3LLXiOYYb81pufMjFKu9rRDYaWjdZAJ95rumVBUoZHWezwpY9w1uMuNw33kDbgogK1Ok8u3qzWjGbBVeXvmyyLMEjlyCLxsAw/MFhVvuj1Cxk9L8wt+/yv3joXM7qNcc3UutcWnaYPCDHzjtXqZRh0j9Qig9AiIgIiICIiDy2JjXExuwXqIgIhKjZTnClT8+o0bpv7BecUF+s+y0mC6ATAxO4Ln+WOe9znva4FxxLSBOwTsAiNy2TOmkbWgCiQ5xxJBgD5SZhY+rn4VQ9tenLCBZsecHDXLjG3UqYyzzpLOy+NsIi9diYw1cNS8VURERdHNtMPW6vU+21E0w9bq9T7bUUr2tOnXtA8ubTaxrrvCMpAOm6Q24Hja/ZbyuX5iyjwbaDw0OLWtMHA8iOjHFdGyTKBWayoxxDTMiBfi0g3ajsOpZznnbvHfGkpYbSbNvhaYc3z6ckDaDFpvG4RwWVrVg2CZvMcNZJ3AAlU5T+HbabHQZPyBWZdN2b8NNzVmdznPNWm4Ma1xMgtl0cnHEYnoC3douH7Kms0EEEwP58kouJaCcf5F2q7Ulu3McZFt5l0bACOJtD9B81UqaruUNwMxvN3HAr1rwdfRr7Fxp6iIgIiICIiAoOc86sotJJBdqYDeTqn+0bypWU1C1j3DFrXEcQCQucreOO2M8vam5yznUr+eeSMGiQ3jE3neVCAXqK0mnnt2IiLoIiICIiDm2mHrdXqfbaiaYet1ep9tqKV7WnTo2ZGNc2gHussLWBztgs798DdMroWb6DaNFraZti8tMg2y6TdF0fsFzjN/oqXsM+kLJZBnGpRILDdM2Te2TiYnHeF3LG1nDKR0CnTOLjJ3CAOAUerTcwAggtaZDSL8CA0EcbrtygZp0iZVIa8WHHC+Wu4HUd3zKyZqBwZUYQ9sWhBBDmuEhwMwdRB2EqVmlpZelysy00j/XA7tR3L2nUnVBGIOIVTHSARgbwrdVn4m+cB7249+pcdUPeC8hrgXtALmyJsutWCRqvDoOuCvbjcR0G9VeHF0AmRN0YdJVDWybRmdQnAXXbNUoKaTnWRLSNxIn5SJ6VX4Qb+wqpeOeBiQOJQGuncvVRTN7own9h/hVoCIqK9ZrGlziABiSgwuluUuaxjASA+1a3gRd0z8lqayufc7eHIDWw1pME4mf0WKV8JqPPnd0REW2BERAREQEREHNtMPW6vU+21E0w9bq9T7bUUr2tOnQc3+ipewz6QpCj5v9FS9hn0hSFREaYIIuIgg7CLwVt2Z84GtTJqOlzHMBi4FpcOU4YX8qfZ1LUVkMxZf4GqCTyHcl/DUeg/IlZzm43hlqt8c8DEgdK8Y4y6RAB5JmbQgGd15IjdKtjJ2mdYIIA1AHGI/mxDSIPJPG0S7gRfx7VB6FmkyyReTBcyNQHnNjoACkLw0JBk8oxfGEebA2DvRjpAP8B1hB6qG3mdkjjff+n6qtUAwTsMRx19OCCtEVNbzT/J2DpwQG1Adf+eG1axpdWBcxoeDZm00G9pugnoW2lsi8LSdJsg8FUtWpFQkgEkuEYztAuv3jitYdscn6WIREXoecREQEREBERAREQc20w9bq9T7bUTTD1ur1PttRSva06dBzf6Kl7DPpCkKPm/0VL2GfSFIVERERdGd0XzgW1G03uNkghgLoAcSDEYGYu2E3YlbdWfAuxJAHSY/z0LmZC37NGUtqta6XF1lpdM2WkgggGLJIIcDF4m/FR5Jryvx5bmks0iLwSXbyYO6MB0f7sPew+aIcdcRB2OPZdjuU1WHckkkS0wScYMAX7rh81NR4azf7h0Gf0VLqnKA1AF09nyhykMIIkQRqIUd9ENskYWhPAiyBwmz2IKmi0fxAAXiImeI3atquNotBkNaDuAVVR8Ak4AE9ijVWyC57R+FrWkyJJie09gQSKRJHKABk3AzdJi+Bqg9Kh57yI1qL2jzvOb7TbwJOE4TvU2myABJMaziVUhXM6lMtJa4EEGCDqKpW16U5qaWmswAOHn/mFwB4i7o6Fqi9GOW482WOqIiLTIiIgIiICIiDm2mHrdXqfbaiaYet1ep9tqKV7WnToOb/AEVL2GfSFIUfN/oqXsM+kKQqIiIi6Cz2h+VWajqd1l4Lh7Qs3Dok9CwKqo1C1zXDFrmuG+yQY6YhZym47jdV0xWH1z4MOgtLgIDolrnYB0EiQTfBOCuUqocGuaQQ4SDtBXlciy6RIgyNt2C871FKlZm8mTJJ7P2Vb2ggg4G4qmjNls4wJ7F4eSXOLjF0CBA4QJJMjbuQUiifxOJwuwF2E715lRMBoEk3xhcCCb9WziQgplwlxI3AxHEjE/LcrlOkG4DHE4k8Sbyg9Y6QCMDeqlZpGCW7Zc3eJE9hd8xvV5BAzxm412hvhC0TJAE2tk34DHsWv5RopUHmPY7iC09GM/Jbei1MrGbjL25gvVtGXaLl9R7mPY1rjIbYN1wnA7ZPSrdHRN08uqLP5W3nbibvmq++I/jyYHJMldUJsgkNBLjBIaAJvgY3XDEqw03Lec4Um0MmqtpAthjjIJkXecXYz3LRoTHLZlj7XqIi2wIiIObaYet1ep9tqJph63V6n22opXtadOg5v9FS9hn0hSFHzf6Kl7DPpCkKiIiIugiIgzujOWgOFN15BmmLtdq0ASceVa3wdy2ptK1e+DsbFze86p3LnVF9lzXDFrmuHQQRhwXR8myhtRocxwcDrH8uO5Qzmqvx5bi0yg20WuAOts3wNgnYRq2hUtexriHS2yeTbeIdLRym8omLy2+L2m6IJu5TILSDF8ExIAO7iGqulTIJJMkxgIF04Dp2rCinxlu3gNZ4bRvC9Fcfilp2O/Yi4ndKurwibigsg2nAjBsgnbOIHSAZ3Rti54QTE3/z57lbOTCItOGyHER2Y9MqzlZFOk+o5wFgOqF0QBZaZmZui7ggmotMP9Tch8I1gdULSYNXwZDG7CQeVHVWXr6YZExjHnKqdl5IbZJcSQYPJaCR0hZmeN+Xoy9Lz4692F8/tWcVus+IjE4fuexWWUR+IXkk9pJA6MOhVtYBgFp50LPQjJ63snpm5aKujV6LXtLXCWnEbexYoaN0bdrlRjYkWf0mOlUwykTzwt6aci3DOmYabmONNga/EQSAY1WZgStPVMctpZY3EREWmXNtMPW6vU+21E0w9bq9T7bUUr2tOnQc3+ipewz6QpCj5v8ARUvYZ9IUhURERF0EREBTczZaKVVpcQGONlxJwJuY4fmtEDg4qzTqMAvbNwBuF28FeZRVBILQWxsu1yCIwMz8lm+fDsurt0OmZBa7G8EbRfB6R+6pZUs3OMbCTiDhecSMNt0rBaDhraJYCSWGDJBJBlwdAAiS5ww1E3mVshXns09MuxWzXaJlzbjBvFx2cVapVbMsF5aYA3QCJ2AAxO7oVWR5I2mxrWtaA0QA0AADY0ahuR1eBWt/1EyKtWyCsyh51znCTLmNNpzRGJMYa8FmsnY6/lAGeULNwMDzb7pxvnHiFynSTTTOOTVspyd72A4McKYBa0mWvYdZLTF8wcLwp8mUk8vb6Dg5OXll49bx1fP8tABWT0WdSGWZMa/oxUaXHVd5hd+W1ZndKxiLwy6r7bkx9+Nx63NPptFon9H8re/JajHOBbTqWWC+00EWjOqzJujet7X6GOXum3wXqOG8PLlx270IiLSItO0myDwdS2Byakng78Q6cekrcVFznkQrU3MOJvadjhgf5qJWsbqs5Y7jQEXrhBIOIuPEYrxeh5nNtMPW6vU+21E0w9bq9T7bUUr2tOnQc3+ipewz6QpCj5v9FS9hn0hSFREREXQREQEREEzNGWmjVa+bvNf7JItdkA9C3wZQDFmXCAZbBEG8a77r7p/Rc3W26Jy6g9pMAPIb0gOPEST2qXJPlXjy+GbyW8F395tdEAN+QCrbTAJN8mJvJF2EAmB0KigTLgTMQMIgxJ+RCprtlzQSbLroEYiTfdMEDbqUlngrN8Ibxyoa2/znNtlwG0gfodhWvf1D0a8cyYljZr0pdSOt391OfzDDeAtpAi4KO2nyn3w6QQd0ACRrEh13+1yyWaqnFy5cWczx7j5oV1mTuIBAmYi8Te6yLpmLRicF2POH9NMnrVqtZ76g8JLrFOy0BxxItA4mTGElahnX+n+W0GWqDjVpxasA2arZvgsBLXEflcb5IC8d4co+u4v8t6fk1N6v79f213NeUZXkr3eAeab3ABwD6d4JgXOJGJgHaYC2nQfT+pTcyhlJdVa94Darnm1TtkCHSOU2TON07MNIqZVVaSHOeCDeCSHAjUQbx+yjBZmdxvh6OX0nHz42cmM8/M7/ALfQ/wDyPJfCvonKKTajDDmucGwYmAXXHG+MFkKOUMfFl7XThZcDPYvnXNGaK2V1RSosLnm8k4NE3uedQv8A9lfQ2bM3Mo0KVEAFtNjWCRjZETf2r1cedz+HzH+Q9Fx+l9sxy3b3P++/hJWD0iyzwVMtpgA1CbRA3C1utG4LN+Lt3xskx2LXNMqrYpMGIl0RqiBu/wBK+Pb8rLprC9RF6Hmc20w9bq9T7bUTTD1ur1PttRSva06dBzf6Kl7DPpCkKPm/0VL2GfSFIVERERdBERAREQFuGiGVtNHwf42TauAkOc6yRGN0DbctPUjN+VmlUa8ajeJi0DiP5rAKxlNxrDLVb9TpOAm0LZi3ANkmAJAJkYbe1eUSX2XEAAEkQSZxAOAugz09vmQZwp1hLHTtbg5vEKqmCyATLbmi6LP9vHZxjaoPSkKzWuLXb7J3g4dhjolXlZyn8JAJhwuG+790F5FHfVePwtvwFoz8mx81qv8AUjJ8sq5MxuSh17wKjabyHOaQQBq5MkT87pXMrqbV4eP8mcwtk381zb+o2W062cKzqRkCyxztTnMEOI2jATuWtLPZfohlNDJ3V6lMtDKng3ti9ohpa8EXOYS6zIwI7MAV4M973X3HpfxzimPHluTxv+HWv6L5C5tLKKxaAKjmtY6LyGA2r/7ZdHEFdHWI0Rp025FkoozY8GwtnE2hJJ3yTKy69uE1jI+L9Zy3l58s79/68C1vTSmC2k60A4FwDdbgbNojhDe1bDWqhrS5xgNBJOwC8rn2c8vdXeXON2DW6mi7DeYBJ/wrYTdePkuoioiK7zubaYet1ep9tqJph63V6n22opXtadOg5v8ARUvYZ9IUhR83+ipewz6QpCoiIiLoIiICIiAiIgvZFlb6Tw9hAcJF94IOojWMOwLdshywZQwODo80loIlpBBvkbR0haGqqVQtIc0kEYEGCsZY7bwz9rowrRc433asZMBe+HF+O64meEfzBazkGkt1mu0n87eiJA/Udi2Wm8EAtIIOBGBG5Rss7XmUvRNogxcLxtPEataqRFx1HzjkLK9J9Kq20x4hwkiRjiLwtTz3oDknitQUqB8LTp1PBODnW3Ogubasn/sM3CQdi3RFm4y9rcXqOTi/RlZ532w2g1KozIMlbVaWvDAC0gggAmyCDeDESs6o7aoaSDO0Q0mJxwF14J6VW6r5kNLg4wSLMNFkmXSQYkBt0mXC6JI7JqaY5Mvflcvu7MqY1zHB8WSDanZF65xVABNkkt1EiCRvGr+YYLoec8nNSlUYDBc0gcdU7tq50rcbzcoiIqpObaYet1ep9tqJph63V6n22opXtadOg5v9FS9hn0hSFHzf6Kl7DPpCvVHx2gdvFURVIiLoIiICIiAiIgIiICkZJl9Sl6N5buxHYblHRcJdNozdpMDArCD/AHtvB4txHRPQtgp1WuEtcHDaCD+i5urmT13U3BzCQRrH6HaNyxeP6VnJ9ujK2XOjAAkwNcjacNUrF5rz+ypc+GP3mGu9kk/I/NZZnnbbuy/97uxSs0rLKqpMiZxN5jDCP2VNLkmydZJB2yS4jjeejpXvjAvmRBs3tIkxPJu5XRsKsljhYcS642nNxiQRdrukdi46lrTNKcmpU3gMaQ98vdyuSASdW0kErYM6Z6p0W3EOefNaDf1tgWj1qrnuLnEkm8k8Z6BfgqYS9pcmU1pQiIrIubaYet1ep9tqJph63V6n22opXtadOg5v9FS9hn0hauzLMp8bc8ueaNt9NrDZDDIIokfiJtAkzqcwjYNozf6Kl7DPpCvWBsHZ2Ldm0pdMZVzxZ/8AN5ve0hrXSLLy0aovAlVtzrLg3wTwTgSDAvLbzG0YbDKySLujcQW5f5ssdLt2uyHfvHEFTl5C9XJLGs8scte2aERFpgREQEREBERAREQFsWiecQy3Te+AbJpg7TIcB/8AN2ublrq8WcpuO45au3SqQk2jOxoN12skbSR2Ab1ccYElajmbSI0wGVrTm6nYubx/uHz4rL1c+0WB58MahN7WgAxyQLILW3AkEy4m9xviAI3Gx6JlLGvaQ5yp13MNNpuBBcQBamCN8C/HaVikJRXk1Hnt3diIi645tph63V6n22ommHrdXqfbaile1p0i5PnSuGtivVwH/o7ZxVzyrX5+r8R3eiLho8q1+fq/Ed3p5Vr8/V+I7vRENHlWvz9X4ju9PKtfn6vxHd6Iho8q1+fq/Ed3p5Vr8/V+I7vRENHlWvz9X4ju9PKtfn6vxHd6Iho8q1+fq/Ed3p5Vr8/V+I7vRENHlWvz9X4ju9PKtfn6vxHd6Iho8q1+fq/Ed3p5Vr8/V+I7vRENHlWvz9X4ju9PKtfn6vxHd6Iho8q1+fq/Ed3p5Vr8/V+I7vRENHlWvz9X4ju9PKtfn6vxHd6Iho8q1+fq/Ed3p5Vr8/V+I7vRENNczxldR1Z5dUeTyby4k+aN6Iiy3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 dirty="0" smtClean="0">
              <a:solidFill>
                <a:srgbClr val="00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95738" y="1700213"/>
            <a:ext cx="505097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Investment Projects under  the  modality of transfer contract for a period of 3 to 4 years for the exploration and feasibility study of the following prospects: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900" dirty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>
                <a:solidFill>
                  <a:prstClr val="black"/>
                </a:solidFill>
                <a:latin typeface="Calibri"/>
              </a:rPr>
              <a:t>                                                            </a:t>
            </a:r>
            <a:endParaRPr lang="es-PE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Apurímac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Colca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Cu, Mo, Ag, Au,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Pb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      Q II 2017            14,100ha</a:t>
            </a:r>
          </a:p>
          <a:p>
            <a:pPr marL="85725" indent="-857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Jalaoca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Cu, Mo, Ag, Au,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Pb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     Q III 2017          6,400 ha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Antabamba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: Cu, Mo, Au, Zn   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Under evaluation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19,200 ha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La Libertad 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Pampa Grande: Au, Ag            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Under evaluation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     8,700 </a:t>
            </a:r>
            <a:r>
              <a:rPr lang="es-PE" sz="1600" dirty="0" smtClean="0">
                <a:solidFill>
                  <a:prstClr val="black"/>
                </a:solidFill>
                <a:latin typeface="Calibri"/>
              </a:rPr>
              <a:t>ha</a:t>
            </a:r>
            <a:endParaRPr lang="es-PE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995738" y="3357563"/>
            <a:ext cx="4968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7885113" y="2900363"/>
            <a:ext cx="0" cy="2554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995738" y="5486400"/>
            <a:ext cx="5050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6586538" y="2921225"/>
            <a:ext cx="0" cy="25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6586538" y="2900363"/>
            <a:ext cx="2460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7 Rectángulo"/>
          <p:cNvSpPr>
            <a:spLocks noChangeArrowheads="1"/>
          </p:cNvSpPr>
          <p:nvPr/>
        </p:nvSpPr>
        <p:spPr bwMode="auto">
          <a:xfrm>
            <a:off x="8230281" y="3028950"/>
            <a:ext cx="475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1200" dirty="0" smtClean="0">
                <a:solidFill>
                  <a:srgbClr val="000000"/>
                </a:solidFill>
              </a:rPr>
              <a:t>Area</a:t>
            </a:r>
          </a:p>
        </p:txBody>
      </p:sp>
      <p:sp>
        <p:nvSpPr>
          <p:cNvPr id="23" name="7 Rectángulo"/>
          <p:cNvSpPr>
            <a:spLocks noChangeArrowheads="1"/>
          </p:cNvSpPr>
          <p:nvPr/>
        </p:nvSpPr>
        <p:spPr bwMode="auto">
          <a:xfrm>
            <a:off x="6569974" y="2921225"/>
            <a:ext cx="1191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1200" dirty="0" smtClean="0">
                <a:solidFill>
                  <a:srgbClr val="000000"/>
                </a:solidFill>
              </a:rPr>
              <a:t>Estimated Award</a:t>
            </a:r>
          </a:p>
        </p:txBody>
      </p:sp>
      <p:cxnSp>
        <p:nvCxnSpPr>
          <p:cNvPr id="25" name="24 Conector recto"/>
          <p:cNvCxnSpPr/>
          <p:nvPr/>
        </p:nvCxnSpPr>
        <p:spPr>
          <a:xfrm flipV="1">
            <a:off x="9046710" y="2889475"/>
            <a:ext cx="0" cy="25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42 Rectángulo"/>
          <p:cNvSpPr>
            <a:spLocks noChangeArrowheads="1"/>
          </p:cNvSpPr>
          <p:nvPr/>
        </p:nvSpPr>
        <p:spPr bwMode="auto">
          <a:xfrm>
            <a:off x="144463" y="1599079"/>
            <a:ext cx="2943121" cy="500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s-PE" altLang="en-US" b="1" dirty="0" smtClean="0">
                <a:solidFill>
                  <a:srgbClr val="FFFFFF"/>
                </a:solidFill>
              </a:rPr>
              <a:t>TO BE 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-114114" y="1462088"/>
            <a:ext cx="3982666" cy="5237163"/>
            <a:chOff x="-139328" y="1462088"/>
            <a:chExt cx="3982666" cy="5237163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372"/>
            <a:stretch/>
          </p:blipFill>
          <p:spPr bwMode="auto">
            <a:xfrm>
              <a:off x="-139328" y="1462088"/>
              <a:ext cx="3982666" cy="5237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ángulo 26"/>
            <p:cNvSpPr/>
            <p:nvPr/>
          </p:nvSpPr>
          <p:spPr>
            <a:xfrm>
              <a:off x="1600200" y="4900615"/>
              <a:ext cx="1100138" cy="285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09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1 CuadroTexto"/>
          <p:cNvSpPr txBox="1">
            <a:spLocks noChangeArrowheads="1"/>
          </p:cNvSpPr>
          <p:nvPr/>
        </p:nvSpPr>
        <p:spPr bwMode="auto">
          <a:xfrm>
            <a:off x="2952750" y="6048375"/>
            <a:ext cx="363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s-PE" altLang="en-US" sz="2400" b="1">
                <a:solidFill>
                  <a:srgbClr val="FFFFFF"/>
                </a:solidFill>
              </a:rPr>
              <a:t>www.proinversion.gob.pe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35035"/>
            <a:ext cx="3735149" cy="457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7" name="Rectangle 8"/>
          <p:cNvSpPr>
            <a:spLocks noChangeArrowheads="1"/>
          </p:cNvSpPr>
          <p:nvPr/>
        </p:nvSpPr>
        <p:spPr bwMode="auto">
          <a:xfrm>
            <a:off x="4039737" y="2035744"/>
            <a:ext cx="4580609" cy="37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Aft>
                <a:spcPts val="1200"/>
              </a:spcAft>
              <a:buSzPct val="100000"/>
            </a:pP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Execution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of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upgrade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and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rehabilitation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works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(117 Km),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initial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periodic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maintenance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(503 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Km); and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subsequent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maintenance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and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operation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of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the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970 </a:t>
            </a: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Km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highway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, </a:t>
            </a:r>
            <a:r>
              <a:rPr lang="en-US" altLang="en-US" sz="1600" dirty="0">
                <a:solidFill>
                  <a:srgbClr val="000000"/>
                </a:solidFill>
                <a:cs typeface="Tahoma" pitchFamily="34" charset="0"/>
              </a:rPr>
              <a:t>of this important national highway connecting 12 departments and runs the Andean regions from end to end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. </a:t>
            </a:r>
          </a:p>
          <a:p>
            <a:pPr marL="87313" lvl="1" indent="-84138" algn="just" eaLnBrk="0" hangingPunct="0">
              <a:buFont typeface="Wingdings" pitchFamily="2" charset="2"/>
              <a:buChar char="§"/>
            </a:pP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</a:t>
            </a:r>
            <a:r>
              <a:rPr lang="es-PE" altLang="es-PE" sz="1600" dirty="0" smtClean="0"/>
              <a:t>(w/o </a:t>
            </a:r>
            <a:r>
              <a:rPr lang="es-PE" altLang="es-PE" sz="1600" dirty="0"/>
              <a:t>VAT </a:t>
            </a:r>
            <a:r>
              <a:rPr lang="es-PE" altLang="es-PE" sz="1600" dirty="0" smtClean="0"/>
              <a:t>)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PE" altLang="en-US" sz="1400" dirty="0" smtClean="0">
                <a:solidFill>
                  <a:srgbClr val="000000"/>
                </a:solidFill>
                <a:cs typeface="Tahoma" pitchFamily="34" charset="0"/>
              </a:rPr>
              <a:t>US$ 446 </a:t>
            </a:r>
            <a:r>
              <a:rPr lang="es-PE" altLang="en-US" sz="1400" dirty="0" err="1" smtClean="0">
                <a:solidFill>
                  <a:srgbClr val="000000"/>
                </a:solidFill>
                <a:cs typeface="Tahoma" pitchFamily="34" charset="0"/>
              </a:rPr>
              <a:t>million</a:t>
            </a:r>
            <a:endParaRPr lang="es-PE" altLang="en-US" sz="14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174625" lvl="1" indent="-171450" algn="just" eaLnBrk="0" hangingPunct="0">
              <a:buFont typeface="Arial" charset="0"/>
              <a:buChar char="•"/>
            </a:pP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Does</a:t>
            </a:r>
            <a:r>
              <a:rPr lang="es-PE" altLang="en-US" sz="12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not</a:t>
            </a:r>
            <a:r>
              <a:rPr lang="es-PE" altLang="en-US" sz="12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include</a:t>
            </a:r>
            <a:r>
              <a:rPr lang="es-PE" altLang="en-US" sz="12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routine</a:t>
            </a:r>
            <a:r>
              <a:rPr lang="es-PE" altLang="en-US" sz="1200" dirty="0" smtClean="0">
                <a:solidFill>
                  <a:srgbClr val="000000"/>
                </a:solidFill>
                <a:cs typeface="Tahoma" pitchFamily="34" charset="0"/>
              </a:rPr>
              <a:t> and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periodic</a:t>
            </a:r>
            <a:r>
              <a:rPr lang="es-PE" altLang="en-US" sz="12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operation</a:t>
            </a:r>
            <a:r>
              <a:rPr lang="es-PE" altLang="en-US" sz="1200" dirty="0" smtClean="0">
                <a:solidFill>
                  <a:srgbClr val="000000"/>
                </a:solidFill>
                <a:cs typeface="Tahoma" pitchFamily="34" charset="0"/>
              </a:rPr>
              <a:t> and </a:t>
            </a:r>
            <a:r>
              <a:rPr lang="es-PE" altLang="en-US" sz="1200" dirty="0" err="1" smtClean="0">
                <a:solidFill>
                  <a:srgbClr val="000000"/>
                </a:solidFill>
                <a:cs typeface="Tahoma" pitchFamily="34" charset="0"/>
              </a:rPr>
              <a:t>maintenance</a:t>
            </a:r>
            <a:endParaRPr lang="es-PE" altLang="en-US" sz="12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175" lvl="1" indent="0" algn="just" eaLnBrk="0" hangingPunct="0"/>
            <a:endParaRPr lang="en-US" altLang="en-US" sz="12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87313" lvl="1" indent="-84138" algn="just" eaLnBrk="0" hangingPunct="0">
              <a:buFont typeface="Wingdings" pitchFamily="2" charset="2"/>
              <a:buChar char="§"/>
            </a:pP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</a:t>
            </a:r>
            <a:r>
              <a:rPr lang="es-PE" altLang="en-US" sz="1600" b="1" dirty="0" err="1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Co-</a:t>
            </a:r>
            <a:r>
              <a:rPr lang="es-PE" altLang="en-US" sz="1600" dirty="0" err="1" smtClean="0">
                <a:solidFill>
                  <a:srgbClr val="000000"/>
                </a:solidFill>
                <a:cs typeface="Tahoma" pitchFamily="34" charset="0"/>
              </a:rPr>
              <a:t>financed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 PPP </a:t>
            </a: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87313" lvl="1" indent="-84138" algn="just" eaLnBrk="0" hangingPunct="0">
              <a:buFont typeface="Wingdings" pitchFamily="2" charset="2"/>
              <a:buChar char="§"/>
            </a:pP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b="1" dirty="0" err="1" smtClean="0">
                <a:solidFill>
                  <a:srgbClr val="000000"/>
                </a:solidFill>
                <a:cs typeface="Tahoma" pitchFamily="34" charset="0"/>
              </a:rPr>
              <a:t>Concession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600" b="1" dirty="0" err="1" smtClean="0">
                <a:solidFill>
                  <a:srgbClr val="000000"/>
                </a:solidFill>
                <a:cs typeface="Tahoma" pitchFamily="34" charset="0"/>
              </a:rPr>
              <a:t>period</a:t>
            </a: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:</a:t>
            </a:r>
            <a:r>
              <a:rPr lang="es-PE" altLang="en-US" sz="1600" dirty="0">
                <a:solidFill>
                  <a:srgbClr val="000000"/>
                </a:solidFill>
                <a:cs typeface="Tahoma" pitchFamily="34" charset="0"/>
              </a:rPr>
              <a:t> 25 </a:t>
            </a:r>
            <a:r>
              <a:rPr lang="es-PE" altLang="en-US" sz="1600" dirty="0" err="1">
                <a:solidFill>
                  <a:srgbClr val="000000"/>
                </a:solidFill>
                <a:cs typeface="Tahoma" pitchFamily="34" charset="0"/>
              </a:rPr>
              <a:t>years</a:t>
            </a: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Estimated </a:t>
            </a:r>
            <a:r>
              <a:rPr lang="es-PE" altLang="en-US" sz="1600" b="1" dirty="0" err="1" smtClean="0">
                <a:solidFill>
                  <a:srgbClr val="000000"/>
                </a:solidFill>
                <a:cs typeface="Tahoma" pitchFamily="34" charset="0"/>
              </a:rPr>
              <a:t>award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 date:  </a:t>
            </a:r>
            <a:r>
              <a:rPr lang="es-PE" altLang="en-US" sz="1600" dirty="0" smtClean="0">
                <a:solidFill>
                  <a:srgbClr val="000000"/>
                </a:solidFill>
                <a:cs typeface="Tahoma" pitchFamily="34" charset="0"/>
              </a:rPr>
              <a:t>Q I 2017</a:t>
            </a: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1138" name="5 CuadroTexto"/>
          <p:cNvSpPr txBox="1">
            <a:spLocks noChangeArrowheads="1"/>
          </p:cNvSpPr>
          <p:nvPr/>
        </p:nvSpPr>
        <p:spPr bwMode="auto">
          <a:xfrm>
            <a:off x="142875" y="431800"/>
            <a:ext cx="568376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buFont typeface="Calibri" pitchFamily="34" charset="0"/>
              <a:buNone/>
            </a:pPr>
            <a:r>
              <a:rPr lang="es-PE" altLang="en-US" sz="2000" b="1" dirty="0">
                <a:solidFill>
                  <a:srgbClr val="000000"/>
                </a:solidFill>
              </a:rPr>
              <a:t>LONGITUDINAL DE LA SIERRA HIGHWAY, SECTION 4</a:t>
            </a:r>
          </a:p>
        </p:txBody>
      </p:sp>
      <p:sp>
        <p:nvSpPr>
          <p:cNvPr id="7" name="Rectangle 69"/>
          <p:cNvSpPr>
            <a:spLocks noChangeArrowheads="1"/>
          </p:cNvSpPr>
          <p:nvPr/>
        </p:nvSpPr>
        <p:spPr bwMode="auto">
          <a:xfrm>
            <a:off x="0" y="1735035"/>
            <a:ext cx="2392325" cy="5615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 smtClean="0">
                <a:solidFill>
                  <a:srgbClr val="FFFFFF"/>
                </a:solidFill>
              </a:rPr>
              <a:t>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4 Imagen" descr="Mapa_TP_Puertos_19_09_11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1957388"/>
            <a:ext cx="39020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69"/>
          <p:cNvSpPr>
            <a:spLocks noChangeArrowheads="1"/>
          </p:cNvSpPr>
          <p:nvPr/>
        </p:nvSpPr>
        <p:spPr bwMode="auto">
          <a:xfrm>
            <a:off x="71438" y="1412875"/>
            <a:ext cx="1714500" cy="3667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 smtClean="0">
                <a:solidFill>
                  <a:srgbClr val="FFFFFF"/>
                </a:solidFill>
              </a:rPr>
              <a:t>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174625" y="20638"/>
            <a:ext cx="540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Calibri" pitchFamily="34" charset="0"/>
              <a:buNone/>
            </a:pPr>
            <a:r>
              <a:rPr lang="es-PE" altLang="en-US" sz="2000" b="1" dirty="0">
                <a:solidFill>
                  <a:srgbClr val="000000"/>
                </a:solidFill>
              </a:rPr>
              <a:t>THE AMAZON </a:t>
            </a:r>
            <a:r>
              <a:rPr lang="es-PE" altLang="en-US" sz="2000" b="1">
                <a:solidFill>
                  <a:srgbClr val="000000"/>
                </a:solidFill>
              </a:rPr>
              <a:t>WATERWAY </a:t>
            </a:r>
            <a:endParaRPr lang="es-PE" alt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79876" name="Rectangle 8"/>
          <p:cNvSpPr>
            <a:spLocks noChangeArrowheads="1"/>
          </p:cNvSpPr>
          <p:nvPr/>
        </p:nvSpPr>
        <p:spPr bwMode="auto">
          <a:xfrm>
            <a:off x="4000500" y="2863010"/>
            <a:ext cx="4659826" cy="24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361950" eaLnBrk="0" hangingPunct="0">
              <a:spcBef>
                <a:spcPts val="300"/>
              </a:spcBef>
              <a:buSzPct val="100000"/>
              <a:tabLst>
                <a:tab pos="361950" algn="l"/>
                <a:tab pos="1166813" algn="l"/>
              </a:tabLst>
            </a:pP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Works and actions to improve navigability on the Amazonas, Marañón, Huallaga and Ucayali rivers: More than 2500 km along this 4 amazon rivers. </a:t>
            </a:r>
          </a:p>
          <a:p>
            <a:pPr algn="just" defTabSz="361950" eaLnBrk="0" hangingPunct="0">
              <a:spcBef>
                <a:spcPts val="300"/>
              </a:spcBef>
              <a:buSzPct val="100000"/>
              <a:tabLst>
                <a:tab pos="361950" algn="l"/>
                <a:tab pos="1166813" algn="l"/>
              </a:tabLst>
            </a:pPr>
            <a:endParaRPr lang="en-US" altLang="en-US" sz="1600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361950" lvl="2" indent="-188913" defTabSz="361950" eaLnBrk="0" hangingPunct="0">
              <a:buFont typeface="Wingdings" pitchFamily="2" charset="2"/>
              <a:buChar char="§"/>
            </a:pP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sz="1600" dirty="0" smtClean="0"/>
              <a:t>(w/o </a:t>
            </a:r>
            <a:r>
              <a:rPr lang="es-PE" altLang="es-PE" sz="1600" dirty="0"/>
              <a:t>VAT )</a:t>
            </a:r>
            <a:r>
              <a:rPr lang="es-PE" altLang="en-US" sz="1600" b="1" dirty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US$ 70 million</a:t>
            </a:r>
          </a:p>
          <a:p>
            <a:pPr marL="361950" lvl="2" indent="-188913" algn="just" defTabSz="361950" eaLnBrk="0" hangingPunct="0">
              <a:buFont typeface="Wingdings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concession: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Co-financed PPP</a:t>
            </a:r>
          </a:p>
          <a:p>
            <a:pPr marL="361950" lvl="2" indent="-188913" algn="just" defTabSz="361950" eaLnBrk="0" hangingPunct="0">
              <a:buFont typeface="Wingdings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 period: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20 years</a:t>
            </a:r>
          </a:p>
          <a:p>
            <a:pPr algn="just" defTabSz="361950" eaLnBrk="0" hangingPunct="0">
              <a:spcBef>
                <a:spcPts val="1200"/>
              </a:spcBef>
              <a:buSzPct val="100000"/>
              <a:tabLst>
                <a:tab pos="361950" algn="l"/>
                <a:tab pos="1166813" algn="l"/>
              </a:tabLst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Estimated award date: </a:t>
            </a:r>
            <a:r>
              <a:rPr lang="en-US" altLang="en-US" sz="1600" dirty="0" smtClean="0">
                <a:solidFill>
                  <a:srgbClr val="000000"/>
                </a:solidFill>
                <a:ea typeface="ＭＳ Ｐゴシック"/>
                <a:cs typeface="ＭＳ Ｐゴシック"/>
              </a:rPr>
              <a:t>Q I 2017</a:t>
            </a:r>
            <a:endParaRPr lang="en-US" altLang="en-US" sz="1600" dirty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79877" name="1 Rectángulo"/>
          <p:cNvSpPr>
            <a:spLocks noChangeArrowheads="1"/>
          </p:cNvSpPr>
          <p:nvPr/>
        </p:nvSpPr>
        <p:spPr bwMode="auto">
          <a:xfrm>
            <a:off x="1627188" y="2522538"/>
            <a:ext cx="844550" cy="368300"/>
          </a:xfrm>
          <a:prstGeom prst="rect">
            <a:avLst/>
          </a:prstGeom>
          <a:solidFill>
            <a:srgbClr val="EDDD11">
              <a:alpha val="81175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defTabSz="361950" eaLnBrk="0" hangingPunct="0">
              <a:spcBef>
                <a:spcPts val="1200"/>
              </a:spcBef>
              <a:buSzPct val="100000"/>
              <a:tabLst>
                <a:tab pos="361950" algn="l"/>
                <a:tab pos="1166813" algn="l"/>
              </a:tabLst>
            </a:pPr>
            <a:r>
              <a:rPr lang="es-PE" altLang="en-US" b="1">
                <a:solidFill>
                  <a:srgbClr val="000000"/>
                </a:solidFill>
                <a:latin typeface="Candara" pitchFamily="34" charset="0"/>
              </a:rPr>
              <a:t>Loreto</a:t>
            </a:r>
          </a:p>
        </p:txBody>
      </p:sp>
      <p:sp>
        <p:nvSpPr>
          <p:cNvPr id="79878" name="2 Rectángulo"/>
          <p:cNvSpPr>
            <a:spLocks noChangeArrowheads="1"/>
          </p:cNvSpPr>
          <p:nvPr/>
        </p:nvSpPr>
        <p:spPr bwMode="auto">
          <a:xfrm>
            <a:off x="2376488" y="3705225"/>
            <a:ext cx="118586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61950" eaLnBrk="0" hangingPunct="0">
              <a:spcBef>
                <a:spcPts val="1200"/>
              </a:spcBef>
              <a:buSzPct val="100000"/>
              <a:tabLst>
                <a:tab pos="361950" algn="l"/>
                <a:tab pos="1166813" algn="l"/>
              </a:tabLst>
            </a:pPr>
            <a:r>
              <a:rPr lang="es-PE" altLang="en-US" b="1">
                <a:solidFill>
                  <a:srgbClr val="000000"/>
                </a:solidFill>
                <a:latin typeface="Candara" pitchFamily="34" charset="0"/>
              </a:rPr>
              <a:t>Ucayali</a:t>
            </a:r>
          </a:p>
        </p:txBody>
      </p:sp>
    </p:spTree>
    <p:extLst>
      <p:ext uri="{BB962C8B-B14F-4D97-AF65-F5344CB8AC3E}">
        <p14:creationId xmlns:p14="http://schemas.microsoft.com/office/powerpoint/2010/main" val="36545907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22438"/>
            <a:ext cx="341312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8"/>
          <p:cNvSpPr>
            <a:spLocks noChangeArrowheads="1"/>
          </p:cNvSpPr>
          <p:nvPr/>
        </p:nvSpPr>
        <p:spPr bwMode="auto">
          <a:xfrm>
            <a:off x="3663950" y="2315109"/>
            <a:ext cx="5370868" cy="36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SzPct val="100000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The project comprised the comprehensive rehabilitation of the </a:t>
            </a:r>
            <a:r>
              <a:rPr lang="en-US" altLang="en-US" sz="1450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128 Km of the existing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railway.</a:t>
            </a:r>
          </a:p>
          <a:p>
            <a:pPr algn="just" eaLnBrk="0" hangingPunct="0">
              <a:buSzPct val="100000"/>
            </a:pPr>
            <a:endParaRPr lang="en-US" altLang="en-US" sz="1450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Railway upgrade</a:t>
            </a: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Purchase of rolling stock</a:t>
            </a: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Reinforcement of 15 railway bridges</a:t>
            </a: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Extension of 38 tunnels</a:t>
            </a: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Upgrades to signaling and telecommunication systems</a:t>
            </a:r>
          </a:p>
          <a:p>
            <a:pPr marL="274638" lvl="2" indent="-274638" algn="just" eaLnBrk="0" hangingPunct="0">
              <a:buClr>
                <a:srgbClr val="C00000"/>
              </a:buClr>
              <a:buSzPct val="90000"/>
              <a:buFont typeface="Wingdings" pitchFamily="2" charset="2"/>
              <a:buChar char="ü"/>
            </a:pP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Draining works</a:t>
            </a:r>
          </a:p>
          <a:p>
            <a:pPr marL="0" lvl="1" indent="0" algn="just" eaLnBrk="0" hangingPunct="0">
              <a:buSzPct val="100000"/>
            </a:pPr>
            <a:endParaRPr lang="en-US" altLang="en-US" sz="1450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0" lvl="1" indent="0" algn="just" eaLnBrk="0" hangingPunct="0">
              <a:buFont typeface="Wingdings" pitchFamily="2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</a:t>
            </a:r>
            <a:r>
              <a:rPr lang="en-US" altLang="en-US" sz="14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Investment </a:t>
            </a:r>
            <a:r>
              <a:rPr lang="es-PE" altLang="es-PE" sz="1400" dirty="0" smtClean="0"/>
              <a:t>(w/o VAT ): </a:t>
            </a:r>
            <a:r>
              <a:rPr lang="en-US" altLang="en-US" sz="145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: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US$ 204 million</a:t>
            </a:r>
          </a:p>
          <a:p>
            <a:pPr marL="0" lvl="1" indent="0" algn="just" eaLnBrk="0" hangingPunct="0">
              <a:buFont typeface="Wingdings" pitchFamily="2" charset="2"/>
              <a:buChar char="§"/>
            </a:pPr>
            <a:r>
              <a:rPr lang="en-US" altLang="en-US" sz="145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concession: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Co-financed PPP</a:t>
            </a:r>
          </a:p>
          <a:p>
            <a:pPr marL="0" lvl="1" indent="0" algn="just" eaLnBrk="0" hangingPunct="0">
              <a:buFont typeface="Wingdings" pitchFamily="2" charset="2"/>
              <a:buChar char="§"/>
            </a:pPr>
            <a:r>
              <a:rPr lang="en-US" altLang="en-US" sz="145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Concession Period: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30 years</a:t>
            </a:r>
          </a:p>
          <a:p>
            <a:pPr marL="0" lvl="1" indent="0" algn="just" eaLnBrk="0" hangingPunct="0">
              <a:buFont typeface="Wingdings" pitchFamily="2" charset="2"/>
              <a:buChar char="§"/>
            </a:pPr>
            <a:endParaRPr lang="en-US" altLang="en-US" sz="1450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0" lvl="1" indent="0" algn="just" eaLnBrk="0" hangingPunct="0"/>
            <a:r>
              <a:rPr lang="en-US" altLang="en-US" sz="145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Estimated </a:t>
            </a:r>
            <a:r>
              <a:rPr lang="en-US" altLang="en-US" sz="145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award date: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 </a:t>
            </a:r>
            <a:r>
              <a:rPr lang="en-US" altLang="en-US" sz="1450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Q </a:t>
            </a:r>
            <a:r>
              <a:rPr lang="en-US" altLang="en-US" sz="145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 2017</a:t>
            </a:r>
            <a:endParaRPr lang="en-US" altLang="en-US" sz="1450" dirty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0" lvl="1" indent="0" algn="just" eaLnBrk="0" hangingPunct="0"/>
            <a:endParaRPr lang="en-US" altLang="en-US" sz="1450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4925" y="333375"/>
            <a:ext cx="601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00000"/>
            </a:pPr>
            <a:r>
              <a:rPr lang="es-PE" altLang="en-US" sz="2000" b="1" dirty="0">
                <a:solidFill>
                  <a:srgbClr val="000000"/>
                </a:solidFill>
              </a:rPr>
              <a:t>HUANCAYO - HUANCAVELICA RAIL</a:t>
            </a:r>
            <a:r>
              <a:rPr lang="en-US" altLang="en-US" sz="2000" b="1" dirty="0">
                <a:solidFill>
                  <a:srgbClr val="000000"/>
                </a:solidFill>
              </a:rPr>
              <a:t>WAY</a:t>
            </a:r>
            <a:endParaRPr lang="es-PE" altLang="en-US" sz="2000" b="1" dirty="0">
              <a:solidFill>
                <a:srgbClr val="000000"/>
              </a:solidFill>
            </a:endParaRP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s-PE" altLang="en-US" sz="20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83973" name="11 CuadroTexto"/>
          <p:cNvSpPr txBox="1">
            <a:spLocks noChangeArrowheads="1"/>
          </p:cNvSpPr>
          <p:nvPr/>
        </p:nvSpPr>
        <p:spPr bwMode="auto">
          <a:xfrm>
            <a:off x="1908175" y="4530725"/>
            <a:ext cx="719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s-PE" altLang="en-US" sz="1600" b="1">
                <a:solidFill>
                  <a:srgbClr val="000000"/>
                </a:solidFill>
                <a:latin typeface="Candara" pitchFamily="34" charset="0"/>
              </a:rPr>
              <a:t>Junín </a:t>
            </a:r>
          </a:p>
        </p:txBody>
      </p:sp>
      <p:grpSp>
        <p:nvGrpSpPr>
          <p:cNvPr id="83974" name="Group 4"/>
          <p:cNvGrpSpPr>
            <a:grpSpLocks noChangeAspect="1"/>
          </p:cNvGrpSpPr>
          <p:nvPr/>
        </p:nvGrpSpPr>
        <p:grpSpPr bwMode="auto">
          <a:xfrm>
            <a:off x="107950" y="5994400"/>
            <a:ext cx="2413280" cy="809625"/>
            <a:chOff x="68" y="3657"/>
            <a:chExt cx="1350" cy="510"/>
          </a:xfrm>
        </p:grpSpPr>
        <p:sp>
          <p:nvSpPr>
            <p:cNvPr id="8397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3657"/>
              <a:ext cx="135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3979" name="Rectangle 7"/>
            <p:cNvSpPr>
              <a:spLocks noChangeArrowheads="1"/>
            </p:cNvSpPr>
            <p:nvPr/>
          </p:nvSpPr>
          <p:spPr bwMode="auto">
            <a:xfrm>
              <a:off x="150" y="3899"/>
              <a:ext cx="160" cy="41"/>
            </a:xfrm>
            <a:prstGeom prst="rect">
              <a:avLst/>
            </a:prstGeom>
            <a:solidFill>
              <a:srgbClr val="008000"/>
            </a:solidFill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3980" name="Rectangle 8"/>
            <p:cNvSpPr>
              <a:spLocks noChangeArrowheads="1"/>
            </p:cNvSpPr>
            <p:nvPr/>
          </p:nvSpPr>
          <p:spPr bwMode="auto">
            <a:xfrm>
              <a:off x="359" y="3846"/>
              <a:ext cx="105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buSzPct val="100000"/>
              </a:pPr>
              <a:r>
                <a:rPr lang="es-PE" altLang="en-US" sz="1000" b="1" i="1" dirty="0" smtClean="0">
                  <a:solidFill>
                    <a:srgbClr val="000000"/>
                  </a:solidFill>
                </a:rPr>
                <a:t>Central </a:t>
              </a:r>
              <a:r>
                <a:rPr lang="es-PE" altLang="en-US" sz="1000" b="1" i="1" dirty="0" err="1" smtClean="0">
                  <a:solidFill>
                    <a:srgbClr val="000000"/>
                  </a:solidFill>
                </a:rPr>
                <a:t>Railway</a:t>
              </a:r>
              <a:endParaRPr lang="es-PE" altLang="en-US" sz="1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3981" name="Rectangle 9"/>
            <p:cNvSpPr>
              <a:spLocks noChangeArrowheads="1"/>
            </p:cNvSpPr>
            <p:nvPr/>
          </p:nvSpPr>
          <p:spPr bwMode="auto">
            <a:xfrm>
              <a:off x="804" y="384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>
                <a:latin typeface="Arial" charset="0"/>
              </a:endParaRPr>
            </a:p>
          </p:txBody>
        </p:sp>
        <p:sp>
          <p:nvSpPr>
            <p:cNvPr id="83982" name="Rectangle 10"/>
            <p:cNvSpPr>
              <a:spLocks noChangeArrowheads="1"/>
            </p:cNvSpPr>
            <p:nvPr/>
          </p:nvSpPr>
          <p:spPr bwMode="auto">
            <a:xfrm>
              <a:off x="359" y="3933"/>
              <a:ext cx="10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SzPct val="100000"/>
              </a:pPr>
              <a:r>
                <a:rPr lang="es-PE" altLang="en-US" sz="1000" b="1" i="1" dirty="0">
                  <a:solidFill>
                    <a:srgbClr val="000000"/>
                  </a:solidFill>
                </a:rPr>
                <a:t>Huancayo – Huancavelica </a:t>
              </a:r>
              <a:r>
                <a:rPr lang="es-PE" altLang="en-US" sz="1000" b="1" i="1" dirty="0" err="1" smtClean="0">
                  <a:solidFill>
                    <a:srgbClr val="000000"/>
                  </a:solidFill>
                </a:rPr>
                <a:t>Railway</a:t>
              </a:r>
              <a:endParaRPr lang="es-PE" altLang="en-US" sz="1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3983" name="Rectangle 13"/>
            <p:cNvSpPr>
              <a:spLocks noChangeArrowheads="1"/>
            </p:cNvSpPr>
            <p:nvPr/>
          </p:nvSpPr>
          <p:spPr bwMode="auto">
            <a:xfrm>
              <a:off x="359" y="4025"/>
              <a:ext cx="427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SzPct val="100000"/>
              </a:pPr>
              <a:r>
                <a:rPr lang="es-PE" altLang="en-US" sz="1000" b="1" i="1" dirty="0" smtClean="0">
                  <a:solidFill>
                    <a:srgbClr val="000000"/>
                  </a:solidFill>
                </a:rPr>
                <a:t>South </a:t>
              </a:r>
              <a:r>
                <a:rPr lang="es-PE" altLang="en-US" sz="1000" b="1" i="1" dirty="0" err="1" smtClean="0">
                  <a:solidFill>
                    <a:srgbClr val="000000"/>
                  </a:solidFill>
                </a:rPr>
                <a:t>Railway</a:t>
              </a:r>
              <a:endParaRPr lang="es-PE" altLang="en-US" sz="1000" b="1" i="1" dirty="0">
                <a:solidFill>
                  <a:srgbClr val="000000"/>
                </a:solidFill>
              </a:endParaRPr>
            </a:p>
          </p:txBody>
        </p:sp>
        <p:sp>
          <p:nvSpPr>
            <p:cNvPr id="83984" name="Rectangle 14"/>
            <p:cNvSpPr>
              <a:spLocks noChangeArrowheads="1"/>
            </p:cNvSpPr>
            <p:nvPr/>
          </p:nvSpPr>
          <p:spPr bwMode="auto">
            <a:xfrm>
              <a:off x="150" y="4052"/>
              <a:ext cx="160" cy="41"/>
            </a:xfrm>
            <a:prstGeom prst="rect">
              <a:avLst/>
            </a:prstGeom>
            <a:solidFill>
              <a:srgbClr val="6A759E"/>
            </a:solidFill>
            <a:ln w="0">
              <a:solidFill>
                <a:srgbClr val="6A759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83985" name="Rectangle 15"/>
            <p:cNvSpPr>
              <a:spLocks noChangeArrowheads="1"/>
            </p:cNvSpPr>
            <p:nvPr/>
          </p:nvSpPr>
          <p:spPr bwMode="auto">
            <a:xfrm>
              <a:off x="150" y="3976"/>
              <a:ext cx="160" cy="41"/>
            </a:xfrm>
            <a:prstGeom prst="rect">
              <a:avLst/>
            </a:prstGeom>
            <a:solidFill>
              <a:srgbClr val="FF3300"/>
            </a:solidFill>
            <a:ln w="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83975" name="21 CuadroTexto"/>
          <p:cNvSpPr txBox="1">
            <a:spLocks noChangeArrowheads="1"/>
          </p:cNvSpPr>
          <p:nvPr/>
        </p:nvSpPr>
        <p:spPr bwMode="auto">
          <a:xfrm>
            <a:off x="2039938" y="4868863"/>
            <a:ext cx="1562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SzPct val="100000"/>
            </a:pPr>
            <a:r>
              <a:rPr lang="es-PE" altLang="en-US" sz="1600" b="1" dirty="0">
                <a:solidFill>
                  <a:srgbClr val="000000"/>
                </a:solidFill>
                <a:latin typeface="Candara" pitchFamily="34" charset="0"/>
              </a:rPr>
              <a:t>Huancavelica </a:t>
            </a:r>
          </a:p>
        </p:txBody>
      </p:sp>
      <p:sp>
        <p:nvSpPr>
          <p:cNvPr id="23" name="22 Elipse"/>
          <p:cNvSpPr/>
          <p:nvPr/>
        </p:nvSpPr>
        <p:spPr>
          <a:xfrm>
            <a:off x="1763713" y="4702175"/>
            <a:ext cx="166687" cy="1666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4" name="23 Elipse"/>
          <p:cNvSpPr/>
          <p:nvPr/>
        </p:nvSpPr>
        <p:spPr>
          <a:xfrm>
            <a:off x="1957388" y="5013325"/>
            <a:ext cx="166687" cy="1666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20" name="Rectangle 69"/>
          <p:cNvSpPr>
            <a:spLocks noChangeArrowheads="1"/>
          </p:cNvSpPr>
          <p:nvPr/>
        </p:nvSpPr>
        <p:spPr bwMode="auto">
          <a:xfrm>
            <a:off x="107950" y="1735340"/>
            <a:ext cx="1502990" cy="3667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 smtClean="0">
                <a:solidFill>
                  <a:srgbClr val="FFFFFF"/>
                </a:solidFill>
              </a:rPr>
              <a:t>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8"/>
          <p:cNvSpPr>
            <a:spLocks noChangeArrowheads="1"/>
          </p:cNvSpPr>
          <p:nvPr/>
        </p:nvSpPr>
        <p:spPr bwMode="auto">
          <a:xfrm>
            <a:off x="3902075" y="2913063"/>
            <a:ext cx="4860925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buSzPct val="100000"/>
            </a:pP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Unsolicited proposal for the concession of the construction, operation and maintenance of infrastructure works on the South </a:t>
            </a:r>
            <a:r>
              <a:rPr lang="en-US" altLang="en-US" sz="1600" dirty="0" err="1" smtClean="0">
                <a:solidFill>
                  <a:srgbClr val="000000"/>
                </a:solidFill>
                <a:cs typeface="Tahoma" pitchFamily="34" charset="0"/>
              </a:rPr>
              <a:t>Panamericana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  Highway, Ica – Detour </a:t>
            </a:r>
            <a:r>
              <a:rPr lang="en-US" altLang="en-US" sz="1600" dirty="0" err="1" smtClean="0">
                <a:solidFill>
                  <a:srgbClr val="000000"/>
                </a:solidFill>
                <a:cs typeface="Tahoma" pitchFamily="34" charset="0"/>
              </a:rPr>
              <a:t>Quilca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 section (Department of Arequipa), with an approximate length of 518 Km.</a:t>
            </a:r>
          </a:p>
          <a:p>
            <a:pPr algn="just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3175" lvl="1" indent="0" algn="just" eaLnBrk="0" hangingPunct="0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600" b="1" dirty="0" smtClean="0">
                <a:solidFill>
                  <a:srgbClr val="CC3300"/>
                </a:solidFill>
                <a:cs typeface="Tahoma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Under evaluation</a:t>
            </a:r>
          </a:p>
          <a:p>
            <a:pPr marL="3175" lvl="1" indent="0" algn="just" eaLnBrk="0" hangingPunct="0">
              <a:buFont typeface="Wingdings" pitchFamily="2" charset="2"/>
              <a:buChar char="§"/>
            </a:pP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Type of concession</a:t>
            </a:r>
            <a:r>
              <a:rPr lang="es-PE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s-ES" sz="1600" dirty="0" err="1">
                <a:cs typeface="Tahoma" pitchFamily="34" charset="0"/>
              </a:rPr>
              <a:t>Self-financed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 Unsolicited proposal.</a:t>
            </a:r>
          </a:p>
          <a:p>
            <a:pPr marL="3175" lvl="1" indent="0" algn="just" eaLnBrk="0" hangingPunct="0">
              <a:buSzPct val="100000"/>
            </a:pPr>
            <a:endParaRPr lang="es-PE" alt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Estimated award date: 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 Q III / IV 2017</a:t>
            </a:r>
            <a:endParaRPr lang="en-US" altLang="en-US" sz="16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93186" name="5 CuadroTexto"/>
          <p:cNvSpPr txBox="1">
            <a:spLocks noChangeArrowheads="1"/>
          </p:cNvSpPr>
          <p:nvPr/>
        </p:nvSpPr>
        <p:spPr bwMode="auto">
          <a:xfrm>
            <a:off x="142875" y="365148"/>
            <a:ext cx="550862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buFont typeface="Calibri" pitchFamily="34" charset="0"/>
              <a:buNone/>
            </a:pPr>
            <a:r>
              <a:rPr lang="es-PE" altLang="en-US" sz="2000" b="1" dirty="0">
                <a:solidFill>
                  <a:srgbClr val="000000"/>
                </a:solidFill>
              </a:rPr>
              <a:t>PANAMERICANA </a:t>
            </a:r>
            <a:r>
              <a:rPr lang="es-PE" altLang="en-US" sz="2000" b="1" dirty="0" smtClean="0">
                <a:solidFill>
                  <a:srgbClr val="000000"/>
                </a:solidFill>
              </a:rPr>
              <a:t>SUR HIGHWAY : </a:t>
            </a:r>
            <a:r>
              <a:rPr lang="es-PE" altLang="en-US" sz="2000" b="1" dirty="0">
                <a:solidFill>
                  <a:srgbClr val="000000"/>
                </a:solidFill>
              </a:rPr>
              <a:t>ICA- DV. QUILCA SECTION </a:t>
            </a:r>
          </a:p>
        </p:txBody>
      </p:sp>
      <p:sp>
        <p:nvSpPr>
          <p:cNvPr id="93187" name="42 Rectángulo"/>
          <p:cNvSpPr>
            <a:spLocks noChangeArrowheads="1"/>
          </p:cNvSpPr>
          <p:nvPr/>
        </p:nvSpPr>
        <p:spPr bwMode="auto">
          <a:xfrm>
            <a:off x="315913" y="1639888"/>
            <a:ext cx="2420937" cy="5016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 smtClean="0">
                <a:solidFill>
                  <a:srgbClr val="FFFFFF"/>
                </a:solidFill>
              </a:rPr>
              <a:t>UNDER EVALUATION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  <p:pic>
        <p:nvPicPr>
          <p:cNvPr id="93188" name="Picture 3" descr="W:\Promoción\Fototeca\mapa PERU\MAPA DEPARTAMENTOS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2411413"/>
            <a:ext cx="27955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 rot="1522980">
            <a:off x="1825625" y="5640388"/>
            <a:ext cx="960438" cy="209550"/>
          </a:xfrm>
          <a:prstGeom prst="ellipse">
            <a:avLst/>
          </a:prstGeom>
          <a:solidFill>
            <a:srgbClr val="C0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sp>
        <p:nvSpPr>
          <p:cNvPr id="93190" name="8 Rectángulo"/>
          <p:cNvSpPr>
            <a:spLocks noChangeArrowheads="1"/>
          </p:cNvSpPr>
          <p:nvPr/>
        </p:nvSpPr>
        <p:spPr bwMode="auto">
          <a:xfrm>
            <a:off x="1452563" y="5407025"/>
            <a:ext cx="438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lvl="1" indent="0" algn="just" eaLnBrk="0" hangingPunct="0">
              <a:spcAft>
                <a:spcPts val="1200"/>
              </a:spcAft>
              <a:buSzPct val="100000"/>
            </a:pPr>
            <a:r>
              <a:rPr lang="es-PE" altLang="en-US" sz="1600" b="1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Ica</a:t>
            </a:r>
          </a:p>
        </p:txBody>
      </p:sp>
      <p:sp>
        <p:nvSpPr>
          <p:cNvPr id="93191" name="9 Rectángulo"/>
          <p:cNvSpPr>
            <a:spLocks noChangeArrowheads="1"/>
          </p:cNvSpPr>
          <p:nvPr/>
        </p:nvSpPr>
        <p:spPr bwMode="auto">
          <a:xfrm>
            <a:off x="1671638" y="5899150"/>
            <a:ext cx="1065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lvl="1" indent="0" algn="just" eaLnBrk="0" hangingPunct="0">
              <a:spcAft>
                <a:spcPts val="1200"/>
              </a:spcAft>
              <a:buSzPct val="100000"/>
            </a:pPr>
            <a:r>
              <a:rPr lang="es-PE" altLang="en-US" sz="1600" b="1">
                <a:solidFill>
                  <a:srgbClr val="000000"/>
                </a:solidFill>
                <a:latin typeface="Candara" pitchFamily="34" charset="0"/>
                <a:cs typeface="Tahoma" pitchFamily="34" charset="0"/>
              </a:rPr>
              <a:t>Arequipa </a:t>
            </a:r>
          </a:p>
        </p:txBody>
      </p:sp>
    </p:spTree>
    <p:extLst>
      <p:ext uri="{BB962C8B-B14F-4D97-AF65-F5344CB8AC3E}">
        <p14:creationId xmlns:p14="http://schemas.microsoft.com/office/powerpoint/2010/main" val="35907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875" y="1570721"/>
            <a:ext cx="3897497" cy="50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89" name="Rectangle 8"/>
          <p:cNvSpPr>
            <a:spLocks noChangeArrowheads="1"/>
          </p:cNvSpPr>
          <p:nvPr/>
        </p:nvSpPr>
        <p:spPr bwMode="auto">
          <a:xfrm>
            <a:off x="4132780" y="2823092"/>
            <a:ext cx="4643437" cy="2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algn="just" eaLnBrk="0" hangingPunct="0">
              <a:spcAft>
                <a:spcPts val="1200"/>
              </a:spcAft>
              <a:buSzPct val="100000"/>
            </a:pP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Initial periodic maintenance, operation and maintenance of </a:t>
            </a: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422 Km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 of the road that links Cusco with Puno. </a:t>
            </a:r>
          </a:p>
          <a:p>
            <a:pPr marL="0" lvl="1" indent="0" algn="just" eaLnBrk="0" hangingPunct="0"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sz="1600" b="1" dirty="0" smtClean="0">
                <a:solidFill>
                  <a:srgbClr val="CC3300"/>
                </a:solidFill>
                <a:cs typeface="Tahoma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Projected Investment </a:t>
            </a: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Under evaluation </a:t>
            </a:r>
          </a:p>
          <a:p>
            <a:pPr marL="0" lvl="1" indent="0" algn="just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of concession </a:t>
            </a: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: 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Co-financed PPP</a:t>
            </a:r>
          </a:p>
          <a:p>
            <a:pPr marL="0" lvl="1" indent="0" algn="just" eaLnBrk="0" hangingPunct="0"/>
            <a:endParaRPr lang="en-US" altLang="en-US" sz="1600" dirty="0" smtClean="0">
              <a:solidFill>
                <a:srgbClr val="000000"/>
              </a:solidFill>
              <a:cs typeface="Tahoma" pitchFamily="34" charset="0"/>
            </a:endParaRPr>
          </a:p>
          <a:p>
            <a:pPr algn="just" eaLnBrk="0" hangingPunct="0">
              <a:spcAft>
                <a:spcPts val="1200"/>
              </a:spcAft>
              <a:buSzPct val="100000"/>
            </a:pPr>
            <a:r>
              <a:rPr lang="en-US" altLang="en-US" sz="1600" b="1" dirty="0" smtClean="0">
                <a:solidFill>
                  <a:srgbClr val="000000"/>
                </a:solidFill>
                <a:cs typeface="Tahoma" pitchFamily="34" charset="0"/>
              </a:rPr>
              <a:t>Estimated award date: </a:t>
            </a:r>
            <a:r>
              <a:rPr lang="en-US" altLang="en-US" sz="1600" dirty="0" smtClean="0">
                <a:solidFill>
                  <a:srgbClr val="000000"/>
                </a:solidFill>
                <a:cs typeface="Tahoma" pitchFamily="34" charset="0"/>
              </a:rPr>
              <a:t>To be defined</a:t>
            </a:r>
            <a:endParaRPr lang="en-US" altLang="en-US" sz="1600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89090" name="5 CuadroTexto"/>
          <p:cNvSpPr txBox="1">
            <a:spLocks noChangeArrowheads="1"/>
          </p:cNvSpPr>
          <p:nvPr/>
        </p:nvSpPr>
        <p:spPr bwMode="auto">
          <a:xfrm>
            <a:off x="142875" y="433388"/>
            <a:ext cx="56530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buFont typeface="Calibri" pitchFamily="34" charset="0"/>
              <a:buNone/>
            </a:pPr>
            <a:r>
              <a:rPr lang="es-PE" altLang="en-US" sz="2000" b="1">
                <a:solidFill>
                  <a:srgbClr val="000000"/>
                </a:solidFill>
              </a:rPr>
              <a:t>LONGITUDINAL DE LA SIERRA HIGHWAY, SECTION 5</a:t>
            </a:r>
          </a:p>
        </p:txBody>
      </p:sp>
      <p:sp>
        <p:nvSpPr>
          <p:cNvPr id="6" name="42 Rectángulo"/>
          <p:cNvSpPr>
            <a:spLocks noChangeArrowheads="1"/>
          </p:cNvSpPr>
          <p:nvPr/>
        </p:nvSpPr>
        <p:spPr bwMode="auto">
          <a:xfrm>
            <a:off x="142875" y="1543570"/>
            <a:ext cx="2556867" cy="500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s-PE" altLang="en-US" b="1" dirty="0" smtClean="0">
                <a:solidFill>
                  <a:srgbClr val="FFFFFF"/>
                </a:solidFill>
              </a:rPr>
              <a:t>TO BE CALLED</a:t>
            </a:r>
            <a:endParaRPr lang="es-PE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99" y="1688310"/>
            <a:ext cx="2815233" cy="4787052"/>
          </a:xfrm>
          <a:prstGeom prst="rect">
            <a:avLst/>
          </a:prstGeom>
        </p:spPr>
      </p:pic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155291" y="378002"/>
            <a:ext cx="49489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s-PE" sz="20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PORT TERMINALS</a:t>
            </a:r>
            <a:endParaRPr lang="es-PE" altLang="es-PE" sz="2000" b="1" dirty="0" smtClean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23298" y="1958807"/>
            <a:ext cx="50786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eaLnBrk="0" hangingPunct="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cs typeface="Tahoma" pitchFamily="34" charset="0"/>
              </a:rPr>
              <a:t>Self-financed unsolicited proposals:</a:t>
            </a:r>
          </a:p>
          <a:p>
            <a:pPr marL="0" lvl="1" indent="0" algn="just" eaLnBrk="0" hangingPunct="0">
              <a:buSzPct val="100000"/>
            </a:pPr>
            <a:endParaRPr lang="en-US" altLang="en-US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611187" lvl="1" indent="-342900" algn="just" eaLnBrk="0" hangingPunct="0">
              <a:buSzPct val="100000"/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Salaverry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Upgrading and development of </a:t>
            </a:r>
            <a:r>
              <a:rPr 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Salaverry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multipurpose terminal.</a:t>
            </a:r>
          </a:p>
          <a:p>
            <a:pPr marL="268287" lvl="1" indent="0" algn="just" eaLnBrk="0" hangingPunct="0">
              <a:buSzPct val="100000"/>
            </a:pPr>
            <a:endParaRPr lang="en-US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7" lvl="1" indent="0" algn="just" eaLnBrk="0" hangingPunct="0">
              <a:buSzPct val="100000"/>
            </a:pP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Foreseen date for the publication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of the declaration of interest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: Q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2017</a:t>
            </a:r>
            <a:endParaRPr lang="en-US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611187" lvl="1" indent="-342900" algn="just" eaLnBrk="0" hangingPunct="0">
              <a:buSzPct val="100000"/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268287" lvl="1" indent="0" algn="just" eaLnBrk="0" hangingPunct="0">
              <a:buSzPct val="100000"/>
            </a:pPr>
            <a:r>
              <a:rPr lang="en-US" b="1" dirty="0" smtClean="0">
                <a:solidFill>
                  <a:srgbClr val="000000"/>
                </a:solidFill>
                <a:cs typeface="Tahoma" pitchFamily="34" charset="0"/>
              </a:rPr>
              <a:t>2.	</a:t>
            </a:r>
            <a:r>
              <a:rPr lang="en-US" b="1" dirty="0" err="1" smtClean="0">
                <a:solidFill>
                  <a:srgbClr val="000000"/>
                </a:solidFill>
                <a:cs typeface="Tahoma" pitchFamily="34" charset="0"/>
              </a:rPr>
              <a:t>Ilo</a:t>
            </a: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: Development and operation of </a:t>
            </a:r>
            <a:r>
              <a:rPr lang="en-US" dirty="0" err="1" smtClean="0">
                <a:solidFill>
                  <a:srgbClr val="000000"/>
                </a:solidFill>
                <a:cs typeface="Tahoma" pitchFamily="34" charset="0"/>
              </a:rPr>
              <a:t>Ilo</a:t>
            </a: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 multipurpose terminal. 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7" lvl="1" indent="0" algn="just" eaLnBrk="0" hangingPunct="0">
              <a:buSzPct val="100000"/>
            </a:pPr>
            <a:endParaRPr lang="en-US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7" lvl="1" indent="0" algn="just" eaLnBrk="0" hangingPunct="0">
              <a:buSzPct val="100000"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Foreseen date for the publication of the declaration of interest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Q I 2017</a:t>
            </a:r>
          </a:p>
          <a:p>
            <a:pPr marL="268287" lvl="1" indent="0" algn="just" eaLnBrk="0" hangingPunct="0">
              <a:buSzPct val="100000"/>
            </a:pPr>
            <a:endParaRPr lang="en-US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4" name="42 Rectángulo"/>
          <p:cNvSpPr>
            <a:spLocks noChangeArrowheads="1"/>
          </p:cNvSpPr>
          <p:nvPr/>
        </p:nvSpPr>
        <p:spPr bwMode="auto">
          <a:xfrm>
            <a:off x="399418" y="1507442"/>
            <a:ext cx="2430462" cy="5000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>
                <a:solidFill>
                  <a:srgbClr val="FFFFFF"/>
                </a:solidFill>
              </a:rPr>
              <a:t>UNDER EVALUATION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93334" y="3449768"/>
            <a:ext cx="3214893" cy="2801472"/>
            <a:chOff x="-235298" y="3449768"/>
            <a:chExt cx="3214893" cy="2801472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230" y="3460597"/>
              <a:ext cx="306273" cy="306273"/>
            </a:xfrm>
            <a:prstGeom prst="rect">
              <a:avLst/>
            </a:prstGeom>
          </p:spPr>
        </p:pic>
        <p:grpSp>
          <p:nvGrpSpPr>
            <p:cNvPr id="25" name="Grupo 24"/>
            <p:cNvGrpSpPr/>
            <p:nvPr/>
          </p:nvGrpSpPr>
          <p:grpSpPr>
            <a:xfrm>
              <a:off x="2309766" y="5881908"/>
              <a:ext cx="669829" cy="369332"/>
              <a:chOff x="1801641" y="5881908"/>
              <a:chExt cx="669829" cy="369332"/>
            </a:xfrm>
          </p:grpSpPr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5197" y="5913438"/>
                <a:ext cx="306273" cy="306273"/>
              </a:xfrm>
              <a:prstGeom prst="rect">
                <a:avLst/>
              </a:prstGeom>
            </p:spPr>
          </p:pic>
          <p:sp>
            <p:nvSpPr>
              <p:cNvPr id="29" name="CuadroTexto 28"/>
              <p:cNvSpPr txBox="1"/>
              <p:nvPr/>
            </p:nvSpPr>
            <p:spPr>
              <a:xfrm>
                <a:off x="1801641" y="5881908"/>
                <a:ext cx="616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b="1" dirty="0">
                    <a:solidFill>
                      <a:prstClr val="black"/>
                    </a:solidFill>
                    <a:latin typeface="Calibri"/>
                  </a:rPr>
                  <a:t>Ilo</a:t>
                </a:r>
              </a:p>
            </p:txBody>
          </p:sp>
        </p:grpSp>
        <p:sp>
          <p:nvSpPr>
            <p:cNvPr id="27" name="CuadroTexto 26"/>
            <p:cNvSpPr txBox="1"/>
            <p:nvPr/>
          </p:nvSpPr>
          <p:spPr>
            <a:xfrm>
              <a:off x="-235298" y="3449768"/>
              <a:ext cx="1066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b="1" dirty="0">
                  <a:solidFill>
                    <a:prstClr val="black"/>
                  </a:solidFill>
                  <a:latin typeface="Calibri"/>
                </a:rPr>
                <a:t>Salaverry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0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5 Título"/>
          <p:cNvSpPr>
            <a:spLocks noGrp="1"/>
          </p:cNvSpPr>
          <p:nvPr>
            <p:ph type="title" idx="4294967295"/>
          </p:nvPr>
        </p:nvSpPr>
        <p:spPr>
          <a:xfrm>
            <a:off x="294322" y="22962"/>
            <a:ext cx="4402667" cy="916517"/>
          </a:xfrm>
        </p:spPr>
        <p:txBody>
          <a:bodyPr/>
          <a:lstStyle/>
          <a:p>
            <a:pPr algn="l"/>
            <a:r>
              <a:rPr lang="es-PE" sz="2000" b="1" dirty="0" smtClean="0">
                <a:latin typeface="Candara" panose="020E0502030303020204" pitchFamily="34" charset="0"/>
              </a:rPr>
              <a:t>8. </a:t>
            </a:r>
            <a:r>
              <a:rPr lang="es-PE" sz="2000" b="1" dirty="0">
                <a:latin typeface="Candara" panose="020E0502030303020204" pitchFamily="34" charset="0"/>
              </a:rPr>
              <a:t>ANILLO VIAL PERIFÉRICO DE LIMA METROPOLITANA Y EL CALLAO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886" y="1987892"/>
            <a:ext cx="3563471" cy="332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>
              <a:defRPr/>
            </a:pPr>
            <a:fld id="{FB903704-7D30-43D7-88ED-87BBE44DE8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7 Marcador de contenido"/>
          <p:cNvSpPr txBox="1">
            <a:spLocks/>
          </p:cNvSpPr>
          <p:nvPr/>
        </p:nvSpPr>
        <p:spPr>
          <a:xfrm>
            <a:off x="3968627" y="2245210"/>
            <a:ext cx="5054349" cy="3060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Unsolicited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proposal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for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the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construction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financing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operation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and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maintenance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of a 33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kilometers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ringroad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expressway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,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from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northwest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to </a:t>
            </a:r>
            <a:r>
              <a:rPr lang="es-PE" sz="1800" dirty="0" err="1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southeast</a:t>
            </a:r>
            <a:r>
              <a:rPr lang="es-PE" sz="1800" dirty="0">
                <a:solidFill>
                  <a:srgbClr val="000000"/>
                </a:solidFill>
                <a:latin typeface="Calibri" pitchFamily="34" charset="0"/>
                <a:cs typeface="Times New Roman" panose="02020603050405020304" pitchFamily="18" charset="0"/>
              </a:rPr>
              <a:t> Lima. </a:t>
            </a:r>
          </a:p>
          <a:p>
            <a:pPr marL="173038" indent="-173038" algn="just" fontAlgn="auto">
              <a:spcAft>
                <a:spcPts val="0"/>
              </a:spcAft>
              <a:defRPr/>
            </a:pPr>
            <a:endParaRPr lang="es-PE" sz="1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2" indent="0" fontAlgn="auto">
              <a:spcAft>
                <a:spcPts val="0"/>
              </a:spcAft>
              <a:buNone/>
              <a:defRPr/>
            </a:pPr>
            <a:r>
              <a:rPr lang="es-PE" altLang="en-US" sz="18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Type </a:t>
            </a:r>
            <a:r>
              <a:rPr lang="es-PE" altLang="en-US" sz="18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of </a:t>
            </a:r>
            <a:r>
              <a:rPr lang="es-PE" altLang="en-US" sz="1800" b="1" dirty="0" err="1">
                <a:solidFill>
                  <a:srgbClr val="000000"/>
                </a:solidFill>
                <a:ea typeface="ＭＳ Ｐゴシック"/>
                <a:cs typeface="Tahoma" pitchFamily="34" charset="0"/>
              </a:rPr>
              <a:t>concession</a:t>
            </a:r>
            <a:r>
              <a:rPr lang="es-PE" altLang="en-US" sz="18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: </a:t>
            </a:r>
            <a:r>
              <a:rPr lang="es-PE" altLang="en-US" sz="1800" dirty="0">
                <a:solidFill>
                  <a:srgbClr val="000000"/>
                </a:solidFill>
                <a:cs typeface="Tahoma" pitchFamily="34" charset="0"/>
              </a:rPr>
              <a:t>Co-</a:t>
            </a:r>
            <a:r>
              <a:rPr lang="es-PE" altLang="en-US" sz="1800" dirty="0" err="1">
                <a:solidFill>
                  <a:srgbClr val="000000"/>
                </a:solidFill>
                <a:cs typeface="Tahoma" pitchFamily="34" charset="0"/>
              </a:rPr>
              <a:t>financed</a:t>
            </a:r>
            <a:r>
              <a:rPr lang="es-PE" altLang="en-US" sz="1800" dirty="0">
                <a:solidFill>
                  <a:srgbClr val="000000"/>
                </a:solidFill>
                <a:cs typeface="Tahoma" pitchFamily="34" charset="0"/>
              </a:rPr>
              <a:t> PPP 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Foreseen </a:t>
            </a:r>
            <a:r>
              <a:rPr lang="en-US" sz="1800" b="1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date for the publication of the declaration of interest: </a:t>
            </a:r>
            <a:r>
              <a:rPr lang="en-US" sz="1800" b="1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Q </a:t>
            </a:r>
            <a:r>
              <a:rPr lang="en-US" sz="1800" dirty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I </a:t>
            </a:r>
            <a:r>
              <a:rPr lang="en-US" sz="1800" dirty="0" smtClean="0">
                <a:solidFill>
                  <a:srgbClr val="000000"/>
                </a:solidFill>
                <a:ea typeface="ＭＳ Ｐゴシック"/>
                <a:cs typeface="Tahoma" pitchFamily="34" charset="0"/>
              </a:rPr>
              <a:t>2017</a:t>
            </a: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lang="es-PE" altLang="en-US" sz="1800" b="1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r>
              <a:rPr lang="es-PE" altLang="en-US" sz="1800" b="1" dirty="0" smtClean="0">
                <a:solidFill>
                  <a:srgbClr val="000000"/>
                </a:solidFill>
                <a:cs typeface="Tahoma" pitchFamily="34" charset="0"/>
              </a:rPr>
              <a:t>Estimated </a:t>
            </a:r>
            <a:r>
              <a:rPr lang="es-PE" altLang="en-US" sz="1800" b="1" dirty="0" err="1">
                <a:solidFill>
                  <a:srgbClr val="000000"/>
                </a:solidFill>
                <a:cs typeface="Tahoma" pitchFamily="34" charset="0"/>
              </a:rPr>
              <a:t>award</a:t>
            </a:r>
            <a:r>
              <a:rPr lang="es-PE" altLang="en-US" sz="1800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s-PE" altLang="en-US" sz="1800" b="1" dirty="0" smtClean="0">
                <a:solidFill>
                  <a:srgbClr val="000000"/>
                </a:solidFill>
                <a:cs typeface="Tahoma" pitchFamily="34" charset="0"/>
              </a:rPr>
              <a:t>date:  	</a:t>
            </a:r>
            <a:r>
              <a:rPr lang="es-PE" altLang="en-US" sz="1800" dirty="0" smtClean="0">
                <a:solidFill>
                  <a:srgbClr val="000000"/>
                </a:solidFill>
                <a:cs typeface="Tahoma" pitchFamily="34" charset="0"/>
              </a:rPr>
              <a:t>Q IV 2017 </a:t>
            </a:r>
            <a:endParaRPr lang="es-PE" altLang="en-US" sz="1800" dirty="0">
              <a:solidFill>
                <a:srgbClr val="000000"/>
              </a:solidFill>
              <a:cs typeface="Tahoma" pitchFamily="34" charset="0"/>
            </a:endParaRPr>
          </a:p>
          <a:p>
            <a:pPr marL="0" lvl="1" indent="0" fontAlgn="auto">
              <a:spcAft>
                <a:spcPts val="0"/>
              </a:spcAft>
              <a:buNone/>
              <a:defRPr/>
            </a:pPr>
            <a:endParaRPr lang="en-US" sz="1600" dirty="0">
              <a:solidFill>
                <a:srgbClr val="000000"/>
              </a:solidFill>
              <a:ea typeface="ＭＳ Ｐゴシック"/>
              <a:cs typeface="Tahoma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PE" sz="1200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PE" sz="1200" dirty="0">
              <a:solidFill>
                <a:prstClr val="black"/>
              </a:solidFill>
            </a:endParaRPr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769344" y="5028129"/>
            <a:ext cx="2232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sz="1200" dirty="0">
                <a:solidFill>
                  <a:srgbClr val="000000"/>
                </a:solidFill>
              </a:rPr>
              <a:t>Trazo anillo vial </a:t>
            </a:r>
          </a:p>
        </p:txBody>
      </p:sp>
      <p:cxnSp>
        <p:nvCxnSpPr>
          <p:cNvPr id="17" name="10 Conector recto"/>
          <p:cNvCxnSpPr/>
          <p:nvPr/>
        </p:nvCxnSpPr>
        <p:spPr>
          <a:xfrm>
            <a:off x="425989" y="5167035"/>
            <a:ext cx="28813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1 Rectángulo"/>
          <p:cNvSpPr/>
          <p:nvPr/>
        </p:nvSpPr>
        <p:spPr>
          <a:xfrm>
            <a:off x="-65384" y="4623672"/>
            <a:ext cx="218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61950" fontAlgn="b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ndara" pitchFamily="34" charset="0"/>
              </a:rPr>
              <a:t>Lima </a:t>
            </a:r>
            <a:r>
              <a:rPr lang="en-US" b="1" dirty="0" smtClean="0">
                <a:solidFill>
                  <a:prstClr val="black"/>
                </a:solidFill>
                <a:latin typeface="Candara" pitchFamily="34" charset="0"/>
              </a:rPr>
              <a:t>y Callao </a:t>
            </a:r>
            <a:endParaRPr lang="en-US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12" name="42 Rectángulo"/>
          <p:cNvSpPr>
            <a:spLocks noChangeArrowheads="1"/>
          </p:cNvSpPr>
          <p:nvPr/>
        </p:nvSpPr>
        <p:spPr bwMode="auto">
          <a:xfrm>
            <a:off x="570055" y="1419577"/>
            <a:ext cx="2430462" cy="5000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buSzPct val="100000"/>
            </a:pPr>
            <a:r>
              <a:rPr lang="es-PE" altLang="en-US" b="1" dirty="0">
                <a:solidFill>
                  <a:srgbClr val="FFFFFF"/>
                </a:solidFill>
              </a:rPr>
              <a:t>UNDER EVALUATION </a:t>
            </a:r>
          </a:p>
        </p:txBody>
      </p:sp>
    </p:spTree>
    <p:extLst>
      <p:ext uri="{BB962C8B-B14F-4D97-AF65-F5344CB8AC3E}">
        <p14:creationId xmlns:p14="http://schemas.microsoft.com/office/powerpoint/2010/main" val="17409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9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17197</TotalTime>
  <Words>1562</Words>
  <Application>Microsoft Macintosh PowerPoint</Application>
  <PresentationFormat>On-screen Show (4:3)</PresentationFormat>
  <Paragraphs>243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Tema de Office</vt:lpstr>
      <vt:lpstr>Diseño personalizado</vt:lpstr>
      <vt:lpstr>2_Diseño personalizado</vt:lpstr>
      <vt:lpstr>1_Diseño personalizado</vt:lpstr>
      <vt:lpstr>8_Diseño personalizado</vt:lpstr>
      <vt:lpstr>3_Diseño personalizado</vt:lpstr>
      <vt:lpstr>4_Diseño personalizado</vt:lpstr>
      <vt:lpstr>5_Diseño personalizado</vt:lpstr>
      <vt:lpstr>6_Diseño personalizado</vt:lpstr>
      <vt:lpstr>7_Diseño personalizado</vt:lpstr>
      <vt:lpstr>1_Tema de Office</vt:lpstr>
      <vt:lpstr>9_Diseño personalizado</vt:lpstr>
      <vt:lpstr>19_Diseño personalizado</vt:lpstr>
      <vt:lpstr>10_Diseño personalizado</vt:lpstr>
      <vt:lpstr>11_Diseño personalizado</vt:lpstr>
      <vt:lpstr>12_Diseño personalizado</vt:lpstr>
      <vt:lpstr>13_Diseño personalizado</vt:lpstr>
      <vt:lpstr>14_Diseño personalizado</vt:lpstr>
      <vt:lpstr>Diseño personalizado ingles</vt:lpstr>
      <vt:lpstr>15_Diseño personalizado</vt:lpstr>
      <vt:lpstr>16_Diseño personalizado</vt:lpstr>
      <vt:lpstr>17_Diseño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ANILLO VIAL PERIFÉRICO DE LIMA METROPOLITANA Y EL CALLAO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tremy</dc:creator>
  <cp:lastModifiedBy>Fernando Albareda</cp:lastModifiedBy>
  <cp:revision>1435</cp:revision>
  <cp:lastPrinted>2016-12-09T16:09:26Z</cp:lastPrinted>
  <dcterms:created xsi:type="dcterms:W3CDTF">2013-09-02T22:10:44Z</dcterms:created>
  <dcterms:modified xsi:type="dcterms:W3CDTF">2016-12-16T12:08:14Z</dcterms:modified>
</cp:coreProperties>
</file>